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62" r:id="rId4"/>
    <p:sldId id="263" r:id="rId5"/>
    <p:sldId id="264" r:id="rId6"/>
    <p:sldId id="265" r:id="rId7"/>
    <p:sldId id="260" r:id="rId8"/>
    <p:sldId id="269" r:id="rId9"/>
    <p:sldId id="272" r:id="rId10"/>
    <p:sldId id="270" r:id="rId11"/>
    <p:sldId id="271" r:id="rId12"/>
    <p:sldId id="261" r:id="rId13"/>
    <p:sldId id="267" r:id="rId14"/>
    <p:sldId id="273" r:id="rId15"/>
    <p:sldId id="274" r:id="rId16"/>
    <p:sldId id="275" r:id="rId17"/>
    <p:sldId id="277" r:id="rId18"/>
    <p:sldId id="276" r:id="rId19"/>
    <p:sldId id="280" r:id="rId20"/>
    <p:sldId id="26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2A8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B3154EC1-5959-4584-9358-3B5715A8AC42}"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689330-6540-472A-9994-7FCD0E77DFD3}" type="datetimeFigureOut">
              <a:rPr lang="en-GB"/>
              <a:pPr>
                <a:defRPr/>
              </a:pPr>
              <a:t>15/06/2012</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4E1F048-87FD-4FA8-AC33-086BC57E6A9C}"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A6D6DAE-302A-4815-81BE-D4E8DDAFC680}" type="datetimeFigureOut">
              <a:rPr lang="en-GB"/>
              <a:pPr>
                <a:defRPr/>
              </a:pPr>
              <a:t>15/06/2012</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EE5FD6E-A962-45F1-B596-55F217A6342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9E178FC-D4E8-4C74-A14B-CCDDA8BBC68B}" type="datetimeFigureOut">
              <a:rPr lang="en-GB"/>
              <a:pPr>
                <a:defRPr/>
              </a:pPr>
              <a:t>15/06/2012</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8AE884F7-6E5D-4421-BDD9-436FC8CF4EE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F3F827BE-D9EF-4BDC-9CB0-1D8E1F022D6F}" type="datetimeFigureOut">
              <a:rPr lang="en-GB"/>
              <a:pPr>
                <a:defRPr/>
              </a:pPr>
              <a:t>15/06/2012</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53F2A86B-B16D-4553-9285-5394CE21892E}"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369F2812-52D1-4D4A-8C0C-33656A70C214}" type="datetimeFigureOut">
              <a:rPr lang="en-GB"/>
              <a:pPr>
                <a:defRPr/>
              </a:pPr>
              <a:t>15/06/2012</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A820D251-E96F-4A13-899C-8D1F7EB87579}"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AE67BA8C-277C-40A3-B756-7E0994BB4449}" type="datetimeFigureOut">
              <a:rPr lang="en-GB"/>
              <a:pPr>
                <a:defRPr/>
              </a:pPr>
              <a:t>15/06/2012</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77A64CF3-41D1-48AF-924F-5C4E849461D0}"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7D6CBED7-5F82-48FB-AD52-8055334F5EAA}" type="datetimeFigureOut">
              <a:rPr lang="en-GB"/>
              <a:pPr>
                <a:defRPr/>
              </a:pPr>
              <a:t>15/06/2012</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29873D86-83A1-4A6F-B5A3-0708A9ECFEE7}"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34FEFE28-EBC6-493E-8157-75CA8B7A05BD}" type="datetimeFigureOut">
              <a:rPr lang="en-GB"/>
              <a:pPr>
                <a:defRPr/>
              </a:pPr>
              <a:t>15/06/2012</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BBE73DA8-D043-43B9-8A89-4DFE47BA523A}"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F8EDBA5F-FC46-4184-ACAA-F5837B99F7D7}" type="datetimeFigureOut">
              <a:rPr lang="en-GB"/>
              <a:pPr>
                <a:defRPr/>
              </a:pPr>
              <a:t>15/06/2012</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E4DD0890-3039-4EBC-B87D-F92C3CAA59EF}"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DC7CA928-AB40-487B-93C1-50094C16FC54}" type="datetimeFigureOut">
              <a:rPr lang="en-GB"/>
              <a:pPr>
                <a:defRPr/>
              </a:pPr>
              <a:t>15/06/2012</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A63F7BE6-A706-44F5-AB7D-0FC91AEE7796}"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68288FFE-6E3F-455C-9CA2-C6CD8E72BD07}" type="datetimeFigureOut">
              <a:rPr lang="en-GB"/>
              <a:pPr>
                <a:defRPr/>
              </a:pPr>
              <a:t>15/06/2012</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defRPr>
            </a:lvl1pPr>
          </a:lstStyle>
          <a:p>
            <a:pPr>
              <a:defRPr/>
            </a:pPr>
            <a:fld id="{7BB94983-7421-49D3-8FC6-B090202BE90E}"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defRPr>
            </a:lvl1pPr>
          </a:lstStyle>
          <a:p>
            <a:pPr>
              <a:defRPr/>
            </a:pPr>
            <a:fld id="{681017FF-C6A3-4A26-B8ED-0CA0871073B8}" type="datetimeFigureOut">
              <a:rPr lang="en-GB"/>
              <a:pPr>
                <a:defRPr/>
              </a:pPr>
              <a:t>15/06/2012</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FEB80A"/>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00ADD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738AC8"/>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2636838"/>
            <a:ext cx="7543800" cy="2593975"/>
          </a:xfrm>
        </p:spPr>
        <p:txBody>
          <a:bodyPr/>
          <a:lstStyle/>
          <a:p>
            <a:pPr algn="ctr" fontAlgn="auto">
              <a:spcAft>
                <a:spcPts val="0"/>
              </a:spcAft>
              <a:defRPr/>
            </a:pPr>
            <a:r>
              <a:rPr lang="en-GB" sz="5400" b="1" dirty="0" smtClean="0">
                <a:solidFill>
                  <a:schemeClr val="accent4"/>
                </a:solidFill>
                <a:latin typeface="Tahoma" pitchFamily="34" charset="0"/>
                <a:ea typeface="Tahoma" pitchFamily="34" charset="0"/>
                <a:cs typeface="Tahoma" pitchFamily="34" charset="0"/>
              </a:rPr>
              <a:t>Bible Basics</a:t>
            </a:r>
            <a:br>
              <a:rPr lang="en-GB" sz="5400" b="1" dirty="0" smtClean="0">
                <a:solidFill>
                  <a:schemeClr val="accent4"/>
                </a:solidFill>
                <a:latin typeface="Tahoma" pitchFamily="34" charset="0"/>
                <a:ea typeface="Tahoma" pitchFamily="34" charset="0"/>
                <a:cs typeface="Tahoma" pitchFamily="34" charset="0"/>
              </a:rPr>
            </a:br>
            <a:r>
              <a:rPr lang="en-GB" sz="5400" b="1" dirty="0" smtClean="0">
                <a:solidFill>
                  <a:schemeClr val="accent4"/>
                </a:solidFill>
                <a:latin typeface="Tahoma" pitchFamily="34" charset="0"/>
                <a:ea typeface="Tahoma" pitchFamily="34" charset="0"/>
                <a:cs typeface="Tahoma" pitchFamily="34" charset="0"/>
              </a:rPr>
              <a:t>Study 9</a:t>
            </a:r>
            <a:br>
              <a:rPr lang="en-GB" sz="5400" b="1" dirty="0" smtClean="0">
                <a:solidFill>
                  <a:schemeClr val="accent4"/>
                </a:solidFill>
                <a:latin typeface="Tahoma" pitchFamily="34" charset="0"/>
                <a:ea typeface="Tahoma" pitchFamily="34" charset="0"/>
                <a:cs typeface="Tahoma" pitchFamily="34" charset="0"/>
              </a:rPr>
            </a:br>
            <a:r>
              <a:rPr lang="en-GB" sz="5400" b="1" dirty="0" smtClean="0">
                <a:solidFill>
                  <a:schemeClr val="accent4"/>
                </a:solidFill>
                <a:latin typeface="Tahoma" pitchFamily="34" charset="0"/>
                <a:ea typeface="Tahoma" pitchFamily="34" charset="0"/>
                <a:cs typeface="Tahoma" pitchFamily="34" charset="0"/>
              </a:rPr>
              <a:t> </a:t>
            </a:r>
            <a:br>
              <a:rPr lang="en-GB" sz="5400" b="1" dirty="0" smtClean="0">
                <a:solidFill>
                  <a:schemeClr val="accent4"/>
                </a:solidFill>
                <a:latin typeface="Tahoma" pitchFamily="34" charset="0"/>
                <a:ea typeface="Tahoma" pitchFamily="34" charset="0"/>
                <a:cs typeface="Tahoma" pitchFamily="34" charset="0"/>
              </a:rPr>
            </a:br>
            <a:r>
              <a:rPr lang="en-GB" sz="6000" b="1" dirty="0">
                <a:solidFill>
                  <a:srgbClr val="942A85"/>
                </a:solidFill>
                <a:latin typeface="Tahoma" pitchFamily="34" charset="0"/>
                <a:ea typeface="Tahoma" pitchFamily="34" charset="0"/>
                <a:cs typeface="Tahoma" pitchFamily="34" charset="0"/>
              </a:rPr>
              <a:t>T</a:t>
            </a:r>
            <a:r>
              <a:rPr lang="en-GB" sz="6000" b="1" dirty="0" smtClean="0">
                <a:solidFill>
                  <a:srgbClr val="942A85"/>
                </a:solidFill>
                <a:latin typeface="Tahoma" pitchFamily="34" charset="0"/>
                <a:ea typeface="Tahoma" pitchFamily="34" charset="0"/>
                <a:cs typeface="Tahoma" pitchFamily="34" charset="0"/>
              </a:rPr>
              <a:t>he Work Of </a:t>
            </a:r>
            <a:r>
              <a:rPr lang="en-GB" sz="6000" b="1" dirty="0" smtClean="0">
                <a:solidFill>
                  <a:srgbClr val="942A85"/>
                </a:solidFill>
                <a:latin typeface="Tahoma" pitchFamily="34" charset="0"/>
                <a:ea typeface="Tahoma" pitchFamily="34" charset="0"/>
                <a:cs typeface="Tahoma" pitchFamily="34" charset="0"/>
              </a:rPr>
              <a:t>Jesus</a:t>
            </a:r>
            <a:br>
              <a:rPr lang="en-GB" sz="6000" b="1" dirty="0" smtClean="0">
                <a:solidFill>
                  <a:srgbClr val="942A85"/>
                </a:solidFill>
                <a:latin typeface="Tahoma" pitchFamily="34" charset="0"/>
                <a:ea typeface="Tahoma" pitchFamily="34" charset="0"/>
                <a:cs typeface="Tahoma" pitchFamily="34" charset="0"/>
              </a:rPr>
            </a:br>
            <a:r>
              <a:rPr lang="en-GB" dirty="0" smtClean="0">
                <a:latin typeface="Tahoma" pitchFamily="34" charset="0"/>
                <a:ea typeface="Tahoma" pitchFamily="34" charset="0"/>
                <a:cs typeface="Tahoma" pitchFamily="34" charset="0"/>
              </a:rPr>
              <a:t/>
            </a:r>
            <a:br>
              <a:rPr lang="en-GB" dirty="0" smtClean="0">
                <a:latin typeface="Tahoma" pitchFamily="34" charset="0"/>
                <a:ea typeface="Tahoma" pitchFamily="34" charset="0"/>
                <a:cs typeface="Tahoma" pitchFamily="34" charset="0"/>
              </a:rPr>
            </a:br>
            <a:endParaRPr lang="en-GB"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defRPr/>
            </a:pPr>
            <a:r>
              <a:rPr lang="en-GB" sz="3200" b="1">
                <a:solidFill>
                  <a:schemeClr val="accent4"/>
                </a:solidFill>
                <a:latin typeface="Tahoma" pitchFamily="34" charset="0"/>
                <a:ea typeface="Tahoma" pitchFamily="34" charset="0"/>
                <a:cs typeface="Tahoma" pitchFamily="34" charset="0"/>
              </a:rPr>
              <a:t>Colossians 2</a:t>
            </a: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By his death, Christ cancelled "the written code, with its regulations, that was against us and that stood opposed to us (by our inability to fully keep the law); he took it away, nailing it to the cross ... Therefore do not let anyone judge you by what you eat or drink, or with regard to a religious festival, a New Moon celebration or a Sabbath day. These are a shadow of the things that were to come; the reality, however, is found in Christ" (Col. 2:14-17 NIV).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fontAlgn="auto">
              <a:spcAft>
                <a:spcPts val="0"/>
              </a:spcAft>
              <a:defRPr/>
            </a:pPr>
            <a:r>
              <a:rPr lang="en-GB" sz="3600" b="1">
                <a:solidFill>
                  <a:schemeClr val="accent4"/>
                </a:solidFill>
                <a:latin typeface="Tahoma" pitchFamily="34" charset="0"/>
                <a:ea typeface="Tahoma" pitchFamily="34" charset="0"/>
                <a:cs typeface="Tahoma" pitchFamily="34" charset="0"/>
              </a:rPr>
              <a:t>All Food Clean</a:t>
            </a: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Nothing a man eats can spiritually defile him; it is what comes out of the heart which does this (Mark 7:15-23). "In saying this, Jesus declared all foods 'clean'" (Mark 7:19 NIV). Peter was taught the same lesson (Acts 10:14,15), as was Paul: "I know and am convinced by the Lord Jesus that there is nothing unclean of itself" (Rom. 14:14).</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Our attitude to food "does not commend us to God" (1 Cor. 8:8).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Apostate Christians would teach men, "to abstain from foods which God created to be received with thanksgiving by those who believe and know the truth" (1 Tim. 4:3).</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GB" sz="3600" b="1" dirty="0">
                <a:solidFill>
                  <a:schemeClr val="accent4"/>
                </a:solidFill>
                <a:latin typeface="Tahoma" pitchFamily="34" charset="0"/>
                <a:ea typeface="Tahoma" pitchFamily="34" charset="0"/>
                <a:cs typeface="Tahoma" pitchFamily="34" charset="0"/>
              </a:rPr>
              <a:t>9.5  The Sabbath</a:t>
            </a:r>
            <a:br>
              <a:rPr lang="en-GB" sz="3600" b="1" dirty="0">
                <a:solidFill>
                  <a:schemeClr val="accent4"/>
                </a:solidFill>
                <a:latin typeface="Tahoma" pitchFamily="34" charset="0"/>
                <a:ea typeface="Tahoma" pitchFamily="34" charset="0"/>
                <a:cs typeface="Tahoma" pitchFamily="34" charset="0"/>
              </a:rPr>
            </a:br>
            <a:endParaRPr lang="en-GB" sz="3600" b="1" dirty="0">
              <a:solidFill>
                <a:schemeClr val="accent4"/>
              </a:solidFill>
              <a:latin typeface="Tahoma" pitchFamily="34" charset="0"/>
              <a:ea typeface="Tahoma" pitchFamily="34" charset="0"/>
              <a:cs typeface="Tahoma" pitchFamily="34" charset="0"/>
            </a:endParaRPr>
          </a:p>
        </p:txBody>
      </p:sp>
      <p:pic>
        <p:nvPicPr>
          <p:cNvPr id="12291" name="Content Placeholder 3" descr="DSC00063.JPG"/>
          <p:cNvPicPr>
            <a:picLocks noGrp="1" noChangeAspect="1"/>
          </p:cNvPicPr>
          <p:nvPr>
            <p:ph idx="1"/>
          </p:nvPr>
        </p:nvPicPr>
        <p:blipFill>
          <a:blip r:embed="rId2" cstate="print"/>
          <a:srcRect/>
          <a:stretch>
            <a:fillRect/>
          </a:stretch>
        </p:blipFill>
        <p:spPr>
          <a:xfrm>
            <a:off x="2466975" y="1600200"/>
            <a:ext cx="3600450" cy="48006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775"/>
            <a:ext cx="7620000" cy="1143000"/>
          </a:xfrm>
        </p:spPr>
        <p:txBody>
          <a:bodyPr/>
          <a:lstStyle/>
          <a:p>
            <a:pPr algn="ctr" fontAlgn="auto">
              <a:spcAft>
                <a:spcPts val="0"/>
              </a:spcAft>
              <a:defRPr/>
            </a:pPr>
            <a:r>
              <a:rPr lang="en-GB" sz="3600" b="1" dirty="0">
                <a:solidFill>
                  <a:schemeClr val="accent4"/>
                </a:solidFill>
                <a:latin typeface="Tahoma" pitchFamily="34" charset="0"/>
                <a:ea typeface="Tahoma" pitchFamily="34" charset="0"/>
                <a:cs typeface="Tahoma" pitchFamily="34" charset="0"/>
              </a:rPr>
              <a:t>The Sabbath: A Sign Between God and Israel</a:t>
            </a:r>
          </a:p>
        </p:txBody>
      </p:sp>
      <p:sp>
        <p:nvSpPr>
          <p:cNvPr id="16387" name="Content Placeholder 2"/>
          <p:cNvSpPr>
            <a:spLocks noGrp="1"/>
          </p:cNvSpPr>
          <p:nvPr>
            <p:ph idx="1"/>
          </p:nvPr>
        </p:nvSpPr>
        <p:spPr>
          <a:xfrm>
            <a:off x="457200" y="2012950"/>
            <a:ext cx="7620000" cy="4800600"/>
          </a:xfrm>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The Sabbath was specifically "a sign between them (Israel) and Me (God), that they might know that I am the Lord who sanctifies them" (</a:t>
            </a:r>
            <a:r>
              <a:rPr lang="en-GB" dirty="0" err="1">
                <a:latin typeface="Arial" pitchFamily="34" charset="0"/>
                <a:cs typeface="Arial" pitchFamily="34" charset="0"/>
              </a:rPr>
              <a:t>Eze</a:t>
            </a:r>
            <a:r>
              <a:rPr lang="en-GB" dirty="0">
                <a:latin typeface="Arial" pitchFamily="34" charset="0"/>
                <a:cs typeface="Arial" pitchFamily="34" charset="0"/>
              </a:rPr>
              <a:t>. 20:12). As such, it has never been intended to be binding on Gentiles (non-Jews). “... the Lord has given you [not all mankind] the Sabbath (Ex. 16:29); “... You [God] made known to them [Israel] Your holy Sabbath” (Neh. 9:14). </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fontAlgn="auto">
              <a:spcAft>
                <a:spcPts val="0"/>
              </a:spcAft>
              <a:defRPr/>
            </a:pPr>
            <a:r>
              <a:rPr lang="en-GB" sz="3600" b="1">
                <a:solidFill>
                  <a:schemeClr val="accent4"/>
                </a:solidFill>
                <a:latin typeface="Tahoma" pitchFamily="34" charset="0"/>
                <a:ea typeface="Tahoma" pitchFamily="34" charset="0"/>
                <a:cs typeface="Tahoma" pitchFamily="34" charset="0"/>
              </a:rPr>
              <a:t>The Sabbath Ended</a:t>
            </a:r>
          </a:p>
        </p:txBody>
      </p:sp>
      <p:sp>
        <p:nvSpPr>
          <p:cNvPr id="17411"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a:latin typeface="Arial" pitchFamily="34" charset="0"/>
                <a:cs typeface="Arial" pitchFamily="34" charset="0"/>
              </a:rPr>
              <a:t>Christians who returned to keeping parts of the Mosaic Law, e.g. the Sabbath, are described by Paul as returning "to the weak and miserable principles (NIV) to which you desire again to be in bondage. You observe days (e.g. the Sabbath) and months and seasons and years (i.e. the Jewish festivals). I am afraid for you, lest I have laboured for you in vain" (Gal. 4:9-11).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fontAlgn="auto">
              <a:spcAft>
                <a:spcPts val="0"/>
              </a:spcAft>
              <a:defRPr/>
            </a:pPr>
            <a:r>
              <a:rPr lang="en-GB" sz="3600" b="1">
                <a:solidFill>
                  <a:schemeClr val="accent4"/>
                </a:solidFill>
                <a:latin typeface="Tahoma" pitchFamily="34" charset="0"/>
                <a:ea typeface="Tahoma" pitchFamily="34" charset="0"/>
                <a:cs typeface="Tahoma" pitchFamily="34" charset="0"/>
              </a:rPr>
              <a:t>The Sabbath and Salvation</a:t>
            </a:r>
          </a:p>
        </p:txBody>
      </p:sp>
      <p:sp>
        <p:nvSpPr>
          <p:cNvPr id="18435"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a:latin typeface="Arial" pitchFamily="34" charset="0"/>
                <a:cs typeface="Arial" pitchFamily="34" charset="0"/>
              </a:rPr>
              <a:t>Observing the Sabbath is irrelevant to salvation: "One man esteems one day above another (i.e. in spiritual significance); another esteems every day alike.  Let each be fully convinced in his own mind. He who observes the day, observes it to the Lord; and he who does not observe the day, to the Lord he does not observe it" (Rom. 14:5,6).</a:t>
            </a:r>
          </a:p>
          <a:p>
            <a:pPr fontAlgn="auto">
              <a:spcAft>
                <a:spcPts val="0"/>
              </a:spcAft>
              <a:buClr>
                <a:schemeClr val="accent2">
                  <a:lumMod val="50000"/>
                </a:schemeClr>
              </a:buClr>
              <a:buSzPct val="80000"/>
              <a:buFont typeface="Wingdings" pitchFamily="2" charset="2"/>
              <a:buChar char="v"/>
              <a:defRPr/>
            </a:pPr>
            <a:endParaRPr lang="en-GB">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274638"/>
            <a:ext cx="8291513" cy="1641475"/>
          </a:xfrm>
        </p:spPr>
        <p:txBody>
          <a:bodyPr/>
          <a:lstStyle/>
          <a:p>
            <a:pPr algn="ctr" fontAlgn="auto">
              <a:spcAft>
                <a:spcPts val="0"/>
              </a:spcAft>
              <a:defRPr/>
            </a:pPr>
            <a:r>
              <a:rPr lang="en-GB" sz="3600" b="1" dirty="0">
                <a:solidFill>
                  <a:schemeClr val="accent4"/>
                </a:solidFill>
                <a:latin typeface="Tahoma" pitchFamily="34" charset="0"/>
                <a:ea typeface="Tahoma" pitchFamily="34" charset="0"/>
                <a:cs typeface="Tahoma" pitchFamily="34" charset="0"/>
              </a:rPr>
              <a:t>No Distinction </a:t>
            </a:r>
            <a:r>
              <a:rPr lang="en-GB" sz="3600" b="1" dirty="0" smtClean="0">
                <a:solidFill>
                  <a:schemeClr val="accent4"/>
                </a:solidFill>
                <a:latin typeface="Tahoma" pitchFamily="34" charset="0"/>
                <a:ea typeface="Tahoma" pitchFamily="34" charset="0"/>
                <a:cs typeface="Tahoma" pitchFamily="34" charset="0"/>
              </a:rPr>
              <a:t>Between </a:t>
            </a:r>
            <a:br>
              <a:rPr lang="en-GB" sz="3600" b="1" dirty="0" smtClean="0">
                <a:solidFill>
                  <a:schemeClr val="accent4"/>
                </a:solidFill>
                <a:latin typeface="Tahoma" pitchFamily="34" charset="0"/>
                <a:ea typeface="Tahoma" pitchFamily="34" charset="0"/>
                <a:cs typeface="Tahoma" pitchFamily="34" charset="0"/>
              </a:rPr>
            </a:br>
            <a:r>
              <a:rPr lang="en-GB" sz="3600" b="1" dirty="0" smtClean="0">
                <a:solidFill>
                  <a:schemeClr val="accent4"/>
                </a:solidFill>
                <a:latin typeface="Tahoma" pitchFamily="34" charset="0"/>
                <a:ea typeface="Tahoma" pitchFamily="34" charset="0"/>
                <a:cs typeface="Tahoma" pitchFamily="34" charset="0"/>
              </a:rPr>
              <a:t>the </a:t>
            </a:r>
            <a:r>
              <a:rPr lang="en-GB" sz="3600" b="1" dirty="0">
                <a:solidFill>
                  <a:schemeClr val="accent4"/>
                </a:solidFill>
                <a:latin typeface="Tahoma" pitchFamily="34" charset="0"/>
                <a:ea typeface="Tahoma" pitchFamily="34" charset="0"/>
                <a:cs typeface="Tahoma" pitchFamily="34" charset="0"/>
              </a:rPr>
              <a:t>Ten </a:t>
            </a:r>
            <a:r>
              <a:rPr lang="en-GB" sz="3600" b="1" dirty="0" smtClean="0">
                <a:solidFill>
                  <a:schemeClr val="accent4"/>
                </a:solidFill>
                <a:latin typeface="Tahoma" pitchFamily="34" charset="0"/>
                <a:ea typeface="Tahoma" pitchFamily="34" charset="0"/>
                <a:cs typeface="Tahoma" pitchFamily="34" charset="0"/>
              </a:rPr>
              <a:t>Commandments </a:t>
            </a:r>
            <a:r>
              <a:rPr lang="en-GB" sz="3600" b="1" dirty="0">
                <a:solidFill>
                  <a:schemeClr val="accent4"/>
                </a:solidFill>
                <a:latin typeface="Tahoma" pitchFamily="34" charset="0"/>
                <a:ea typeface="Tahoma" pitchFamily="34" charset="0"/>
                <a:cs typeface="Tahoma" pitchFamily="34" charset="0"/>
              </a:rPr>
              <a:t/>
            </a:r>
            <a:br>
              <a:rPr lang="en-GB" sz="3600" b="1" dirty="0">
                <a:solidFill>
                  <a:schemeClr val="accent4"/>
                </a:solidFill>
                <a:latin typeface="Tahoma" pitchFamily="34" charset="0"/>
                <a:ea typeface="Tahoma" pitchFamily="34" charset="0"/>
                <a:cs typeface="Tahoma" pitchFamily="34" charset="0"/>
              </a:rPr>
            </a:br>
            <a:r>
              <a:rPr lang="en-GB" sz="3600" b="1" dirty="0">
                <a:solidFill>
                  <a:schemeClr val="accent4"/>
                </a:solidFill>
                <a:latin typeface="Tahoma" pitchFamily="34" charset="0"/>
                <a:ea typeface="Tahoma" pitchFamily="34" charset="0"/>
                <a:cs typeface="Tahoma" pitchFamily="34" charset="0"/>
              </a:rPr>
              <a:t>and the “Law of Moses”</a:t>
            </a:r>
          </a:p>
        </p:txBody>
      </p:sp>
      <p:sp>
        <p:nvSpPr>
          <p:cNvPr id="3" name="Content Placeholder 2"/>
          <p:cNvSpPr>
            <a:spLocks noGrp="1"/>
          </p:cNvSpPr>
          <p:nvPr>
            <p:ph idx="1"/>
          </p:nvPr>
        </p:nvSpPr>
        <p:spPr>
          <a:xfrm>
            <a:off x="179388" y="2276475"/>
            <a:ext cx="8229600" cy="3816350"/>
          </a:xfrm>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The ten commandments, including that concerning the Sabbath, were part of the Old Covenant which was done away by Christ: God "declared to you (Israel) His covenant which he commanded you (Israel) to perform, that is the Ten Commandments; and He wrote them on two tablets of stone" (Deut. 4:13).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God "wrote on the tablets the words of the covenant, the Ten Commandments" (Ex. 34:28).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Heb. 9:4 speaks of "the tablets of the covenant". The ten commandments were written on the tablets of stone, which comprised "the (old) covenant".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GB" sz="3600" b="1" dirty="0">
                <a:solidFill>
                  <a:schemeClr val="accent4"/>
                </a:solidFill>
                <a:latin typeface="Tahoma" pitchFamily="34" charset="0"/>
                <a:ea typeface="Tahoma" pitchFamily="34" charset="0"/>
                <a:cs typeface="Tahoma" pitchFamily="34" charset="0"/>
              </a:rPr>
              <a:t>The Old Covenant </a:t>
            </a:r>
            <a:br>
              <a:rPr lang="en-GB" sz="3600" b="1" dirty="0">
                <a:solidFill>
                  <a:schemeClr val="accent4"/>
                </a:solidFill>
                <a:latin typeface="Tahoma" pitchFamily="34" charset="0"/>
                <a:ea typeface="Tahoma" pitchFamily="34" charset="0"/>
                <a:cs typeface="Tahoma" pitchFamily="34" charset="0"/>
              </a:rPr>
            </a:br>
            <a:r>
              <a:rPr lang="en-GB" sz="3600" b="1" dirty="0">
                <a:solidFill>
                  <a:schemeClr val="accent4"/>
                </a:solidFill>
                <a:latin typeface="Tahoma" pitchFamily="34" charset="0"/>
                <a:ea typeface="Tahoma" pitchFamily="34" charset="0"/>
                <a:cs typeface="Tahoma" pitchFamily="34" charset="0"/>
              </a:rPr>
              <a:t>Replaced by the New Covenant</a:t>
            </a:r>
          </a:p>
        </p:txBody>
      </p:sp>
      <p:sp>
        <p:nvSpPr>
          <p:cNvPr id="3" name="Content Placeholder 2"/>
          <p:cNvSpPr>
            <a:spLocks noGrp="1"/>
          </p:cNvSpPr>
          <p:nvPr>
            <p:ph idx="1"/>
          </p:nvPr>
        </p:nvSpPr>
        <p:spPr>
          <a:xfrm>
            <a:off x="457200" y="1960563"/>
            <a:ext cx="7620000" cy="4132262"/>
          </a:xfrm>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Paul speaks of being "released from the law... the old way of the written code" (Rom. 7:6 NIV)</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“Behold, the days come, says the Lord, that I will make a new covenant with the house of Israel and with the house of Judah- not according to the covenant that I made with their fathers… For this is the covenant that I will make with the house of Israel after those days, says the Lord. I will put my laws into their mind and in their heart also will I write them… In that He said: A new covenant, He has made the first redundant. Now what is becoming redundant and growing old is ready to vanish away” (Heb. 8:8-13.</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GB" sz="3600" b="1" dirty="0">
                <a:solidFill>
                  <a:schemeClr val="accent4"/>
                </a:solidFill>
                <a:latin typeface="Tahoma" pitchFamily="34" charset="0"/>
                <a:ea typeface="Tahoma" pitchFamily="34" charset="0"/>
                <a:cs typeface="Tahoma" pitchFamily="34" charset="0"/>
              </a:rPr>
              <a:t>The Other Nine Commands Repeated In The New Testament</a:t>
            </a: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1st. - Eph. 4:6; 1 John 5:21; Matt. 4:10</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2nd. - 1 Cor. 10:14; Rom. 1:25</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3rd. - James 5:12; Matt. 5:34,35</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4th- THE SABBATH… NOT REPEATED</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5th. - Eph. 6:1,2; Col. 3:20</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6th. - 1 John 3:15; Matt. 5:21</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7th. - Heb. 13:4; Matt. 5:27,28</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8th. - Rom. 2:21; Eph. 4:28</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9th. - Col. 3:9; Eph. 4:25; 2 Tim. 3:3</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10th. - Eph. 5:3; Col. 3:5.</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8313" y="0"/>
            <a:ext cx="7620000" cy="1143000"/>
          </a:xfrm>
        </p:spPr>
        <p:txBody>
          <a:bodyPr>
            <a:normAutofit/>
          </a:bodyPr>
          <a:lstStyle/>
          <a:p>
            <a:pPr algn="ctr" fontAlgn="auto">
              <a:spcAft>
                <a:spcPts val="0"/>
              </a:spcAft>
              <a:defRPr/>
            </a:pPr>
            <a:r>
              <a:rPr lang="en-GB" dirty="0"/>
              <a:t>Study 9: </a:t>
            </a:r>
            <a:r>
              <a:rPr lang="en-GB" dirty="0">
                <a:latin typeface="Tahoma" pitchFamily="34" charset="0"/>
                <a:ea typeface="Tahoma" pitchFamily="34" charset="0"/>
                <a:cs typeface="Tahoma" pitchFamily="34" charset="0"/>
              </a:rPr>
              <a:t>Questions</a:t>
            </a:r>
          </a:p>
        </p:txBody>
      </p:sp>
      <p:sp>
        <p:nvSpPr>
          <p:cNvPr id="3" name="Content Placeholder 2"/>
          <p:cNvSpPr>
            <a:spLocks noGrp="1"/>
          </p:cNvSpPr>
          <p:nvPr>
            <p:ph sz="half" idx="1"/>
          </p:nvPr>
        </p:nvSpPr>
        <p:spPr>
          <a:xfrm>
            <a:off x="539750" y="1052513"/>
            <a:ext cx="3657600" cy="4591050"/>
          </a:xfrm>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1. Why was the death of Jesus, rather than of any other man, required for our salvation?</a:t>
            </a:r>
          </a:p>
          <a:p>
            <a:pPr fontAlgn="auto">
              <a:spcAft>
                <a:spcPts val="0"/>
              </a:spcAft>
              <a:buClr>
                <a:schemeClr val="accent2">
                  <a:lumMod val="50000"/>
                </a:schemeClr>
              </a:buClr>
              <a:buSzPct val="80000"/>
              <a:buFont typeface="Wingdings" pitchFamily="2" charset="2"/>
              <a:buChar char="v"/>
              <a:defRPr/>
            </a:pPr>
            <a:endParaRPr lang="en-GB" sz="1600"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2. Why were the animal sacrifices of the Law of Moses not sufficient to take away sin?</a:t>
            </a:r>
          </a:p>
          <a:p>
            <a:pPr fontAlgn="auto">
              <a:spcAft>
                <a:spcPts val="0"/>
              </a:spcAft>
              <a:buClr>
                <a:schemeClr val="accent2">
                  <a:lumMod val="50000"/>
                </a:schemeClr>
              </a:buClr>
              <a:buSzPct val="80000"/>
              <a:buFont typeface="Wingdings" pitchFamily="2" charset="2"/>
              <a:buChar char="v"/>
              <a:defRPr/>
            </a:pPr>
            <a:endParaRPr lang="en-GB" sz="1600"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3. Was Jesus our representative or our substitute when he died?</a:t>
            </a:r>
          </a:p>
          <a:p>
            <a:pPr fontAlgn="auto">
              <a:spcAft>
                <a:spcPts val="0"/>
              </a:spcAft>
              <a:buClr>
                <a:schemeClr val="accent2">
                  <a:lumMod val="50000"/>
                </a:schemeClr>
              </a:buClr>
              <a:buSzPct val="80000"/>
              <a:buFont typeface="Wingdings" pitchFamily="2" charset="2"/>
              <a:buChar char="v"/>
              <a:defRPr/>
            </a:pPr>
            <a:endParaRPr lang="en-GB" sz="1600"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4. Which of the following statements is true?</a:t>
            </a:r>
          </a:p>
          <a:p>
            <a:pPr marL="640080" lvl="1" fontAlgn="auto">
              <a:lnSpc>
                <a:spcPct val="85000"/>
              </a:lnSpc>
              <a:spcAft>
                <a:spcPts val="0"/>
              </a:spcAft>
              <a:buFont typeface="Arial" pitchFamily="34" charset="0"/>
              <a:buChar char="•"/>
              <a:defRPr/>
            </a:pPr>
            <a:r>
              <a:rPr lang="en-GB" sz="1600" dirty="0"/>
              <a:t>Christ died instead of us dying</a:t>
            </a:r>
          </a:p>
          <a:p>
            <a:pPr marL="640080" lvl="1" fontAlgn="auto">
              <a:lnSpc>
                <a:spcPct val="85000"/>
              </a:lnSpc>
              <a:spcAft>
                <a:spcPts val="0"/>
              </a:spcAft>
              <a:buFont typeface="Arial" pitchFamily="34" charset="0"/>
              <a:buChar char="•"/>
              <a:defRPr/>
            </a:pPr>
            <a:r>
              <a:rPr lang="en-GB" sz="1600" dirty="0"/>
              <a:t>Christ represented us, so God can forgive us for his sake</a:t>
            </a:r>
          </a:p>
          <a:p>
            <a:pPr marL="640080" lvl="1" fontAlgn="auto">
              <a:lnSpc>
                <a:spcPct val="85000"/>
              </a:lnSpc>
              <a:spcAft>
                <a:spcPts val="0"/>
              </a:spcAft>
              <a:buFont typeface="Arial" pitchFamily="34" charset="0"/>
              <a:buChar char="•"/>
              <a:defRPr/>
            </a:pPr>
            <a:r>
              <a:rPr lang="en-GB" sz="1600" dirty="0"/>
              <a:t>Christ was like us but does not represent us</a:t>
            </a:r>
          </a:p>
          <a:p>
            <a:pPr marL="640080" lvl="1" fontAlgn="auto">
              <a:lnSpc>
                <a:spcPct val="85000"/>
              </a:lnSpc>
              <a:spcAft>
                <a:spcPts val="0"/>
              </a:spcAft>
              <a:buFont typeface="Arial" pitchFamily="34" charset="0"/>
              <a:buChar char="•"/>
              <a:defRPr/>
            </a:pPr>
            <a:r>
              <a:rPr lang="en-GB" sz="1600" dirty="0"/>
              <a:t>Christ's death meant that God will no longer hold any human being guilty for sin.</a:t>
            </a:r>
          </a:p>
          <a:p>
            <a:pPr fontAlgn="auto">
              <a:spcAft>
                <a:spcPts val="0"/>
              </a:spcAft>
              <a:buClr>
                <a:schemeClr val="accent2">
                  <a:lumMod val="50000"/>
                </a:schemeClr>
              </a:buClr>
              <a:buSzPct val="80000"/>
              <a:buFont typeface="Wingdings" pitchFamily="2" charset="2"/>
              <a:buChar char="v"/>
              <a:defRPr/>
            </a:pPr>
            <a:endParaRPr lang="en-GB" sz="1600" dirty="0">
              <a:latin typeface="Arial" pitchFamily="34" charset="0"/>
              <a:cs typeface="Arial" pitchFamily="34" charset="0"/>
            </a:endParaRPr>
          </a:p>
        </p:txBody>
      </p:sp>
      <p:sp>
        <p:nvSpPr>
          <p:cNvPr id="4" name="Content Placeholder 3"/>
          <p:cNvSpPr>
            <a:spLocks noGrp="1"/>
          </p:cNvSpPr>
          <p:nvPr>
            <p:ph sz="half" idx="2"/>
          </p:nvPr>
        </p:nvSpPr>
        <p:spPr>
          <a:xfrm>
            <a:off x="4427538" y="1052513"/>
            <a:ext cx="3657600" cy="4591050"/>
          </a:xfrm>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5. How can we benefit from the death and resurrection of Jesus?</a:t>
            </a:r>
          </a:p>
          <a:p>
            <a:pPr marL="114300" indent="0" fontAlgn="auto">
              <a:spcAft>
                <a:spcPts val="0"/>
              </a:spcAft>
              <a:buClr>
                <a:schemeClr val="accent2">
                  <a:lumMod val="50000"/>
                </a:schemeClr>
              </a:buClr>
              <a:buSzPct val="80000"/>
              <a:buFont typeface="Arial" pitchFamily="34" charset="0"/>
              <a:buNone/>
              <a:defRPr/>
            </a:pPr>
            <a:endParaRPr lang="en-GB" sz="1600"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6. When Christ died on the cross, did he</a:t>
            </a:r>
          </a:p>
          <a:p>
            <a:pPr marL="640080" lvl="1" fontAlgn="auto">
              <a:lnSpc>
                <a:spcPct val="85000"/>
              </a:lnSpc>
              <a:spcAft>
                <a:spcPts val="0"/>
              </a:spcAft>
              <a:buFont typeface="Arial" pitchFamily="34" charset="0"/>
              <a:buChar char="•"/>
              <a:defRPr/>
            </a:pPr>
            <a:r>
              <a:rPr lang="en-GB" sz="1600" dirty="0"/>
              <a:t>End the smaller commands of the Law of Moses but not the 10 commandments</a:t>
            </a:r>
          </a:p>
          <a:p>
            <a:pPr marL="640080" lvl="1" fontAlgn="auto">
              <a:lnSpc>
                <a:spcPct val="85000"/>
              </a:lnSpc>
              <a:spcAft>
                <a:spcPts val="0"/>
              </a:spcAft>
              <a:buFont typeface="Arial" pitchFamily="34" charset="0"/>
              <a:buChar char="•"/>
              <a:defRPr/>
            </a:pPr>
            <a:r>
              <a:rPr lang="en-GB" sz="1600" dirty="0"/>
              <a:t>End all of the Law of Moses including the ten commandments</a:t>
            </a:r>
          </a:p>
          <a:p>
            <a:pPr marL="640080" lvl="1" fontAlgn="auto">
              <a:lnSpc>
                <a:spcPct val="85000"/>
              </a:lnSpc>
              <a:spcAft>
                <a:spcPts val="0"/>
              </a:spcAft>
              <a:buFont typeface="Arial" pitchFamily="34" charset="0"/>
              <a:buChar char="•"/>
              <a:defRPr/>
            </a:pPr>
            <a:r>
              <a:rPr lang="en-GB" sz="1600" dirty="0"/>
              <a:t>End the Law of Moses except for the Jewish feasts</a:t>
            </a:r>
          </a:p>
          <a:p>
            <a:pPr marL="640080" lvl="1" fontAlgn="auto">
              <a:lnSpc>
                <a:spcPct val="85000"/>
              </a:lnSpc>
              <a:spcAft>
                <a:spcPts val="0"/>
              </a:spcAft>
              <a:buFont typeface="Arial" pitchFamily="34" charset="0"/>
              <a:buChar char="•"/>
              <a:defRPr/>
            </a:pPr>
            <a:r>
              <a:rPr lang="en-GB" sz="1600" dirty="0"/>
              <a:t>Have no effect on the position of the Law of Moses?</a:t>
            </a:r>
          </a:p>
          <a:p>
            <a:pPr marL="640080" lvl="1" fontAlgn="auto">
              <a:spcAft>
                <a:spcPts val="0"/>
              </a:spcAft>
              <a:buFont typeface="Arial" pitchFamily="34" charset="0"/>
              <a:buChar char="•"/>
              <a:defRPr/>
            </a:pPr>
            <a:endParaRPr lang="en-GB" sz="1600" dirty="0"/>
          </a:p>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7. Must we keep the Sabbath now in order to be saved?</a:t>
            </a:r>
          </a:p>
          <a:p>
            <a:pPr fontAlgn="auto">
              <a:spcAft>
                <a:spcPts val="0"/>
              </a:spcAft>
              <a:buClr>
                <a:schemeClr val="accent2">
                  <a:lumMod val="50000"/>
                </a:schemeClr>
              </a:buClr>
              <a:buSzPct val="80000"/>
              <a:buFont typeface="Wingdings" pitchFamily="2" charset="2"/>
              <a:buChar char="v"/>
              <a:defRPr/>
            </a:pPr>
            <a:endParaRPr lang="en-GB" sz="1600"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r>
              <a:rPr lang="en-GB" sz="1600" dirty="0">
                <a:latin typeface="Arial" pitchFamily="34" charset="0"/>
                <a:cs typeface="Arial" pitchFamily="34" charset="0"/>
              </a:rPr>
              <a:t>8. Give reasons for your answer to question 7.</a:t>
            </a:r>
          </a:p>
          <a:p>
            <a:pPr fontAlgn="auto">
              <a:spcAft>
                <a:spcPts val="0"/>
              </a:spcAft>
              <a:buClr>
                <a:schemeClr val="accent2">
                  <a:lumMod val="50000"/>
                </a:schemeClr>
              </a:buClr>
              <a:buSzPct val="80000"/>
              <a:buFont typeface="Wingdings" pitchFamily="2" charset="2"/>
              <a:buChar char="v"/>
              <a:defRPr/>
            </a:pPr>
            <a:endParaRPr lang="en-GB"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925" y="1652588"/>
            <a:ext cx="7954963" cy="4800600"/>
          </a:xfrm>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He was "in all points tempted as we are, yet without sin" (Heb. 4:15).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He "knew no sin". "In Him there is no sin" (2 Cor. 5:21; 1 John 3:5).</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"Who committed no sin, nor was guile found in His mouth" (1 Peter 2:22).</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"Holy, harmless, undefiled, separate from sinners" </a:t>
            </a:r>
            <a:r>
              <a:rPr lang="en-GB" dirty="0" smtClean="0">
                <a:latin typeface="Arial" pitchFamily="34" charset="0"/>
                <a:cs typeface="Arial" pitchFamily="34" charset="0"/>
              </a:rPr>
              <a:t/>
            </a:r>
            <a:br>
              <a:rPr lang="en-GB" dirty="0" smtClean="0">
                <a:latin typeface="Arial" pitchFamily="34" charset="0"/>
                <a:cs typeface="Arial" pitchFamily="34" charset="0"/>
              </a:rPr>
            </a:br>
            <a:r>
              <a:rPr lang="en-GB" dirty="0" smtClean="0">
                <a:latin typeface="Arial" pitchFamily="34" charset="0"/>
                <a:cs typeface="Arial" pitchFamily="34" charset="0"/>
              </a:rPr>
              <a:t>(</a:t>
            </a:r>
            <a:r>
              <a:rPr lang="en-GB" dirty="0">
                <a:latin typeface="Arial" pitchFamily="34" charset="0"/>
                <a:cs typeface="Arial" pitchFamily="34" charset="0"/>
              </a:rPr>
              <a:t>Heb. 7:26).</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Therefore: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Jesus was the manifestation of God in flesh (1Tim. 3:16);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“The image of the invisible God" (Col. 1:15).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"He who has seen Me has seen the Father" (John 14:9). </a:t>
            </a:r>
          </a:p>
        </p:txBody>
      </p:sp>
      <p:sp>
        <p:nvSpPr>
          <p:cNvPr id="4" name="Title 1"/>
          <p:cNvSpPr txBox="1">
            <a:spLocks/>
          </p:cNvSpPr>
          <p:nvPr/>
        </p:nvSpPr>
        <p:spPr>
          <a:xfrm>
            <a:off x="288925" y="773113"/>
            <a:ext cx="7620000" cy="1143000"/>
          </a:xfrm>
          <a:prstGeom prst="rect">
            <a:avLst/>
          </a:prstGeom>
        </p:spPr>
        <p:txBody>
          <a:bodyPr anchor="ctr"/>
          <a:lstStyle>
            <a:lvl1pPr algn="ctr" defTabSz="914400" eaLnBrk="1" latinLnBrk="0" hangingPunct="1">
              <a:buNone/>
              <a:defRPr sz="3600" b="1" cap="none" spc="-100" baseline="0">
                <a:ln>
                  <a:noFill/>
                </a:ln>
                <a:solidFill>
                  <a:schemeClr val="accent4"/>
                </a:solidFill>
                <a:effectLst/>
                <a:latin typeface="Tahoma" pitchFamily="34" charset="0"/>
                <a:ea typeface="Tahoma" pitchFamily="34" charset="0"/>
                <a:cs typeface="Tahoma" pitchFamily="34" charset="0"/>
              </a:defRPr>
            </a:lvl1pPr>
          </a:lstStyle>
          <a:p>
            <a:pPr>
              <a:defRPr/>
            </a:pPr>
            <a:r>
              <a:rPr lang="en-GB" dirty="0"/>
              <a:t>9.1  The Victory Of Jesus</a:t>
            </a:r>
          </a:p>
          <a:p>
            <a:pPr>
              <a:defRPr/>
            </a:pPr>
            <a:r>
              <a:rPr lang="en-GB" dirty="0"/>
              <a:t>Jesus Never Sinned</a:t>
            </a:r>
          </a:p>
          <a:p>
            <a:pPr>
              <a:defRPr/>
            </a:pPr>
            <a:endParaRPr lang="en-GB" dirty="0"/>
          </a:p>
          <a:p>
            <a:pPr>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Jesus was representative of us, being in all points "made like his brethren" (Heb. 2:17). "He suffered death ... for everyone " (Heb. 2:9 NIV). When we commit a sin - e.g. we are angry - God can forgive us if we are "in Christ" (Eph. 4:32). This is because God can compare us with Christ, a man like us who was tempted to sin - e.g. to be angry - but who overcame every temptation. Therefore God can forgive us our sin - of anger - on account of our being in Christ, covered by his righteousness. Christ being our representative is therefore the means by which God can show us His grace, whilst upholding His own righteous principles.</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
        <p:nvSpPr>
          <p:cNvPr id="4" name="Title 1"/>
          <p:cNvSpPr>
            <a:spLocks noGrp="1"/>
          </p:cNvSpPr>
          <p:nvPr>
            <p:ph type="title"/>
          </p:nvPr>
        </p:nvSpPr>
        <p:spPr/>
        <p:txBody>
          <a:bodyPr/>
          <a:lstStyle/>
          <a:p>
            <a:pPr algn="ctr" fontAlgn="auto">
              <a:spcAft>
                <a:spcPts val="0"/>
              </a:spcAft>
              <a:defRPr/>
            </a:pPr>
            <a:r>
              <a:rPr lang="en-GB" sz="3600" b="1" dirty="0">
                <a:solidFill>
                  <a:schemeClr val="accent4"/>
                </a:solidFill>
                <a:latin typeface="Tahoma" pitchFamily="34" charset="0"/>
                <a:ea typeface="Tahoma" pitchFamily="34" charset="0"/>
                <a:cs typeface="Tahoma" pitchFamily="34" charset="0"/>
              </a:rPr>
              <a:t>9.3  Jesus As Our Representative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fontAlgn="auto">
              <a:spcAft>
                <a:spcPts val="0"/>
              </a:spcAft>
              <a:defRPr/>
            </a:pPr>
            <a:r>
              <a:rPr lang="en-GB" sz="3600" b="1">
                <a:solidFill>
                  <a:schemeClr val="accent4"/>
                </a:solidFill>
                <a:latin typeface="Tahoma" pitchFamily="34" charset="0"/>
                <a:ea typeface="Tahoma" pitchFamily="34" charset="0"/>
                <a:cs typeface="Tahoma" pitchFamily="34" charset="0"/>
              </a:rPr>
              <a:t>Jesus Was Not Our Substitute</a:t>
            </a: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If Christ died instead of us, then we should not die.</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Salvation is possible through Christ's death AND resurrection, not just by his death.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Christ "died for us" once. The theory of substitution would mean that he had to die for each of us personally.</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“Christ died for [Greek huper] us”; if Christ had died instead of us, the Greek word anti would have been used. But never is this word used in any Bible passage which says that Jesus died for us.</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fontAlgn="auto">
              <a:spcAft>
                <a:spcPts val="0"/>
              </a:spcAft>
              <a:defRPr/>
            </a:pPr>
            <a:r>
              <a:rPr lang="en-GB" sz="3600" b="1">
                <a:solidFill>
                  <a:schemeClr val="accent4"/>
                </a:solidFill>
                <a:latin typeface="Tahoma" pitchFamily="34" charset="0"/>
                <a:ea typeface="Tahoma" pitchFamily="34" charset="0"/>
                <a:cs typeface="Tahoma" pitchFamily="34" charset="0"/>
              </a:rPr>
              <a:t>Other Voices</a:t>
            </a: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John A.T. Robinson, one-time Bishop of Woolwich: “The New Testament writers never  say that God punishes Christ. Christ stands as our representative, not as our replacement; his work is always on behalf of us (hyper) not instead of us (anti); he died to sin, not so that we shall not have to (as our substitute), but precisely so that we can (as our representative)” (Wrestling With Romans (London: SCM, 1979), p. 48).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fontAlgn="auto">
              <a:spcAft>
                <a:spcPts val="0"/>
              </a:spcAft>
              <a:defRPr/>
            </a:pPr>
            <a:r>
              <a:rPr lang="en-GB" sz="3600" b="1">
                <a:solidFill>
                  <a:schemeClr val="accent4"/>
                </a:solidFill>
                <a:latin typeface="Tahoma" pitchFamily="34" charset="0"/>
                <a:ea typeface="Tahoma" pitchFamily="34" charset="0"/>
                <a:cs typeface="Tahoma" pitchFamily="34" charset="0"/>
              </a:rPr>
              <a:t>9.4  Jesus And The Law Of Moses</a:t>
            </a:r>
          </a:p>
        </p:txBody>
      </p:sp>
      <p:sp>
        <p:nvSpPr>
          <p:cNvPr id="5" name="Title 1"/>
          <p:cNvSpPr txBox="1">
            <a:spLocks/>
          </p:cNvSpPr>
          <p:nvPr/>
        </p:nvSpPr>
        <p:spPr>
          <a:xfrm>
            <a:off x="395288" y="1268413"/>
            <a:ext cx="7620000" cy="1143000"/>
          </a:xfrm>
          <a:prstGeom prst="rect">
            <a:avLst/>
          </a:prstGeom>
        </p:spPr>
        <p:txBody>
          <a:bodyPr anchor="ct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defRPr/>
            </a:pPr>
            <a:r>
              <a:rPr lang="en-GB" sz="3200" b="1" dirty="0" smtClean="0">
                <a:solidFill>
                  <a:schemeClr val="accent4"/>
                </a:solidFill>
                <a:latin typeface="Tahoma" pitchFamily="34" charset="0"/>
                <a:ea typeface="Tahoma" pitchFamily="34" charset="0"/>
                <a:cs typeface="Tahoma" pitchFamily="34" charset="0"/>
              </a:rPr>
              <a:t>The Law of Moses Has Been Ended</a:t>
            </a:r>
            <a:endParaRPr lang="en-GB" sz="3200" b="1" dirty="0">
              <a:solidFill>
                <a:schemeClr val="accent4"/>
              </a:solidFill>
              <a:latin typeface="Tahoma" pitchFamily="34" charset="0"/>
              <a:ea typeface="Tahoma" pitchFamily="34" charset="0"/>
              <a:cs typeface="Tahoma" pitchFamily="34" charset="0"/>
            </a:endParaRPr>
          </a:p>
        </p:txBody>
      </p:sp>
      <p:sp>
        <p:nvSpPr>
          <p:cNvPr id="6" name="Content Placeholder 2"/>
          <p:cNvSpPr>
            <a:spLocks noGrp="1"/>
          </p:cNvSpPr>
          <p:nvPr>
            <p:ph idx="1"/>
          </p:nvPr>
        </p:nvSpPr>
        <p:spPr>
          <a:xfrm>
            <a:off x="468313" y="2276475"/>
            <a:ext cx="7620000" cy="4800600"/>
          </a:xfrm>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"The priesthood being changed (from the Levites to Christ), of necessity there is also a change of the law" (Heb. 7:12). Christ "has become a priest not on the basis of a regulation as to his ancestry (i.e. just because a man was a descendant of Levi he could be a priest), but on the basis of the power of an indestructible life", which he was given due to his perfect sacrifice (Heb. 7:16 NIV). Therefore, "the former regulation (i.e. the law of Moses) is set aside because it was weak and useless (for the law made nothing perfect), and a better hope (through Christ) is introduced" (Heb. 7:18,19 NIV).</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defRPr/>
            </a:pPr>
            <a:r>
              <a:rPr lang="en-GB" sz="3200" b="1" dirty="0">
                <a:solidFill>
                  <a:schemeClr val="accent4"/>
                </a:solidFill>
                <a:latin typeface="Tahoma" pitchFamily="34" charset="0"/>
                <a:ea typeface="Tahoma" pitchFamily="34" charset="0"/>
                <a:cs typeface="Tahoma" pitchFamily="34" charset="0"/>
              </a:rPr>
              <a:t>Obedience To Law Can’t Save</a:t>
            </a:r>
          </a:p>
        </p:txBody>
      </p:sp>
      <p:sp>
        <p:nvSpPr>
          <p:cNvPr id="11267"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a:latin typeface="Arial" pitchFamily="34" charset="0"/>
                <a:cs typeface="Arial" pitchFamily="34" charset="0"/>
              </a:rPr>
              <a:t>"No one is justified by the law in the sight of God ... for, The just(ified) shall live by faith" (Gal. 3:11 cp. Hab. 2:4).</a:t>
            </a:r>
          </a:p>
          <a:p>
            <a:pPr fontAlgn="auto">
              <a:spcAft>
                <a:spcPts val="0"/>
              </a:spcAft>
              <a:buClr>
                <a:schemeClr val="accent2">
                  <a:lumMod val="50000"/>
                </a:schemeClr>
              </a:buClr>
              <a:buSzPct val="80000"/>
              <a:buFont typeface="Wingdings" pitchFamily="2" charset="2"/>
              <a:buChar char="v"/>
              <a:defRPr/>
            </a:pPr>
            <a:r>
              <a:rPr lang="en-GB">
                <a:latin typeface="Arial" pitchFamily="34" charset="0"/>
                <a:cs typeface="Arial" pitchFamily="34" charset="0"/>
              </a:rPr>
              <a:t>"All who rely on observing the law are under a curse, for it is written: ‘Cursed is everyone who does not continue to do everything written in the Book of the Law’” (Gal. 3:10 NIV).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Any attempt to gain salvation from obedience to the Law must aim to keep the entire Law, otherwise we are automatically condemned for disobedience of it (Gal. 3:10).</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"A man is not justified by the works of the law but by  faith in Jesus Christ ... that we might be justified by faith in Christ and not by the works of the law; for by the works of the law no flesh shall be justified ... no one is justified by the law ... by (Christ) everyone who believes is justified from all things from which you could not be justified by the law of Moses" (Gal. 2:16; 3:11; Acts 13:39).</a:t>
            </a:r>
            <a:endParaRPr lang="en-GB">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
        <p:nvSpPr>
          <p:cNvPr id="4" name="Title 1"/>
          <p:cNvSpPr>
            <a:spLocks noGrp="1"/>
          </p:cNvSpPr>
          <p:nvPr>
            <p:ph type="title"/>
          </p:nvPr>
        </p:nvSpPr>
        <p:spPr/>
        <p:txBody>
          <a:bodyPr/>
          <a:lstStyle/>
          <a:p>
            <a:pPr algn="ctr">
              <a:defRPr/>
            </a:pPr>
            <a:r>
              <a:rPr lang="en-GB" sz="3200" b="1" dirty="0">
                <a:solidFill>
                  <a:schemeClr val="accent4"/>
                </a:solidFill>
                <a:latin typeface="Tahoma" pitchFamily="34" charset="0"/>
                <a:ea typeface="Tahoma" pitchFamily="34" charset="0"/>
                <a:cs typeface="Tahoma" pitchFamily="34" charset="0"/>
              </a:rPr>
              <a:t>Obedience To Law Can’t Save</a:t>
            </a:r>
            <a:br>
              <a:rPr lang="en-GB" sz="3200" b="1" dirty="0">
                <a:solidFill>
                  <a:schemeClr val="accent4"/>
                </a:solidFill>
                <a:latin typeface="Tahoma" pitchFamily="34" charset="0"/>
                <a:ea typeface="Tahoma" pitchFamily="34" charset="0"/>
                <a:cs typeface="Tahoma" pitchFamily="34" charset="0"/>
              </a:rPr>
            </a:br>
            <a:r>
              <a:rPr lang="en-GB" sz="3200" b="1" dirty="0">
                <a:solidFill>
                  <a:schemeClr val="accent4"/>
                </a:solidFill>
                <a:latin typeface="Tahoma" pitchFamily="34" charset="0"/>
                <a:ea typeface="Tahoma" pitchFamily="34" charset="0"/>
                <a:cs typeface="Tahoma" pitchFamily="34" charset="0"/>
              </a:rPr>
              <a:t>contd.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TotalTime>
  <Words>914</Words>
  <Application>Microsoft Office PowerPoint</Application>
  <PresentationFormat>On-screen Show (4:3)</PresentationFormat>
  <Paragraphs>85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Bible Basics Study 9   The Work Of Jesus  </vt:lpstr>
      <vt:lpstr>www.biblebasicsonline.com www.carelinks.net Email: info@carelinks.net </vt:lpstr>
      <vt:lpstr>Slide 3</vt:lpstr>
      <vt:lpstr>9.3  Jesus As Our Representative</vt:lpstr>
      <vt:lpstr>Jesus Was Not Our Substitute</vt:lpstr>
      <vt:lpstr>Other Voices</vt:lpstr>
      <vt:lpstr>9.4  Jesus And The Law Of Moses</vt:lpstr>
      <vt:lpstr>Obedience To Law Can’t Save</vt:lpstr>
      <vt:lpstr>Obedience To Law Can’t Save contd.</vt:lpstr>
      <vt:lpstr>Colossians 2</vt:lpstr>
      <vt:lpstr>All Food Clean</vt:lpstr>
      <vt:lpstr>9.5  The Sabbath </vt:lpstr>
      <vt:lpstr>The Sabbath: A Sign Between God and Israel</vt:lpstr>
      <vt:lpstr>The Sabbath Ended</vt:lpstr>
      <vt:lpstr>The Sabbath and Salvation</vt:lpstr>
      <vt:lpstr>No Distinction Between  the Ten Commandments  and the “Law of Moses”</vt:lpstr>
      <vt:lpstr>The Old Covenant  Replaced by the New Covenant</vt:lpstr>
      <vt:lpstr>The Other Nine Commands Repeated In The New Testament</vt:lpstr>
      <vt:lpstr>www.biblebasicsonline.com www.carelinks.net Email: info@carelinks.net </vt:lpstr>
      <vt:lpstr>Study 9: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23</cp:revision>
  <dcterms:created xsi:type="dcterms:W3CDTF">2012-04-16T19:41:35Z</dcterms:created>
  <dcterms:modified xsi:type="dcterms:W3CDTF">2012-06-14T21:25:27Z</dcterms:modified>
</cp:coreProperties>
</file>