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3" r:id="rId3"/>
    <p:sldId id="257" r:id="rId4"/>
    <p:sldId id="263" r:id="rId5"/>
    <p:sldId id="264" r:id="rId6"/>
    <p:sldId id="258" r:id="rId7"/>
    <p:sldId id="265" r:id="rId8"/>
    <p:sldId id="266" r:id="rId9"/>
    <p:sldId id="267" r:id="rId10"/>
    <p:sldId id="272" r:id="rId11"/>
    <p:sldId id="259" r:id="rId12"/>
    <p:sldId id="268" r:id="rId13"/>
    <p:sldId id="260" r:id="rId14"/>
    <p:sldId id="269" r:id="rId15"/>
    <p:sldId id="270" r:id="rId16"/>
    <p:sldId id="274"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34EFD50-671F-4159-A21A-B23E8D4B05AA}" type="datetimeFigureOut">
              <a:rPr lang="en-GB" smtClean="0"/>
              <a:pPr/>
              <a:t>15/06/2012</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CBB67B69-6947-4ED6-9570-41374B34CF1D}"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34EFD50-671F-4159-A21A-B23E8D4B05AA}" type="datetimeFigureOut">
              <a:rPr lang="en-GB" smtClean="0"/>
              <a:pPr/>
              <a:t>15/06/2012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B67B69-6947-4ED6-9570-41374B34CF1D}"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34EFD50-671F-4159-A21A-B23E8D4B05AA}" type="datetimeFigureOut">
              <a:rPr lang="en-GB" smtClean="0"/>
              <a:pPr/>
              <a:t>15/06/2012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B67B69-6947-4ED6-9570-41374B34CF1D}"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34EFD50-671F-4159-A21A-B23E8D4B05AA}" type="datetimeFigureOut">
              <a:rPr lang="en-GB" smtClean="0"/>
              <a:pPr/>
              <a:t>15/06/2012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B67B69-6947-4ED6-9570-41374B34CF1D}"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34EFD50-671F-4159-A21A-B23E8D4B05AA}" type="datetimeFigureOut">
              <a:rPr lang="en-GB" smtClean="0"/>
              <a:pPr/>
              <a:t>15/06/2012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B67B69-6947-4ED6-9570-41374B34CF1D}"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34EFD50-671F-4159-A21A-B23E8D4B05AA}" type="datetimeFigureOut">
              <a:rPr lang="en-GB" smtClean="0"/>
              <a:pPr/>
              <a:t>15/06/2012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B67B69-6947-4ED6-9570-41374B34CF1D}"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34EFD50-671F-4159-A21A-B23E8D4B05AA}" type="datetimeFigureOut">
              <a:rPr lang="en-GB" smtClean="0"/>
              <a:pPr/>
              <a:t>15/06/2012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BB67B69-6947-4ED6-9570-41374B34CF1D}"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34EFD50-671F-4159-A21A-B23E8D4B05AA}" type="datetimeFigureOut">
              <a:rPr lang="en-GB" smtClean="0"/>
              <a:pPr/>
              <a:t>15/06/2012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BB67B69-6947-4ED6-9570-41374B34CF1D}"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4EFD50-671F-4159-A21A-B23E8D4B05AA}" type="datetimeFigureOut">
              <a:rPr lang="en-GB" smtClean="0"/>
              <a:pPr/>
              <a:t>15/06/2012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BB67B69-6947-4ED6-9570-41374B34CF1D}"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34EFD50-671F-4159-A21A-B23E8D4B05AA}" type="datetimeFigureOut">
              <a:rPr lang="en-GB" smtClean="0"/>
              <a:pPr/>
              <a:t>15/06/2012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B67B69-6947-4ED6-9570-41374B34CF1D}"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34EFD50-671F-4159-A21A-B23E8D4B05AA}" type="datetimeFigureOut">
              <a:rPr lang="en-GB" smtClean="0"/>
              <a:pPr/>
              <a:t>15/06/2012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CBB67B69-6947-4ED6-9570-41374B34CF1D}" type="slidenum">
              <a:rPr lang="en-GB" smtClean="0"/>
              <a:pPr/>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34EFD50-671F-4159-A21A-B23E8D4B05AA}" type="datetimeFigureOut">
              <a:rPr lang="en-GB" smtClean="0"/>
              <a:pPr/>
              <a:t>15/06/2012</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BB67B69-6947-4ED6-9570-41374B34CF1D}" type="slidenum">
              <a:rPr lang="en-GB" smtClean="0"/>
              <a:pPr/>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b="1" dirty="0" smtClean="0"/>
              <a:t>Bible Basics</a:t>
            </a:r>
            <a:br>
              <a:rPr lang="en-GB" b="1" dirty="0" smtClean="0"/>
            </a:br>
            <a:r>
              <a:rPr lang="en-GB" b="1" dirty="0" smtClean="0"/>
              <a:t>Study </a:t>
            </a:r>
            <a:r>
              <a:rPr lang="en-GB" b="1" dirty="0"/>
              <a:t>7: The Origin Of Jesus</a:t>
            </a:r>
            <a:r>
              <a:rPr lang="en-GB" dirty="0"/>
              <a:t/>
            </a:r>
            <a:br>
              <a:rPr lang="en-GB" dirty="0"/>
            </a:br>
            <a:endParaRPr lang="en-GB" dirty="0"/>
          </a:p>
        </p:txBody>
      </p:sp>
      <p:sp>
        <p:nvSpPr>
          <p:cNvPr id="3" name="Subtitle 2"/>
          <p:cNvSpPr>
            <a:spLocks noGrp="1"/>
          </p:cNvSpPr>
          <p:nvPr>
            <p:ph type="subTitle" idx="1"/>
          </p:nvPr>
        </p:nvSpPr>
        <p:spPr/>
        <p:txBody>
          <a:bodyPr/>
          <a:lstStyle/>
          <a:p>
            <a:endParaRPr lang="en-GB"/>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Luke 2:52</a:t>
            </a:r>
            <a:endParaRPr lang="en-GB" dirty="0"/>
          </a:p>
        </p:txBody>
      </p:sp>
      <p:pic>
        <p:nvPicPr>
          <p:cNvPr id="4" name="Content Placeholder 3" descr="luke2_51-52-grew.jpg"/>
          <p:cNvPicPr>
            <a:picLocks noGrp="1" noChangeAspect="1"/>
          </p:cNvPicPr>
          <p:nvPr>
            <p:ph idx="1"/>
          </p:nvPr>
        </p:nvPicPr>
        <p:blipFill>
          <a:blip r:embed="rId2" cstate="print"/>
          <a:stretch>
            <a:fillRect/>
          </a:stretch>
        </p:blipFill>
        <p:spPr>
          <a:xfrm>
            <a:off x="467544" y="1496541"/>
            <a:ext cx="8084075" cy="5361459"/>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7.3  Christ's Place In God's Plan</a:t>
            </a:r>
          </a:p>
        </p:txBody>
      </p:sp>
      <p:sp>
        <p:nvSpPr>
          <p:cNvPr id="3" name="Content Placeholder 2"/>
          <p:cNvSpPr>
            <a:spLocks noGrp="1"/>
          </p:cNvSpPr>
          <p:nvPr>
            <p:ph idx="1"/>
          </p:nvPr>
        </p:nvSpPr>
        <p:spPr/>
        <p:txBody>
          <a:bodyPr/>
          <a:lstStyle/>
          <a:p>
            <a:endParaRPr lang="en-GB"/>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Romans 1:1-4</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Jesus was “promised before by [God’s] prophets in the holy Scriptures, concerning His son, Jesus Christ our Lord, which was made (created by </a:t>
            </a:r>
            <a:r>
              <a:rPr lang="en-GB" dirty="0" err="1" smtClean="0"/>
              <a:t>begettal</a:t>
            </a:r>
            <a:r>
              <a:rPr lang="en-GB" dirty="0" smtClean="0"/>
              <a:t>) of the seed of David according to the flesh; and declared to be the Son of God with power, according to the spirit of holiness, by the resurrection from the dead” (Rom. 1:1-4). </a:t>
            </a:r>
          </a:p>
          <a:p>
            <a:r>
              <a:rPr lang="en-GB" b="1" dirty="0" smtClean="0"/>
              <a:t>1.</a:t>
            </a:r>
            <a:r>
              <a:rPr lang="en-GB" dirty="0" smtClean="0"/>
              <a:t> Promised in the Old Testament - i.e. in God’s plan;</a:t>
            </a:r>
          </a:p>
          <a:p>
            <a:r>
              <a:rPr lang="en-GB" b="1" dirty="0" smtClean="0"/>
              <a:t>2.</a:t>
            </a:r>
            <a:r>
              <a:rPr lang="en-GB" dirty="0" smtClean="0"/>
              <a:t> Created as a physical person through the virgin birth, as a seed of David;</a:t>
            </a:r>
          </a:p>
          <a:p>
            <a:r>
              <a:rPr lang="en-GB" b="1" dirty="0" smtClean="0"/>
              <a:t>3.</a:t>
            </a:r>
            <a:r>
              <a:rPr lang="en-GB" dirty="0" smtClean="0"/>
              <a:t> Due to his perfect character (“the spirit of holiness”), shown during his mortal life</a:t>
            </a:r>
          </a:p>
          <a:p>
            <a:r>
              <a:rPr lang="en-GB" b="1" dirty="0" smtClean="0"/>
              <a:t>4.</a:t>
            </a:r>
            <a:r>
              <a:rPr lang="en-GB" dirty="0" smtClean="0"/>
              <a:t> He was resurrected, and again publicly declared to be the Son of God by the apostles’ spirit-gifted preaching.</a:t>
            </a:r>
          </a:p>
          <a:p>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a:t>7.4  "In the beginning was the word"</a:t>
            </a:r>
          </a:p>
        </p:txBody>
      </p:sp>
      <p:sp>
        <p:nvSpPr>
          <p:cNvPr id="3" name="Content Placeholder 2"/>
          <p:cNvSpPr>
            <a:spLocks noGrp="1"/>
          </p:cNvSpPr>
          <p:nvPr>
            <p:ph idx="1"/>
          </p:nvPr>
        </p:nvSpPr>
        <p:spPr/>
        <p:txBody>
          <a:bodyPr/>
          <a:lstStyle/>
          <a:p>
            <a:endParaRPr lang="en-GB"/>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Meaning of </a:t>
            </a:r>
            <a:r>
              <a:rPr lang="en-GB" i="1" dirty="0" smtClean="0"/>
              <a:t>logos</a:t>
            </a:r>
            <a:endParaRPr lang="en-GB" dirty="0"/>
          </a:p>
        </p:txBody>
      </p:sp>
      <p:sp>
        <p:nvSpPr>
          <p:cNvPr id="3" name="Content Placeholder 2"/>
          <p:cNvSpPr>
            <a:spLocks noGrp="1"/>
          </p:cNvSpPr>
          <p:nvPr>
            <p:ph idx="1"/>
          </p:nvPr>
        </p:nvSpPr>
        <p:spPr/>
        <p:txBody>
          <a:bodyPr/>
          <a:lstStyle/>
          <a:p>
            <a:r>
              <a:rPr lang="en-GB" dirty="0" smtClean="0"/>
              <a:t>“In the beginning was the Word, and the Word was with God, and the Word was God. The same was in the beginning with God. All things were made by him” (Jn. 1:1-3).</a:t>
            </a:r>
          </a:p>
          <a:p>
            <a:r>
              <a:rPr lang="en-GB" i="1" dirty="0" smtClean="0"/>
              <a:t>Logos </a:t>
            </a:r>
            <a:r>
              <a:rPr lang="en-GB" dirty="0" smtClean="0"/>
              <a:t>is also translated as</a:t>
            </a:r>
          </a:p>
          <a:p>
            <a:pPr>
              <a:buNone/>
            </a:pPr>
            <a:r>
              <a:rPr lang="en-GB" i="1" dirty="0" smtClean="0"/>
              <a:t>    Account, Cause, Communication,  Doctrine, Intent, Preaching, Reason,  Saying, Tidings</a:t>
            </a:r>
            <a:endParaRPr lang="en-GB" dirty="0" smtClean="0"/>
          </a:p>
          <a:p>
            <a:endParaRPr lang="en-GB" i="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a:t>
            </a:r>
            <a:r>
              <a:rPr lang="en-GB" i="1" dirty="0" smtClean="0"/>
              <a:t>Logos</a:t>
            </a:r>
            <a:r>
              <a:rPr lang="en-GB" dirty="0" smtClean="0"/>
              <a:t> Became Flesh</a:t>
            </a:r>
            <a:endParaRPr lang="en-GB" dirty="0"/>
          </a:p>
        </p:txBody>
      </p:sp>
      <p:sp>
        <p:nvSpPr>
          <p:cNvPr id="3" name="Content Placeholder 2"/>
          <p:cNvSpPr>
            <a:spLocks noGrp="1"/>
          </p:cNvSpPr>
          <p:nvPr>
            <p:ph idx="1"/>
          </p:nvPr>
        </p:nvSpPr>
        <p:spPr/>
        <p:txBody>
          <a:bodyPr/>
          <a:lstStyle/>
          <a:p>
            <a:r>
              <a:rPr lang="en-GB" dirty="0" smtClean="0"/>
              <a:t>Is this John’s version of the virgin birth?</a:t>
            </a:r>
          </a:p>
          <a:p>
            <a:r>
              <a:rPr lang="en-GB" dirty="0" smtClean="0"/>
              <a:t>When Christ was born, this “word” was turned into a flesh and blood form - “the word was made flesh” (Jn. 1:14). </a:t>
            </a:r>
          </a:p>
          <a:p>
            <a:endParaRPr lang="en-GB" dirty="0" smtClean="0"/>
          </a:p>
          <a:p>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3733024"/>
          </a:xfrm>
        </p:spPr>
        <p:txBody>
          <a:bodyPr>
            <a:normAutofit/>
          </a:bodyPr>
          <a:lstStyle/>
          <a:p>
            <a:r>
              <a:rPr lang="en-GB" dirty="0" smtClean="0"/>
              <a:t>www.biblebasicsonline.com</a:t>
            </a:r>
            <a:br>
              <a:rPr lang="en-GB" dirty="0" smtClean="0"/>
            </a:br>
            <a:r>
              <a:rPr lang="en-GB" dirty="0" smtClean="0"/>
              <a:t>www.carelinks.net</a:t>
            </a:r>
            <a:br>
              <a:rPr lang="en-GB" dirty="0" smtClean="0"/>
            </a:br>
            <a:r>
              <a:rPr lang="en-GB" dirty="0" smtClean="0"/>
              <a:t>Email: info@carelinks.net</a:t>
            </a:r>
            <a:br>
              <a:rPr lang="en-GB" dirty="0" smtClean="0"/>
            </a:b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STUDY 7: Questions</a:t>
            </a:r>
            <a:endParaRPr lang="en-GB" dirty="0"/>
          </a:p>
        </p:txBody>
      </p:sp>
      <p:sp>
        <p:nvSpPr>
          <p:cNvPr id="3" name="Content Placeholder 2"/>
          <p:cNvSpPr>
            <a:spLocks noGrp="1"/>
          </p:cNvSpPr>
          <p:nvPr>
            <p:ph sz="half" idx="1"/>
          </p:nvPr>
        </p:nvSpPr>
        <p:spPr/>
        <p:txBody>
          <a:bodyPr>
            <a:normAutofit fontScale="55000" lnSpcReduction="20000"/>
          </a:bodyPr>
          <a:lstStyle/>
          <a:p>
            <a:r>
              <a:rPr lang="en-GB" dirty="0" smtClean="0"/>
              <a:t>1. 	List two Old Testament prophecies concerning Jesus.  </a:t>
            </a:r>
          </a:p>
          <a:p>
            <a:r>
              <a:rPr lang="en-GB" dirty="0" smtClean="0"/>
              <a:t> </a:t>
            </a:r>
          </a:p>
          <a:p>
            <a:r>
              <a:rPr lang="en-GB" dirty="0" smtClean="0"/>
              <a:t>2. 	Did Jesus physically exist before his birth?</a:t>
            </a:r>
          </a:p>
          <a:p>
            <a:pPr lvl="0"/>
            <a:r>
              <a:rPr lang="en-GB" smtClean="0"/>
              <a:t>Yes / No </a:t>
            </a:r>
            <a:endParaRPr lang="en-GB" dirty="0" smtClean="0"/>
          </a:p>
          <a:p>
            <a:r>
              <a:rPr lang="en-GB" dirty="0" smtClean="0"/>
              <a:t> </a:t>
            </a:r>
          </a:p>
          <a:p>
            <a:r>
              <a:rPr lang="en-GB" dirty="0" smtClean="0"/>
              <a:t>3. 	In what sense can Jesus be said to have existed before his birth?</a:t>
            </a:r>
          </a:p>
          <a:p>
            <a:pPr lvl="0"/>
            <a:r>
              <a:rPr lang="en-GB" dirty="0" smtClean="0"/>
              <a:t>As an Angel</a:t>
            </a:r>
          </a:p>
          <a:p>
            <a:pPr lvl="0"/>
            <a:r>
              <a:rPr lang="en-GB" dirty="0" smtClean="0"/>
              <a:t>As part of a trinity</a:t>
            </a:r>
          </a:p>
          <a:p>
            <a:pPr lvl="0"/>
            <a:r>
              <a:rPr lang="en-GB" dirty="0" smtClean="0"/>
              <a:t>As a spirit</a:t>
            </a:r>
          </a:p>
          <a:p>
            <a:pPr lvl="0"/>
            <a:r>
              <a:rPr lang="en-GB" dirty="0" smtClean="0"/>
              <a:t>Only in the mind and purpose of God. </a:t>
            </a:r>
          </a:p>
          <a:p>
            <a:r>
              <a:rPr lang="en-GB" dirty="0" smtClean="0"/>
              <a:t> </a:t>
            </a:r>
          </a:p>
          <a:p>
            <a:r>
              <a:rPr lang="en-GB" dirty="0" smtClean="0"/>
              <a:t>4.	 Which of the following statements are true about Mary?</a:t>
            </a:r>
          </a:p>
          <a:p>
            <a:pPr lvl="0"/>
            <a:r>
              <a:rPr lang="en-GB" dirty="0" smtClean="0"/>
              <a:t>She was a perfect, sinless woman</a:t>
            </a:r>
          </a:p>
          <a:p>
            <a:pPr lvl="0"/>
            <a:r>
              <a:rPr lang="en-GB" dirty="0" smtClean="0"/>
              <a:t>She was an ordinary woman</a:t>
            </a:r>
          </a:p>
          <a:p>
            <a:pPr lvl="0"/>
            <a:r>
              <a:rPr lang="en-GB" dirty="0" smtClean="0"/>
              <a:t>She was made pregnant with Jesus by the Holy Spirit</a:t>
            </a:r>
          </a:p>
          <a:p>
            <a:pPr lvl="0"/>
            <a:r>
              <a:rPr lang="en-GB" dirty="0" smtClean="0"/>
              <a:t>She now offers our prayers to Jesus. </a:t>
            </a:r>
          </a:p>
          <a:p>
            <a:endParaRPr lang="en-GB" dirty="0"/>
          </a:p>
        </p:txBody>
      </p:sp>
      <p:sp>
        <p:nvSpPr>
          <p:cNvPr id="4" name="Content Placeholder 3"/>
          <p:cNvSpPr>
            <a:spLocks noGrp="1"/>
          </p:cNvSpPr>
          <p:nvPr>
            <p:ph sz="half" idx="2"/>
          </p:nvPr>
        </p:nvSpPr>
        <p:spPr/>
        <p:txBody>
          <a:bodyPr>
            <a:normAutofit fontScale="55000" lnSpcReduction="20000"/>
          </a:bodyPr>
          <a:lstStyle/>
          <a:p>
            <a:r>
              <a:rPr lang="en-GB" dirty="0" smtClean="0"/>
              <a:t>5. 	Did Jesus create the earth?</a:t>
            </a:r>
          </a:p>
          <a:p>
            <a:pPr lvl="0"/>
            <a:r>
              <a:rPr lang="en-GB" dirty="0" smtClean="0"/>
              <a:t>Yes</a:t>
            </a:r>
          </a:p>
          <a:p>
            <a:pPr lvl="0"/>
            <a:r>
              <a:rPr lang="en-GB" dirty="0" smtClean="0"/>
              <a:t>No </a:t>
            </a:r>
          </a:p>
          <a:p>
            <a:r>
              <a:rPr lang="en-GB" dirty="0" smtClean="0"/>
              <a:t> </a:t>
            </a:r>
          </a:p>
          <a:p>
            <a:r>
              <a:rPr lang="en-GB" dirty="0" smtClean="0"/>
              <a:t>6. 	What do you understand by John 1:1-3 "In the beginning was the 	word?"</a:t>
            </a:r>
          </a:p>
          <a:p>
            <a:r>
              <a:rPr lang="en-GB" dirty="0" smtClean="0"/>
              <a:t> </a:t>
            </a:r>
          </a:p>
          <a:p>
            <a:r>
              <a:rPr lang="en-GB" dirty="0" smtClean="0"/>
              <a:t>	What does it not mean?  </a:t>
            </a:r>
          </a:p>
          <a:p>
            <a:r>
              <a:rPr lang="en-GB" dirty="0" smtClean="0"/>
              <a:t> </a:t>
            </a:r>
          </a:p>
          <a:p>
            <a:r>
              <a:rPr lang="en-GB" dirty="0" smtClean="0"/>
              <a:t>7. 	Why do you think it is important to be certain about whether Jesus 	existed physically before his birth? </a:t>
            </a:r>
          </a:p>
          <a:p>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3733024"/>
          </a:xfrm>
        </p:spPr>
        <p:txBody>
          <a:bodyPr>
            <a:normAutofit/>
          </a:bodyPr>
          <a:lstStyle/>
          <a:p>
            <a:r>
              <a:rPr lang="en-GB" dirty="0" smtClean="0"/>
              <a:t>www.biblebasicsonline.com</a:t>
            </a:r>
            <a:br>
              <a:rPr lang="en-GB" dirty="0" smtClean="0"/>
            </a:br>
            <a:r>
              <a:rPr lang="en-GB" dirty="0" smtClean="0"/>
              <a:t>www.carelinks.net</a:t>
            </a:r>
            <a:br>
              <a:rPr lang="en-GB" dirty="0" smtClean="0"/>
            </a:br>
            <a:r>
              <a:rPr lang="en-GB" dirty="0" smtClean="0"/>
              <a:t>Email: info@carelinks.net</a:t>
            </a:r>
            <a:br>
              <a:rPr lang="en-GB" dirty="0" smtClean="0"/>
            </a:b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940936"/>
          </a:xfrm>
        </p:spPr>
        <p:txBody>
          <a:bodyPr>
            <a:normAutofit/>
          </a:bodyPr>
          <a:lstStyle/>
          <a:p>
            <a:r>
              <a:rPr lang="en-GB" dirty="0"/>
              <a:t>7.1  Old Testament Prophecies Of Jesus</a:t>
            </a:r>
            <a:br>
              <a:rPr lang="en-GB" dirty="0"/>
            </a:br>
            <a:endParaRPr lang="en-GB" dirty="0"/>
          </a:p>
        </p:txBody>
      </p:sp>
      <p:sp>
        <p:nvSpPr>
          <p:cNvPr id="3" name="Content Placeholder 2"/>
          <p:cNvSpPr>
            <a:spLocks noGrp="1"/>
          </p:cNvSpPr>
          <p:nvPr>
            <p:ph idx="1"/>
          </p:nvPr>
        </p:nvSpPr>
        <p:spPr/>
        <p:txBody>
          <a:bodyPr/>
          <a:lstStyle/>
          <a:p>
            <a:endParaRPr lang="en-GB"/>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half" idx="1"/>
          </p:nvPr>
        </p:nvSpPr>
        <p:spPr/>
        <p:txBody>
          <a:bodyPr>
            <a:normAutofit fontScale="77500" lnSpcReduction="20000"/>
          </a:bodyPr>
          <a:lstStyle/>
          <a:p>
            <a:r>
              <a:rPr lang="en-GB" b="1" cap="small" dirty="0" smtClean="0"/>
              <a:t>Old Testament Prophecy</a:t>
            </a:r>
            <a:endParaRPr lang="en-GB" dirty="0" smtClean="0"/>
          </a:p>
          <a:p>
            <a:r>
              <a:rPr lang="en-GB" dirty="0" smtClean="0"/>
              <a:t>“My God, my God, why have you forsaken me?” (Ps. 22:1)</a:t>
            </a:r>
          </a:p>
          <a:p>
            <a:r>
              <a:rPr lang="en-GB" dirty="0" smtClean="0"/>
              <a:t>“I am despised of the people. All they that see me laugh me to scorn: they shake the head, saying, He trusted on the Lord that he would deliver him: let him deliver him” (Ps. 22:6-8)</a:t>
            </a:r>
          </a:p>
          <a:p>
            <a:r>
              <a:rPr lang="en-GB" dirty="0" smtClean="0"/>
              <a:t>“My tongue cleaves to my jaws…they pierced my hands and my feet” (Ps. 22:15,16)</a:t>
            </a:r>
          </a:p>
          <a:p>
            <a:r>
              <a:rPr lang="en-GB" dirty="0" smtClean="0"/>
              <a:t>“They parted my garments among them, and cast lots upon my clothing” (Ps. 22:18)</a:t>
            </a:r>
          </a:p>
          <a:p>
            <a:endParaRPr lang="en-GB" dirty="0"/>
          </a:p>
        </p:txBody>
      </p:sp>
      <p:sp>
        <p:nvSpPr>
          <p:cNvPr id="4" name="Content Placeholder 3"/>
          <p:cNvSpPr>
            <a:spLocks noGrp="1"/>
          </p:cNvSpPr>
          <p:nvPr>
            <p:ph sz="half" idx="2"/>
          </p:nvPr>
        </p:nvSpPr>
        <p:spPr/>
        <p:txBody>
          <a:bodyPr>
            <a:normAutofit fontScale="77500" lnSpcReduction="20000"/>
          </a:bodyPr>
          <a:lstStyle/>
          <a:p>
            <a:r>
              <a:rPr lang="en-GB" b="1" cap="small" dirty="0" smtClean="0"/>
              <a:t>Fulfilment in Christ</a:t>
            </a:r>
            <a:endParaRPr lang="en-GB" dirty="0" smtClean="0"/>
          </a:p>
          <a:p>
            <a:r>
              <a:rPr lang="en-GB" i="1" dirty="0" smtClean="0"/>
              <a:t>These were the very words of Jesus on the cross (Mt. 27:46)</a:t>
            </a:r>
          </a:p>
          <a:p>
            <a:r>
              <a:rPr lang="en-GB" i="1" dirty="0" smtClean="0"/>
              <a:t>Israel despised Jesus and mocked him (Lk. 23:35; 8:53); they shook their heads (Mt. 27:39), and said this as He hung on the cross (Mt. 27:43)</a:t>
            </a:r>
          </a:p>
          <a:p>
            <a:r>
              <a:rPr lang="en-GB" i="1" dirty="0" smtClean="0"/>
              <a:t>This was fulfilled in Christ’s thirst on the cross (Jn. 19:28). The piercing of hands and feet refers to the physical method of crucifixion used.</a:t>
            </a:r>
          </a:p>
          <a:p>
            <a:r>
              <a:rPr lang="en-GB" i="1" dirty="0" smtClean="0"/>
              <a:t>The precise fulfilment of this is found in Mt. 27:35.</a:t>
            </a:r>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half" idx="1"/>
          </p:nvPr>
        </p:nvSpPr>
        <p:spPr/>
        <p:txBody>
          <a:bodyPr>
            <a:normAutofit fontScale="77500" lnSpcReduction="20000"/>
          </a:bodyPr>
          <a:lstStyle/>
          <a:p>
            <a:r>
              <a:rPr lang="en-GB" b="1" cap="small" dirty="0" smtClean="0"/>
              <a:t>Old Testament Prophecy</a:t>
            </a:r>
          </a:p>
          <a:p>
            <a:r>
              <a:rPr lang="en-GB" dirty="0" smtClean="0"/>
              <a:t>“I am become a stranger unto my brothers, and am an alien unto my mother’s children. For the zeal of your house has eaten me up” (Ps. 69:8,9)</a:t>
            </a:r>
          </a:p>
          <a:p>
            <a:r>
              <a:rPr lang="en-GB" dirty="0" smtClean="0"/>
              <a:t>“They gave me also gall for my meat; and in my thirst they gave me vinegar to drink” (Ps. 69:21)</a:t>
            </a:r>
          </a:p>
          <a:p>
            <a:r>
              <a:rPr lang="en-GB" dirty="0" smtClean="0"/>
              <a:t>“As a sheep before her shearers is dumb, so he opens not his mouth” (Is. 53:7)</a:t>
            </a:r>
          </a:p>
          <a:p>
            <a:r>
              <a:rPr lang="en-GB" dirty="0" smtClean="0"/>
              <a:t>“He made his grave with the wicked, and with the rich in his death” (Is. 53:9)</a:t>
            </a:r>
          </a:p>
          <a:p>
            <a:endParaRPr lang="en-GB" dirty="0" smtClean="0"/>
          </a:p>
          <a:p>
            <a:endParaRPr lang="en-GB" dirty="0"/>
          </a:p>
        </p:txBody>
      </p:sp>
      <p:sp>
        <p:nvSpPr>
          <p:cNvPr id="4" name="Content Placeholder 3"/>
          <p:cNvSpPr>
            <a:spLocks noGrp="1"/>
          </p:cNvSpPr>
          <p:nvPr>
            <p:ph sz="half" idx="2"/>
          </p:nvPr>
        </p:nvSpPr>
        <p:spPr/>
        <p:txBody>
          <a:bodyPr>
            <a:normAutofit fontScale="77500" lnSpcReduction="20000"/>
          </a:bodyPr>
          <a:lstStyle/>
          <a:p>
            <a:r>
              <a:rPr lang="en-GB" b="1" cap="small" dirty="0" smtClean="0"/>
              <a:t>Fulfilment in Christ</a:t>
            </a:r>
          </a:p>
          <a:p>
            <a:r>
              <a:rPr lang="en-GB" i="1" dirty="0" smtClean="0"/>
              <a:t>This describes Christ’s feeling of estrangement from his Jewish brethren and his own family (Jn. 7:3-5, Mt. 12:47-49). This is quoted in John 2:17.</a:t>
            </a:r>
          </a:p>
          <a:p>
            <a:r>
              <a:rPr lang="en-GB" i="1" dirty="0" smtClean="0"/>
              <a:t>This happened while Christ was on the cross (Matt. 27:34)</a:t>
            </a:r>
          </a:p>
          <a:p>
            <a:r>
              <a:rPr lang="en-GB" i="1" dirty="0" smtClean="0"/>
              <a:t>Christ, the Lamb of God, remained silent during his trial (Mt. 27:12,14)</a:t>
            </a:r>
          </a:p>
          <a:p>
            <a:r>
              <a:rPr lang="en-GB" i="1" dirty="0" smtClean="0"/>
              <a:t>Jesus was crucified along with wicked criminals (Mt. 27:38), but was buried in the tomb of a rich man (Mt. 27:57-60).</a:t>
            </a:r>
          </a:p>
          <a:p>
            <a:endParaRPr lang="en-GB" dirty="0" smtClean="0"/>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7.2  The Virgin Birth</a:t>
            </a:r>
          </a:p>
        </p:txBody>
      </p:sp>
      <p:sp>
        <p:nvSpPr>
          <p:cNvPr id="3" name="Content Placeholder 2"/>
          <p:cNvSpPr>
            <a:spLocks noGrp="1"/>
          </p:cNvSpPr>
          <p:nvPr>
            <p:ph idx="1"/>
          </p:nvPr>
        </p:nvSpPr>
        <p:spPr/>
        <p:txBody>
          <a:bodyPr/>
          <a:lstStyle/>
          <a:p>
            <a:endParaRPr lang="en-GB"/>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Conception of Jesus</a:t>
            </a:r>
            <a:endParaRPr lang="en-GB" dirty="0"/>
          </a:p>
        </p:txBody>
      </p:sp>
      <p:sp>
        <p:nvSpPr>
          <p:cNvPr id="3" name="Content Placeholder 2"/>
          <p:cNvSpPr>
            <a:spLocks noGrp="1"/>
          </p:cNvSpPr>
          <p:nvPr>
            <p:ph idx="1"/>
          </p:nvPr>
        </p:nvSpPr>
        <p:spPr/>
        <p:txBody>
          <a:bodyPr>
            <a:normAutofit lnSpcReduction="10000"/>
          </a:bodyPr>
          <a:lstStyle/>
          <a:p>
            <a:r>
              <a:rPr lang="en-GB" dirty="0" smtClean="0"/>
              <a:t>“You shall conceive in your womb, and bring forth a son, and </a:t>
            </a:r>
            <a:r>
              <a:rPr lang="en-GB" dirty="0" smtClean="0">
                <a:solidFill>
                  <a:srgbClr val="FF0000"/>
                </a:solidFill>
              </a:rPr>
              <a:t>shall call </a:t>
            </a:r>
            <a:r>
              <a:rPr lang="en-GB" dirty="0" smtClean="0"/>
              <a:t>his name Jesus. He </a:t>
            </a:r>
            <a:r>
              <a:rPr lang="en-GB" dirty="0" smtClean="0">
                <a:solidFill>
                  <a:srgbClr val="FF0000"/>
                </a:solidFill>
              </a:rPr>
              <a:t>shall be </a:t>
            </a:r>
            <a:r>
              <a:rPr lang="en-GB" dirty="0" smtClean="0"/>
              <a:t>great, and </a:t>
            </a:r>
            <a:r>
              <a:rPr lang="en-GB" dirty="0" smtClean="0">
                <a:solidFill>
                  <a:srgbClr val="FF0000"/>
                </a:solidFill>
              </a:rPr>
              <a:t>shall be </a:t>
            </a:r>
            <a:r>
              <a:rPr lang="en-GB" dirty="0" smtClean="0"/>
              <a:t>called the Son of the Highest...Then said Mary unto the angel, How shall this be, seeing I know not a man? (i.e. she was a virgin). And the angel answered and said unto her, The Holy Spirit </a:t>
            </a:r>
            <a:r>
              <a:rPr lang="en-GB" dirty="0" smtClean="0">
                <a:solidFill>
                  <a:srgbClr val="FF0000"/>
                </a:solidFill>
              </a:rPr>
              <a:t>shall come </a:t>
            </a:r>
            <a:r>
              <a:rPr lang="en-GB" dirty="0" smtClean="0"/>
              <a:t>upon you, and the power of the Highest </a:t>
            </a:r>
            <a:r>
              <a:rPr lang="en-GB" dirty="0" smtClean="0">
                <a:solidFill>
                  <a:srgbClr val="FF0000"/>
                </a:solidFill>
              </a:rPr>
              <a:t>shall</a:t>
            </a:r>
            <a:r>
              <a:rPr lang="en-GB" dirty="0" smtClean="0"/>
              <a:t> overshadow you: therefore also that holy thing which </a:t>
            </a:r>
            <a:r>
              <a:rPr lang="en-GB" dirty="0" smtClean="0">
                <a:solidFill>
                  <a:srgbClr val="FF0000"/>
                </a:solidFill>
              </a:rPr>
              <a:t>shall be </a:t>
            </a:r>
            <a:r>
              <a:rPr lang="en-GB" dirty="0" smtClean="0"/>
              <a:t>born of you </a:t>
            </a:r>
            <a:r>
              <a:rPr lang="en-GB" dirty="0" smtClean="0">
                <a:solidFill>
                  <a:srgbClr val="FF0000"/>
                </a:solidFill>
              </a:rPr>
              <a:t>shall be </a:t>
            </a:r>
            <a:r>
              <a:rPr lang="en-GB" dirty="0" smtClean="0"/>
              <a:t>called the Son of God” (Lk. 1:31-35).</a:t>
            </a:r>
          </a:p>
          <a:p>
            <a:r>
              <a:rPr lang="en-GB" i="1" dirty="0" smtClean="0">
                <a:solidFill>
                  <a:srgbClr val="FF0000"/>
                </a:solidFill>
              </a:rPr>
              <a:t>Note the 7 future tenses</a:t>
            </a:r>
            <a:endParaRPr lang="en-GB" i="1"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No Pre-existence of Jesus</a:t>
            </a:r>
            <a:endParaRPr lang="en-GB" dirty="0"/>
          </a:p>
        </p:txBody>
      </p:sp>
      <p:sp>
        <p:nvSpPr>
          <p:cNvPr id="3" name="Content Placeholder 2"/>
          <p:cNvSpPr>
            <a:spLocks noGrp="1"/>
          </p:cNvSpPr>
          <p:nvPr>
            <p:ph idx="1"/>
          </p:nvPr>
        </p:nvSpPr>
        <p:spPr/>
        <p:txBody>
          <a:bodyPr>
            <a:normAutofit/>
          </a:bodyPr>
          <a:lstStyle/>
          <a:p>
            <a:r>
              <a:rPr lang="en-GB" dirty="0" smtClean="0"/>
              <a:t>Jesus </a:t>
            </a:r>
            <a:r>
              <a:rPr lang="en-GB" i="1" dirty="0" smtClean="0"/>
              <a:t>would be </a:t>
            </a:r>
            <a:r>
              <a:rPr lang="en-GB" dirty="0" smtClean="0"/>
              <a:t>the Son of God on his birth; the Son of God did not exist before his birth. Note the 7 future tenses need to be noted - e.g. “he </a:t>
            </a:r>
            <a:r>
              <a:rPr lang="en-GB" i="1" dirty="0" smtClean="0"/>
              <a:t>shall be</a:t>
            </a:r>
            <a:r>
              <a:rPr lang="en-GB" dirty="0" smtClean="0"/>
              <a:t> great”. If Jesus were already physically in existence as the angel spoke those words to Mary, he would already have been great. Jesus was the “offspring” of David (Rev. 22:16), the Greek ‘</a:t>
            </a:r>
            <a:r>
              <a:rPr lang="en-GB" dirty="0" err="1" smtClean="0"/>
              <a:t>genos</a:t>
            </a:r>
            <a:r>
              <a:rPr lang="en-GB" dirty="0" smtClean="0"/>
              <a:t>’ implying Jesus was ‘generated from’ David. He was born “of” Mary (Lk. 1:35). </a:t>
            </a:r>
          </a:p>
          <a:p>
            <a:r>
              <a:rPr lang="en-GB" dirty="0" smtClean="0"/>
              <a:t>He was ‘conceived’ in Mary’s womb (Lk. 1:31) -He could not have physically existed before this time.</a:t>
            </a:r>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Humanity of Jesus</a:t>
            </a:r>
            <a:endParaRPr lang="en-GB" dirty="0"/>
          </a:p>
        </p:txBody>
      </p:sp>
      <p:sp>
        <p:nvSpPr>
          <p:cNvPr id="3" name="Content Placeholder 2"/>
          <p:cNvSpPr>
            <a:spLocks noGrp="1"/>
          </p:cNvSpPr>
          <p:nvPr>
            <p:ph idx="1"/>
          </p:nvPr>
        </p:nvSpPr>
        <p:spPr/>
        <p:txBody>
          <a:bodyPr>
            <a:normAutofit/>
          </a:bodyPr>
          <a:lstStyle/>
          <a:p>
            <a:r>
              <a:rPr lang="en-GB" dirty="0" smtClean="0"/>
              <a:t>“Who can bring a clean thing out of an unclean? Not one...What is man, that he should be clean? and he which is born of a woman, that he should be righteous?...how can he be clean that is born of a woman?” (Job 14:4; 15:14; 25:4).  </a:t>
            </a:r>
          </a:p>
          <a:p>
            <a:r>
              <a:rPr lang="en-GB" dirty="0" smtClean="0"/>
              <a:t>Gal 4:4  But when the fullness of the time came, God sent His Son, born of a woman, born under the law,  </a:t>
            </a:r>
            <a:r>
              <a:rPr lang="en-GB" dirty="0" err="1" smtClean="0"/>
              <a:t>Diaglott</a:t>
            </a:r>
            <a:r>
              <a:rPr lang="en-GB" dirty="0" smtClean="0"/>
              <a:t> : “Having </a:t>
            </a:r>
            <a:r>
              <a:rPr lang="en-GB" i="1" dirty="0" smtClean="0"/>
              <a:t>been produced</a:t>
            </a:r>
            <a:r>
              <a:rPr lang="en-GB" dirty="0" smtClean="0"/>
              <a:t> from a woman”. The Saviour was to be “the seed of the </a:t>
            </a:r>
            <a:r>
              <a:rPr lang="en-GB" i="1" dirty="0" smtClean="0"/>
              <a:t>woman</a:t>
            </a:r>
            <a:r>
              <a:rPr lang="en-GB" dirty="0" smtClean="0"/>
              <a:t>” (Gen. 3:15).</a:t>
            </a:r>
            <a:endParaRPr lang="en-GB"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27</TotalTime>
  <Words>827</Words>
  <Application>Microsoft Office PowerPoint</Application>
  <PresentationFormat>On-screen Show (4:3)</PresentationFormat>
  <Paragraphs>76</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Flow</vt:lpstr>
      <vt:lpstr>Bible Basics Study 7: The Origin Of Jesus </vt:lpstr>
      <vt:lpstr>www.biblebasicsonline.com www.carelinks.net Email: info@carelinks.net </vt:lpstr>
      <vt:lpstr>7.1  Old Testament Prophecies Of Jesus </vt:lpstr>
      <vt:lpstr>Slide 4</vt:lpstr>
      <vt:lpstr>Slide 5</vt:lpstr>
      <vt:lpstr>7.2  The Virgin Birth</vt:lpstr>
      <vt:lpstr>The Conception of Jesus</vt:lpstr>
      <vt:lpstr>No Pre-existence of Jesus</vt:lpstr>
      <vt:lpstr>The Humanity of Jesus</vt:lpstr>
      <vt:lpstr>Luke 2:52</vt:lpstr>
      <vt:lpstr>7.3  Christ's Place In God's Plan</vt:lpstr>
      <vt:lpstr>Romans 1:1-4</vt:lpstr>
      <vt:lpstr>7.4  "In the beginning was the word"</vt:lpstr>
      <vt:lpstr>The Meaning of logos</vt:lpstr>
      <vt:lpstr>The Logos Became Flesh</vt:lpstr>
      <vt:lpstr>www.biblebasicsonline.com www.carelinks.net Email: info@carelinks.net </vt:lpstr>
      <vt:lpstr>STUDY 7: 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dc:creator>
  <cp:lastModifiedBy>John</cp:lastModifiedBy>
  <cp:revision>13</cp:revision>
  <dcterms:created xsi:type="dcterms:W3CDTF">2012-04-16T19:37:27Z</dcterms:created>
  <dcterms:modified xsi:type="dcterms:W3CDTF">2012-06-14T21:27:24Z</dcterms:modified>
</cp:coreProperties>
</file>