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0" r:id="rId3"/>
    <p:sldId id="257" r:id="rId4"/>
    <p:sldId id="258" r:id="rId5"/>
    <p:sldId id="264" r:id="rId6"/>
    <p:sldId id="265" r:id="rId7"/>
    <p:sldId id="266" r:id="rId8"/>
    <p:sldId id="267" r:id="rId9"/>
    <p:sldId id="279" r:id="rId10"/>
    <p:sldId id="259" r:id="rId11"/>
    <p:sldId id="268" r:id="rId12"/>
    <p:sldId id="269" r:id="rId13"/>
    <p:sldId id="270" r:id="rId14"/>
    <p:sldId id="271" r:id="rId15"/>
    <p:sldId id="272" r:id="rId16"/>
    <p:sldId id="260" r:id="rId17"/>
    <p:sldId id="273" r:id="rId18"/>
    <p:sldId id="274" r:id="rId19"/>
    <p:sldId id="275" r:id="rId20"/>
    <p:sldId id="276" r:id="rId21"/>
    <p:sldId id="261" r:id="rId22"/>
    <p:sldId id="262" r:id="rId23"/>
    <p:sldId id="263" r:id="rId24"/>
    <p:sldId id="277" r:id="rId25"/>
    <p:sldId id="281" r:id="rId26"/>
    <p:sldId id="27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70C5FAB-9994-41D3-9F19-A8EC8ED045FD}" type="datetimeFigureOut">
              <a:rPr lang="en-GB" smtClean="0"/>
              <a:pPr/>
              <a:t>15/06/2012</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0A076339-7522-4125-8267-775F4F72F91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0C5FAB-9994-41D3-9F19-A8EC8ED045FD}" type="datetimeFigureOut">
              <a:rPr lang="en-GB" smtClean="0"/>
              <a:pPr/>
              <a:t>15/06/2012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0C5FAB-9994-41D3-9F19-A8EC8ED045FD}" type="datetimeFigureOut">
              <a:rPr lang="en-GB" smtClean="0"/>
              <a:pPr/>
              <a:t>15/06/2012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0C5FAB-9994-41D3-9F19-A8EC8ED045FD}" type="datetimeFigureOut">
              <a:rPr lang="en-GB" smtClean="0"/>
              <a:pPr/>
              <a:t>15/06/2012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70C5FAB-9994-41D3-9F19-A8EC8ED045FD}" type="datetimeFigureOut">
              <a:rPr lang="en-GB" smtClean="0"/>
              <a:pPr/>
              <a:t>15/06/2012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076339-7522-4125-8267-775F4F72F91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70C5FAB-9994-41D3-9F19-A8EC8ED045FD}" type="datetimeFigureOut">
              <a:rPr lang="en-GB" smtClean="0"/>
              <a:pPr/>
              <a:t>15/06/2012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70C5FAB-9994-41D3-9F19-A8EC8ED045FD}" type="datetimeFigureOut">
              <a:rPr lang="en-GB" smtClean="0"/>
              <a:pPr/>
              <a:t>15/06/2012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70C5FAB-9994-41D3-9F19-A8EC8ED045FD}" type="datetimeFigureOut">
              <a:rPr lang="en-GB" smtClean="0"/>
              <a:pPr/>
              <a:t>15/06/2012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0C5FAB-9994-41D3-9F19-A8EC8ED045FD}" type="datetimeFigureOut">
              <a:rPr lang="en-GB" smtClean="0"/>
              <a:pPr/>
              <a:t>15/06/2012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70C5FAB-9994-41D3-9F19-A8EC8ED045FD}" type="datetimeFigureOut">
              <a:rPr lang="en-GB" smtClean="0"/>
              <a:pPr/>
              <a:t>15/06/2012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70C5FAB-9994-41D3-9F19-A8EC8ED045FD}" type="datetimeFigureOut">
              <a:rPr lang="en-GB" smtClean="0"/>
              <a:pPr/>
              <a:t>15/06/2012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0A076339-7522-4125-8267-775F4F72F91D}"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70C5FAB-9994-41D3-9F19-A8EC8ED045FD}" type="datetimeFigureOut">
              <a:rPr lang="en-GB" smtClean="0"/>
              <a:pPr/>
              <a:t>15/06/2012</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A076339-7522-4125-8267-775F4F72F91D}"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smtClean="0"/>
              <a:t>Bible Basics</a:t>
            </a:r>
            <a:br>
              <a:rPr lang="en-GB" b="1" dirty="0" smtClean="0"/>
            </a:br>
            <a:r>
              <a:rPr lang="en-GB" b="1" dirty="0" smtClean="0"/>
              <a:t>Study </a:t>
            </a:r>
            <a:r>
              <a:rPr lang="en-GB" b="1" dirty="0"/>
              <a:t>5: The Kingdom Of God </a:t>
            </a:r>
            <a:r>
              <a:rPr lang="en-GB" dirty="0"/>
              <a:t/>
            </a:r>
            <a:br>
              <a:rPr lang="en-GB" dirty="0"/>
            </a:b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5.3  The Kingdom Of God In The Past</a:t>
            </a:r>
          </a:p>
        </p:txBody>
      </p:sp>
      <p:sp>
        <p:nvSpPr>
          <p:cNvPr id="3" name="Content Placeholder 2"/>
          <p:cNvSpPr>
            <a:spLocks noGrp="1"/>
          </p:cNvSpPr>
          <p:nvPr>
            <p:ph idx="1"/>
          </p:nvPr>
        </p:nvSpPr>
        <p:spPr/>
        <p:txBody>
          <a:bodyPr/>
          <a:lstStyle/>
          <a:p>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God as King</a:t>
            </a:r>
            <a:endParaRPr lang="en-GB" dirty="0"/>
          </a:p>
        </p:txBody>
      </p:sp>
      <p:sp>
        <p:nvSpPr>
          <p:cNvPr id="3" name="Content Placeholder 2"/>
          <p:cNvSpPr>
            <a:spLocks noGrp="1"/>
          </p:cNvSpPr>
          <p:nvPr>
            <p:ph idx="1"/>
          </p:nvPr>
        </p:nvSpPr>
        <p:spPr/>
        <p:txBody>
          <a:bodyPr>
            <a:normAutofit/>
          </a:bodyPr>
          <a:lstStyle/>
          <a:p>
            <a:r>
              <a:rPr lang="en-GB" dirty="0" smtClean="0"/>
              <a:t>God is frequently described as "the king of Israel" (Isa. 44:6 cp. Isa. 41:27; 43:15; Ps. 48:2; 89:18; 149:2);  it follows that the people of Israel were His kingdom. </a:t>
            </a:r>
          </a:p>
          <a:p>
            <a:r>
              <a:rPr lang="en-GB" dirty="0" smtClean="0"/>
              <a:t>Israel would "be unto (God) a kingdom...and an holy nation" (Ex. 19:5,6). Thus "When Israel went out of Egypt...Israel (was) His dominion" or kingdom (Ps. 114:1,2).</a:t>
            </a:r>
          </a:p>
          <a:p>
            <a:r>
              <a:rPr lang="en-GB" dirty="0" smtClean="0"/>
              <a:t>When the Israelites asked judge Gideon to be their king, he replied, "I will not rule over you...the Lord shall rule over you" (Jud. 8:23).</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Kings of Israel</a:t>
            </a:r>
            <a:endParaRPr lang="en-GB" dirty="0"/>
          </a:p>
        </p:txBody>
      </p:sp>
      <p:sp>
        <p:nvSpPr>
          <p:cNvPr id="3" name="Content Placeholder 2"/>
          <p:cNvSpPr>
            <a:spLocks noGrp="1"/>
          </p:cNvSpPr>
          <p:nvPr>
            <p:ph idx="1"/>
          </p:nvPr>
        </p:nvSpPr>
        <p:spPr/>
        <p:txBody>
          <a:bodyPr/>
          <a:lstStyle/>
          <a:p>
            <a:r>
              <a:rPr lang="en-GB" dirty="0" smtClean="0"/>
              <a:t>Israel asked for a human king. God said: "They have rejected me, that I should not reign over them" (1 Sam. 8:7). </a:t>
            </a:r>
          </a:p>
          <a:p>
            <a:r>
              <a:rPr lang="en-GB" dirty="0" smtClean="0"/>
              <a:t>The Kings reigned on "(God's) throne, to be king for the Lord your God" (2 Chron. 9:8; 1 Chron. 28:5;  29:23). </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End of Israel as God’s Kingdom</a:t>
            </a:r>
            <a:endParaRPr lang="en-GB" dirty="0"/>
          </a:p>
        </p:txBody>
      </p:sp>
      <p:sp>
        <p:nvSpPr>
          <p:cNvPr id="3" name="Content Placeholder 2"/>
          <p:cNvSpPr>
            <a:spLocks noGrp="1"/>
          </p:cNvSpPr>
          <p:nvPr>
            <p:ph idx="1"/>
          </p:nvPr>
        </p:nvSpPr>
        <p:spPr/>
        <p:txBody>
          <a:bodyPr>
            <a:normAutofit/>
          </a:bodyPr>
          <a:lstStyle/>
          <a:p>
            <a:r>
              <a:rPr lang="en-GB" dirty="0" smtClean="0"/>
              <a:t>Ezekiel: "You, profane, wicked prince of Israel (i.e. Zedekiah), whose day is come...Thus says the Lord God; Remove the diadem, and take off the crown (i.e. Zedekiah would cease to be king): this shall not be the same...I will overturn, overturn, overturn it:  and it shall be no more, </a:t>
            </a:r>
            <a:r>
              <a:rPr lang="en-GB" i="1" dirty="0" smtClean="0"/>
              <a:t>until</a:t>
            </a:r>
            <a:r>
              <a:rPr lang="en-GB" dirty="0" smtClean="0"/>
              <a:t> he come whose right it is; and I will give it him". </a:t>
            </a:r>
          </a:p>
          <a:p>
            <a:r>
              <a:rPr lang="en-GB" dirty="0" smtClean="0"/>
              <a:t>God will "give (Jesus) the throne of his father David...and of his kingdom there shall be no end" (Luke 1:32,33) - at Christ's return. </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God’s Kingdom to be Re-established</a:t>
            </a:r>
            <a:endParaRPr lang="en-GB" dirty="0"/>
          </a:p>
        </p:txBody>
      </p:sp>
      <p:sp>
        <p:nvSpPr>
          <p:cNvPr id="3" name="Content Placeholder 2"/>
          <p:cNvSpPr>
            <a:spLocks noGrp="1"/>
          </p:cNvSpPr>
          <p:nvPr>
            <p:ph idx="1"/>
          </p:nvPr>
        </p:nvSpPr>
        <p:spPr/>
        <p:txBody>
          <a:bodyPr>
            <a:normAutofit/>
          </a:bodyPr>
          <a:lstStyle/>
          <a:p>
            <a:r>
              <a:rPr lang="en-GB" dirty="0" smtClean="0"/>
              <a:t>"When they therefore were come together, they asked of him, saying, Lord, wilt you at this time </a:t>
            </a:r>
            <a:r>
              <a:rPr lang="en-GB" i="1" dirty="0" smtClean="0"/>
              <a:t>restore again the Kingdom to Israel</a:t>
            </a:r>
            <a:r>
              <a:rPr lang="en-GB" dirty="0" smtClean="0"/>
              <a:t>?" i.e. 'Will Ezekiel 21:27 be fulfilled now?‘  (Acts 1:6-11).</a:t>
            </a:r>
          </a:p>
          <a:p>
            <a:r>
              <a:rPr lang="en-GB" dirty="0" smtClean="0"/>
              <a:t>"Jesus Christ...whom the heaven must receive (i.e. he must remain there) </a:t>
            </a:r>
            <a:r>
              <a:rPr lang="en-GB" i="1" dirty="0" smtClean="0"/>
              <a:t>until</a:t>
            </a:r>
            <a:r>
              <a:rPr lang="en-GB" dirty="0" smtClean="0"/>
              <a:t> the times of </a:t>
            </a:r>
            <a:r>
              <a:rPr lang="en-GB" i="1" dirty="0" smtClean="0"/>
              <a:t>restitution</a:t>
            </a:r>
            <a:r>
              <a:rPr lang="en-GB" dirty="0" smtClean="0"/>
              <a:t> of all things, which God has spoken by the mouth of all his holy prophets" (Acts 3:20,21). </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 Re-established Kingdom of God on Earth</a:t>
            </a:r>
            <a:endParaRPr lang="en-GB" dirty="0"/>
          </a:p>
        </p:txBody>
      </p:sp>
      <p:sp>
        <p:nvSpPr>
          <p:cNvPr id="3" name="Content Placeholder 2"/>
          <p:cNvSpPr>
            <a:spLocks noGrp="1"/>
          </p:cNvSpPr>
          <p:nvPr>
            <p:ph idx="1"/>
          </p:nvPr>
        </p:nvSpPr>
        <p:spPr>
          <a:xfrm>
            <a:off x="395536" y="1600200"/>
            <a:ext cx="8291264" cy="4997152"/>
          </a:xfrm>
        </p:spPr>
        <p:txBody>
          <a:bodyPr>
            <a:normAutofit fontScale="70000" lnSpcReduction="20000"/>
          </a:bodyPr>
          <a:lstStyle/>
          <a:p>
            <a:pPr lvl="0"/>
            <a:r>
              <a:rPr lang="en-GB" dirty="0" smtClean="0"/>
              <a:t>"In that day will I raise up the tabernacle of David (i.e. David's  "throne" of Luke 1:32,33) that is fallen, and close up the breaches thereof; and I will raise up his ruins, and I will build it </a:t>
            </a:r>
            <a:r>
              <a:rPr lang="en-GB" i="1" dirty="0" smtClean="0"/>
              <a:t>as in the days of old</a:t>
            </a:r>
            <a:r>
              <a:rPr lang="en-GB" dirty="0" smtClean="0"/>
              <a:t>" (Amos 9:11). </a:t>
            </a:r>
          </a:p>
          <a:p>
            <a:pPr lvl="0"/>
            <a:r>
              <a:rPr lang="en-GB" dirty="0" smtClean="0"/>
              <a:t>"Their (Israel's) children also shall be </a:t>
            </a:r>
            <a:r>
              <a:rPr lang="en-GB" i="1" dirty="0" smtClean="0"/>
              <a:t>as </a:t>
            </a:r>
            <a:r>
              <a:rPr lang="en-GB" i="1" dirty="0" err="1" smtClean="0"/>
              <a:t>aforetime</a:t>
            </a:r>
            <a:r>
              <a:rPr lang="en-GB" dirty="0" smtClean="0"/>
              <a:t>, and their congregation shall be established before me" (Jer. 30:20).</a:t>
            </a:r>
          </a:p>
          <a:p>
            <a:pPr lvl="0"/>
            <a:r>
              <a:rPr lang="en-GB" dirty="0" smtClean="0"/>
              <a:t>"The Lord shall choose Jerusalem </a:t>
            </a:r>
            <a:r>
              <a:rPr lang="en-GB" i="1" dirty="0" smtClean="0"/>
              <a:t>again</a:t>
            </a:r>
            <a:r>
              <a:rPr lang="en-GB" dirty="0" smtClean="0"/>
              <a:t>" (Zech. 2:12), making it the capital of His world-wide Kingdom (cp. Ps. 48:2; Isa. 2:2-4).</a:t>
            </a:r>
          </a:p>
          <a:p>
            <a:pPr lvl="0"/>
            <a:r>
              <a:rPr lang="en-GB" dirty="0" smtClean="0"/>
              <a:t>“The </a:t>
            </a:r>
            <a:r>
              <a:rPr lang="en-GB" i="1" dirty="0" smtClean="0"/>
              <a:t>former</a:t>
            </a:r>
            <a:r>
              <a:rPr lang="en-GB" dirty="0" smtClean="0"/>
              <a:t> dominion” or Kingdom is to return to Jerusalem (Mic. 4:8 RV).</a:t>
            </a:r>
          </a:p>
          <a:p>
            <a:pPr lvl="0"/>
            <a:r>
              <a:rPr lang="en-GB" dirty="0" smtClean="0"/>
              <a:t>"I will cause the captivity of Judah and the captivity of Israel to return, and will build them, </a:t>
            </a:r>
            <a:r>
              <a:rPr lang="en-GB" i="1" dirty="0" smtClean="0"/>
              <a:t>as at the first</a:t>
            </a:r>
            <a:r>
              <a:rPr lang="en-GB" dirty="0" smtClean="0"/>
              <a:t>...</a:t>
            </a:r>
            <a:r>
              <a:rPr lang="en-GB" i="1" dirty="0" smtClean="0"/>
              <a:t>Again</a:t>
            </a:r>
            <a:r>
              <a:rPr lang="en-GB" dirty="0" smtClean="0"/>
              <a:t> there shall be heard in this place...the voice of joy...For I will cause to return the captivity of the land, </a:t>
            </a:r>
            <a:r>
              <a:rPr lang="en-GB" i="1" dirty="0" smtClean="0"/>
              <a:t>as at the first</a:t>
            </a:r>
            <a:r>
              <a:rPr lang="en-GB" dirty="0" smtClean="0"/>
              <a:t>...</a:t>
            </a:r>
            <a:r>
              <a:rPr lang="en-GB" i="1" dirty="0" smtClean="0"/>
              <a:t>again</a:t>
            </a:r>
            <a:r>
              <a:rPr lang="en-GB" dirty="0" smtClean="0"/>
              <a:t> in this place (Jerusalem)...shall be an habitation of shepherds...the flocks (shall) pass </a:t>
            </a:r>
            <a:r>
              <a:rPr lang="en-GB" i="1" dirty="0" smtClean="0"/>
              <a:t>again</a:t>
            </a:r>
            <a:r>
              <a:rPr lang="en-GB" dirty="0" smtClean="0"/>
              <a:t>" (Jer. 33:7-13).</a:t>
            </a:r>
          </a:p>
          <a:p>
            <a:pPr>
              <a:buNone/>
            </a:pP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5.4  The Kingdom Of God In The Future</a:t>
            </a:r>
            <a:br>
              <a:rPr lang="en-GB" dirty="0"/>
            </a:b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We Shall Reign on Earth in God’s Kingdom</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We will be "kings and priests; and we shall reign on the earth" (Rev. 5:10). We will rule over settlements of various sizes and number;  one will rule over ten cities, another over five (Luke 19:17). Christ will share his rulership over the earth with us (Rev. 2:27; 2 Tim. 2:12).  "A king (Jesus) shall reign in righteousness, and princes (the believers) shall rule in judgment" (Isa. 32:1; Ps. 45:16).</a:t>
            </a:r>
          </a:p>
          <a:p>
            <a:r>
              <a:rPr lang="en-GB" dirty="0" smtClean="0"/>
              <a:t>Christ is to reign for ever on David's re-established throne (Luke 1:32,33), i.e. he will have David's place and position of rulership, which was in Jerusalem. </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Isa. 2:2,3: "In the last days, the mountain (kingdom - Dan. 2:35,44) of the Lord's house shall be established in the top of the mountains (i.e. God's Kingdom will be exalted above the kingdoms of men)...and all nations shall flow unto it. And many people shall go and say, Come, and let us go up to the mountain of the Lord,  to the house of the God of Jacob; and he will teach us of his ways...for out of Zion shall go forth the law, and the word of the Lord from Jerusalem". </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smtClean="0"/>
              <a:t>Zech. 8:20-23:  "There shall come people, and the inhabitants of many cities;  and the inhabitants of one city shall go to another, saying, Let us go continually (cp. Zech. 14:16 'year by year') to pray before the Lord, and to seek the Lord of hosts: I will go also. Yes, many people and strong nations shall come to seek the Lord of hosts in Jerusalem...ten men shall take hold out of all languages of the nations, even shall take hold of the skirt of him that is a Jew, saying, We will go with you: for we have heard that God is with you".</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pPr lvl="1">
              <a:buNone/>
            </a:pPr>
            <a:r>
              <a:rPr lang="en-GB" dirty="0" smtClean="0"/>
              <a:t>"They shall sit every man under his vine and under his fig tree; and none shall make them afraid" (Mic. 4:4).</a:t>
            </a:r>
          </a:p>
          <a:p>
            <a:pPr lvl="1">
              <a:buNone/>
            </a:pPr>
            <a:r>
              <a:rPr lang="en-GB" dirty="0" smtClean="0"/>
              <a:t>Isaiah 35:1-7 "The wilderness...shall be glad...the desert shall rejoice, and blossom as the rose. It shall...rejoice even with joy and singing...for in the wilderness shall waters break out, and streams in the desert. And the parched ground shall become a pool".  </a:t>
            </a:r>
          </a:p>
          <a:p>
            <a:pPr lvl="1">
              <a:buNone/>
            </a:pPr>
            <a:r>
              <a:rPr lang="en-GB" dirty="0" smtClean="0"/>
              <a:t>“The wolf and the lamb shall feed together", and children will be able to play with snakes (Is. 65:25; 11:6-8).</a:t>
            </a:r>
          </a:p>
          <a:p>
            <a:pPr lvl="1">
              <a:buNone/>
            </a:pP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5.5  The Millennium</a:t>
            </a:r>
          </a:p>
        </p:txBody>
      </p:sp>
      <p:sp>
        <p:nvSpPr>
          <p:cNvPr id="3" name="Content Placeholder 2"/>
          <p:cNvSpPr>
            <a:spLocks noGrp="1"/>
          </p:cNvSpPr>
          <p:nvPr>
            <p:ph idx="1"/>
          </p:nvPr>
        </p:nvSpPr>
        <p:spPr/>
        <p:txBody>
          <a:bodyPr/>
          <a:lstStyle/>
          <a:p>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smtClean="0"/>
              <a:t>The first part of the Kingdom of God will last for 1,000 years - a 'Millennium' (see Rev. 20:2-7). During this Millennium there will be two groups of people on earth:-</a:t>
            </a:r>
          </a:p>
          <a:p>
            <a:r>
              <a:rPr lang="en-GB" b="1" dirty="0" smtClean="0"/>
              <a:t>1 </a:t>
            </a:r>
            <a:r>
              <a:rPr lang="en-GB" dirty="0" smtClean="0"/>
              <a:t> The saints - those of us who have followed Christ acceptably in this life, who will have been given eternal life at the judgment seat.  </a:t>
            </a:r>
          </a:p>
          <a:p>
            <a:r>
              <a:rPr lang="en-GB" b="1" dirty="0" smtClean="0"/>
              <a:t>2 </a:t>
            </a:r>
            <a:r>
              <a:rPr lang="en-GB" dirty="0" smtClean="0"/>
              <a:t> The ordinary, mortal people who did not know the Gospel at the time of Christ's return - i.e. they were not responsible to the judgment seat.</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smtClean="0"/>
              <a:t>Should Christ come today:</a:t>
            </a:r>
            <a:r>
              <a:rPr lang="en-GB" dirty="0" smtClean="0"/>
              <a:t/>
            </a:r>
            <a:br>
              <a:rPr lang="en-GB" dirty="0" smtClean="0"/>
            </a:br>
            <a:endParaRPr lang="en-GB" dirty="0"/>
          </a:p>
        </p:txBody>
      </p:sp>
      <p:sp>
        <p:nvSpPr>
          <p:cNvPr id="3" name="Content Placeholder 2"/>
          <p:cNvSpPr>
            <a:spLocks noGrp="1"/>
          </p:cNvSpPr>
          <p:nvPr>
            <p:ph idx="1"/>
          </p:nvPr>
        </p:nvSpPr>
        <p:spPr/>
        <p:txBody>
          <a:bodyPr>
            <a:normAutofit/>
          </a:bodyPr>
          <a:lstStyle/>
          <a:p>
            <a:r>
              <a:rPr lang="en-GB" b="1" dirty="0" smtClean="0"/>
              <a:t>1. </a:t>
            </a:r>
            <a:r>
              <a:rPr lang="en-GB" dirty="0" smtClean="0"/>
              <a:t> The responsible dead will be raised and, along with the responsible living, taken to the judgment seat.</a:t>
            </a:r>
          </a:p>
          <a:p>
            <a:r>
              <a:rPr lang="en-GB" b="1" dirty="0" smtClean="0"/>
              <a:t>2. </a:t>
            </a:r>
            <a:r>
              <a:rPr lang="en-GB" dirty="0" smtClean="0"/>
              <a:t> The responsible wicked will be punished with death, and the righteous given eternal life. Judgment will also be given to the nations who resist Christ.</a:t>
            </a:r>
          </a:p>
          <a:p>
            <a:r>
              <a:rPr lang="en-GB" b="1" dirty="0" smtClean="0"/>
              <a:t>3.</a:t>
            </a:r>
            <a:r>
              <a:rPr lang="en-GB" dirty="0" smtClean="0"/>
              <a:t> The righteous will then rule over those people who are then alive, but who are not responsible to God; they will teach  them the Gospel as "kings and priests" (Rev. 5:10).</a:t>
            </a:r>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b="1" dirty="0" smtClean="0"/>
              <a:t>4. </a:t>
            </a:r>
            <a:r>
              <a:rPr lang="en-GB" dirty="0" smtClean="0"/>
              <a:t> This will last for 1,000 years. During this time all the  mortal people will hear the Gospel and therefore be responsible to God. These people will live much longer and happier lives.</a:t>
            </a:r>
          </a:p>
          <a:p>
            <a:r>
              <a:rPr lang="en-GB" b="1" dirty="0" smtClean="0"/>
              <a:t>5. </a:t>
            </a:r>
            <a:r>
              <a:rPr lang="en-GB" dirty="0" smtClean="0"/>
              <a:t> At the end of the Millennium there will be a rebellion against Christ and the saints, which God will put down (Rev. 20:8,9).</a:t>
            </a:r>
          </a:p>
          <a:p>
            <a:r>
              <a:rPr lang="en-GB" b="1" dirty="0" smtClean="0"/>
              <a:t>6.</a:t>
            </a:r>
            <a:r>
              <a:rPr lang="en-GB" dirty="0" smtClean="0"/>
              <a:t> At the end of the 1,000 years, all those who have died  during that time will be resurrected and judged (Rev. 20:5,11-15).</a:t>
            </a:r>
          </a:p>
          <a:p>
            <a:r>
              <a:rPr lang="en-GB" b="1" dirty="0" smtClean="0"/>
              <a:t>7. </a:t>
            </a:r>
            <a:r>
              <a:rPr lang="en-GB" dirty="0" smtClean="0"/>
              <a:t> The wicked amongst them will be destroyed, and the righteous will join us in having eternal life.</a:t>
            </a:r>
          </a:p>
          <a:p>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STUDY 5: Questions</a:t>
            </a:r>
            <a:br>
              <a:rPr lang="en-GB" dirty="0" smtClean="0"/>
            </a:br>
            <a:endParaRPr lang="en-GB" dirty="0"/>
          </a:p>
        </p:txBody>
      </p:sp>
      <p:sp>
        <p:nvSpPr>
          <p:cNvPr id="3" name="Content Placeholder 2"/>
          <p:cNvSpPr>
            <a:spLocks noGrp="1"/>
          </p:cNvSpPr>
          <p:nvPr>
            <p:ph sz="half" idx="1"/>
          </p:nvPr>
        </p:nvSpPr>
        <p:spPr/>
        <p:txBody>
          <a:bodyPr>
            <a:normAutofit fontScale="55000" lnSpcReduction="20000"/>
          </a:bodyPr>
          <a:lstStyle/>
          <a:p>
            <a:r>
              <a:rPr lang="en-GB" dirty="0" smtClean="0"/>
              <a:t>1. 	Which of the following is the time for the establishment 	of God's Kingdom?</a:t>
            </a:r>
          </a:p>
          <a:p>
            <a:pPr lvl="0"/>
            <a:r>
              <a:rPr lang="en-GB" dirty="0" smtClean="0"/>
              <a:t>It has always been established</a:t>
            </a:r>
          </a:p>
          <a:p>
            <a:pPr lvl="0"/>
            <a:r>
              <a:rPr lang="en-GB" dirty="0" smtClean="0"/>
              <a:t>At Christ's return</a:t>
            </a:r>
          </a:p>
          <a:p>
            <a:pPr lvl="0"/>
            <a:r>
              <a:rPr lang="en-GB" dirty="0" smtClean="0"/>
              <a:t>At the day of Pentecost in the first century</a:t>
            </a:r>
          </a:p>
          <a:p>
            <a:pPr lvl="0"/>
            <a:r>
              <a:rPr lang="en-GB" dirty="0" smtClean="0"/>
              <a:t>In the hearts of believers at their conversion.</a:t>
            </a:r>
          </a:p>
          <a:p>
            <a:r>
              <a:rPr lang="en-GB" dirty="0" smtClean="0"/>
              <a:t> </a:t>
            </a:r>
          </a:p>
          <a:p>
            <a:r>
              <a:rPr lang="en-GB" dirty="0" smtClean="0"/>
              <a:t>2. 	Did the Kingdom of God exist in the past? If so, in what 	form?</a:t>
            </a:r>
          </a:p>
          <a:p>
            <a:r>
              <a:rPr lang="en-GB" dirty="0" smtClean="0"/>
              <a:t> </a:t>
            </a:r>
          </a:p>
          <a:p>
            <a:r>
              <a:rPr lang="en-GB" dirty="0" smtClean="0"/>
              <a:t>3. 	When did it end?</a:t>
            </a:r>
          </a:p>
          <a:p>
            <a:r>
              <a:rPr lang="en-GB" dirty="0" smtClean="0"/>
              <a:t> </a:t>
            </a:r>
          </a:p>
          <a:p>
            <a:r>
              <a:rPr lang="en-GB" dirty="0" smtClean="0"/>
              <a:t>4. 	What is the Millennium?</a:t>
            </a:r>
          </a:p>
          <a:p>
            <a:pPr lvl="0"/>
            <a:r>
              <a:rPr lang="en-GB" dirty="0" smtClean="0"/>
              <a:t>A reign of grace in our hearts</a:t>
            </a:r>
          </a:p>
          <a:p>
            <a:pPr lvl="0"/>
            <a:r>
              <a:rPr lang="en-GB" dirty="0" smtClean="0"/>
              <a:t>A 1000 year reign of the believers in Heaven</a:t>
            </a:r>
          </a:p>
          <a:p>
            <a:pPr lvl="0"/>
            <a:r>
              <a:rPr lang="en-GB" dirty="0" smtClean="0"/>
              <a:t>A 1000 year reign of Satan on the earth</a:t>
            </a:r>
          </a:p>
          <a:p>
            <a:pPr lvl="0"/>
            <a:r>
              <a:rPr lang="en-GB" dirty="0" smtClean="0"/>
              <a:t>The first 1000 years of God's future Kingdom on earth.</a:t>
            </a:r>
          </a:p>
          <a:p>
            <a:endParaRPr lang="en-GB" dirty="0"/>
          </a:p>
        </p:txBody>
      </p:sp>
      <p:sp>
        <p:nvSpPr>
          <p:cNvPr id="4" name="Content Placeholder 3"/>
          <p:cNvSpPr>
            <a:spLocks noGrp="1"/>
          </p:cNvSpPr>
          <p:nvPr>
            <p:ph sz="half" idx="2"/>
          </p:nvPr>
        </p:nvSpPr>
        <p:spPr/>
        <p:txBody>
          <a:bodyPr>
            <a:normAutofit fontScale="55000" lnSpcReduction="20000"/>
          </a:bodyPr>
          <a:lstStyle/>
          <a:p>
            <a:r>
              <a:rPr lang="en-GB" dirty="0" smtClean="0"/>
              <a:t>5. 	What will the Kingdom be like?</a:t>
            </a:r>
          </a:p>
          <a:p>
            <a:r>
              <a:rPr lang="en-GB" dirty="0" smtClean="0"/>
              <a:t> </a:t>
            </a:r>
          </a:p>
          <a:p>
            <a:r>
              <a:rPr lang="en-GB" dirty="0" smtClean="0"/>
              <a:t>6. 	What will the present believers do in the Millennium?</a:t>
            </a:r>
          </a:p>
          <a:p>
            <a:pPr lvl="0"/>
            <a:r>
              <a:rPr lang="en-GB" dirty="0" smtClean="0"/>
              <a:t>Be rulers over the mortal people</a:t>
            </a:r>
          </a:p>
          <a:p>
            <a:pPr lvl="0"/>
            <a:r>
              <a:rPr lang="en-GB" dirty="0" smtClean="0"/>
              <a:t>Be rulers in Heaven</a:t>
            </a:r>
          </a:p>
          <a:p>
            <a:pPr lvl="0"/>
            <a:r>
              <a:rPr lang="en-GB" dirty="0" smtClean="0"/>
              <a:t>We do not know</a:t>
            </a:r>
          </a:p>
          <a:p>
            <a:pPr lvl="0"/>
            <a:r>
              <a:rPr lang="en-GB" dirty="0" smtClean="0"/>
              <a:t>Live on another planet</a:t>
            </a:r>
          </a:p>
          <a:p>
            <a:r>
              <a:rPr lang="en-GB" dirty="0" smtClean="0"/>
              <a:t> </a:t>
            </a:r>
          </a:p>
          <a:p>
            <a:r>
              <a:rPr lang="en-GB" dirty="0" smtClean="0"/>
              <a:t>7. 	Was the message about the Kingdom of God preached:</a:t>
            </a:r>
          </a:p>
          <a:p>
            <a:pPr lvl="0"/>
            <a:r>
              <a:rPr lang="en-GB" dirty="0" smtClean="0"/>
              <a:t>Just in the New Testament</a:t>
            </a:r>
          </a:p>
          <a:p>
            <a:pPr lvl="0"/>
            <a:r>
              <a:rPr lang="en-GB" dirty="0" smtClean="0"/>
              <a:t>Just by Jesus and the apostles</a:t>
            </a:r>
          </a:p>
          <a:p>
            <a:pPr lvl="0"/>
            <a:r>
              <a:rPr lang="en-GB" dirty="0" smtClean="0"/>
              <a:t>In both Old and New Testaments</a:t>
            </a:r>
          </a:p>
          <a:p>
            <a:r>
              <a:rPr lang="en-GB" dirty="0" smtClean="0"/>
              <a:t>Just in the Old Testament.</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5.1  Defining The Kingdom</a:t>
            </a:r>
          </a:p>
        </p:txBody>
      </p:sp>
      <p:sp>
        <p:nvSpPr>
          <p:cNvPr id="3" name="Content Placeholder 2"/>
          <p:cNvSpPr>
            <a:spLocks noGrp="1"/>
          </p:cNvSpPr>
          <p:nvPr>
            <p:ph idx="1"/>
          </p:nvPr>
        </p:nvSpPr>
        <p:spPr/>
        <p:txBody>
          <a:bodyPr>
            <a:normAutofit/>
          </a:bodyPr>
          <a:lstStyle/>
          <a:p>
            <a:r>
              <a:rPr lang="en-GB" dirty="0" smtClean="0"/>
              <a:t>"The Gospel (good news) of the kingdom of God" (Matt. 4:23) was preached to Abraham in the form of God's promises concerning eternal life on earth (Gal. 3:8). The "kingdom of God" is therefore the time after Christ's return when these promises will be fulfilled.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5.2  The Kingdom Is Not Now Established</a:t>
            </a:r>
          </a:p>
        </p:txBody>
      </p:sp>
      <p:sp>
        <p:nvSpPr>
          <p:cNvPr id="3" name="Content Placeholder 2"/>
          <p:cNvSpPr>
            <a:spLocks noGrp="1"/>
          </p:cNvSpPr>
          <p:nvPr>
            <p:ph idx="1"/>
          </p:nvPr>
        </p:nvSpPr>
        <p:spPr/>
        <p:txBody>
          <a:bodyPr>
            <a:normAutofit lnSpcReduction="10000"/>
          </a:bodyPr>
          <a:lstStyle/>
          <a:p>
            <a:r>
              <a:rPr lang="en-GB" dirty="0" smtClean="0"/>
              <a:t>At present the world is comprised of "the kingdom of men" (Dan. 4:17). At Christ's return, "the kingdoms of this world (will) become the kingdoms of our Lord, and of his Christ; and he shall reign for ever and ever" (Rev. 11:15). </a:t>
            </a:r>
          </a:p>
          <a:p>
            <a:r>
              <a:rPr lang="en-GB" dirty="0" smtClean="0"/>
              <a:t>"Your kingdom come (that) Your will be done in earth, as it is (now) in heaven" (Matt. 6:10).  </a:t>
            </a:r>
          </a:p>
          <a:p>
            <a:r>
              <a:rPr lang="en-GB" dirty="0" smtClean="0"/>
              <a:t>We never read of 'the kingdom </a:t>
            </a:r>
            <a:r>
              <a:rPr lang="en-GB" i="1" dirty="0" smtClean="0"/>
              <a:t>in</a:t>
            </a:r>
            <a:r>
              <a:rPr lang="en-GB" dirty="0" smtClean="0"/>
              <a:t> heaven';  it is the kingdom </a:t>
            </a:r>
            <a:r>
              <a:rPr lang="en-GB" i="1" dirty="0" smtClean="0"/>
              <a:t>of</a:t>
            </a:r>
            <a:r>
              <a:rPr lang="en-GB" dirty="0" smtClean="0"/>
              <a:t> heaven which will be established by Christ on earth at his return. “We are a colony of heaven” (Phil. 3:20 </a:t>
            </a:r>
            <a:r>
              <a:rPr lang="en-GB" dirty="0" err="1" smtClean="0"/>
              <a:t>Moffatt</a:t>
            </a:r>
            <a:r>
              <a:rPr lang="en-GB" dirty="0" smtClean="0"/>
              <a:t>). </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15416"/>
            <a:ext cx="8229600" cy="1143000"/>
          </a:xfrm>
        </p:spPr>
        <p:txBody>
          <a:bodyPr/>
          <a:lstStyle/>
          <a:p>
            <a:r>
              <a:rPr lang="en-GB" dirty="0" smtClean="0"/>
              <a:t>The Image of Daniel 2</a:t>
            </a:r>
            <a:endParaRPr lang="en-GB" dirty="0"/>
          </a:p>
        </p:txBody>
      </p:sp>
      <p:pic>
        <p:nvPicPr>
          <p:cNvPr id="4" name="Content Placeholder 3" descr="image1.jpg"/>
          <p:cNvPicPr>
            <a:picLocks noGrp="1" noChangeAspect="1"/>
          </p:cNvPicPr>
          <p:nvPr>
            <p:ph idx="1"/>
          </p:nvPr>
        </p:nvPicPr>
        <p:blipFill>
          <a:blip r:embed="rId2" cstate="print"/>
          <a:stretch>
            <a:fillRect/>
          </a:stretch>
        </p:blipFill>
        <p:spPr>
          <a:xfrm>
            <a:off x="2060801" y="764705"/>
            <a:ext cx="3924887" cy="6093296"/>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lnSpcReduction="10000"/>
          </a:bodyPr>
          <a:lstStyle/>
          <a:p>
            <a:r>
              <a:rPr lang="en-GB" dirty="0" smtClean="0"/>
              <a:t>The stone = Jesus (Matt. 21:42; Acts 4:11; Eph. 2:20; 1 Peter 2:4-8). </a:t>
            </a:r>
          </a:p>
          <a:p>
            <a:r>
              <a:rPr lang="en-GB" dirty="0" smtClean="0"/>
              <a:t>The "mountain" which He will create all over the earth represents the everlasting Kingdom of God, which will be established at his second coming. This prophecy is in itself proof that the kingdom will be on earth, not in heaven.</a:t>
            </a:r>
          </a:p>
          <a:p>
            <a:r>
              <a:rPr lang="en-GB" dirty="0" smtClean="0"/>
              <a:t>"In the last days it shall come to pass, that the mountain of the house of the Lord shall be established"; there then follows a description of what this kingdom will be like on the earth (Mic. 4:1-4). </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Dan. 2:44</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Dan. 2:44: "The God of heaven (shall) set up a kingdom which </a:t>
            </a:r>
            <a:r>
              <a:rPr lang="en-GB" i="1" dirty="0" smtClean="0">
                <a:solidFill>
                  <a:srgbClr val="FF0000"/>
                </a:solidFill>
              </a:rPr>
              <a:t>shall never be destroyed</a:t>
            </a:r>
            <a:r>
              <a:rPr lang="en-GB" dirty="0" smtClean="0"/>
              <a:t>: (it) shall not be left to other people". </a:t>
            </a:r>
          </a:p>
          <a:p>
            <a:r>
              <a:rPr lang="en-GB" dirty="0" smtClean="0"/>
              <a:t>God will give Jesus the throne of David in Jerusalem: "He shall reign...for ever, and of his kingdom </a:t>
            </a:r>
            <a:r>
              <a:rPr lang="en-GB" i="1" dirty="0" smtClean="0">
                <a:solidFill>
                  <a:srgbClr val="FF0000"/>
                </a:solidFill>
              </a:rPr>
              <a:t>there shall be no end</a:t>
            </a:r>
            <a:r>
              <a:rPr lang="en-GB" dirty="0" smtClean="0"/>
              <a:t>" (Luke 1:32,33). This necessitates there being a certain point at which Jesus begins to reign on David's throne, and his kingdom begins. This will be at Christ's return. </a:t>
            </a:r>
          </a:p>
          <a:p>
            <a:r>
              <a:rPr lang="en-GB" dirty="0" smtClean="0"/>
              <a:t>Rev. 11:15 "The kingdoms of this world are become the kingdoms of our Lord and of his Christ; and he shall reign for </a:t>
            </a:r>
            <a:r>
              <a:rPr lang="en-GB" i="1" dirty="0" smtClean="0">
                <a:solidFill>
                  <a:srgbClr val="FF0000"/>
                </a:solidFill>
              </a:rPr>
              <a:t>ever and ever</a:t>
            </a:r>
            <a:r>
              <a:rPr lang="en-GB" dirty="0" smtClean="0"/>
              <a:t>". There must be a specific time when Christ's kingdom and reign begins on earth;  this will be at His return.</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5:2 	</a:t>
            </a:r>
            <a:r>
              <a:rPr lang="en-GB" b="1" cap="all" dirty="0" smtClean="0"/>
              <a:t>The Kingdom Of God Is Not Now Established</a:t>
            </a:r>
            <a:endParaRPr lang="en-GB" dirty="0"/>
          </a:p>
        </p:txBody>
      </p:sp>
      <p:sp>
        <p:nvSpPr>
          <p:cNvPr id="3" name="Content Placeholder 2"/>
          <p:cNvSpPr>
            <a:spLocks noGrp="1"/>
          </p:cNvSpPr>
          <p:nvPr>
            <p:ph idx="1"/>
          </p:nvPr>
        </p:nvSpPr>
        <p:spPr/>
        <p:txBody>
          <a:bodyPr>
            <a:normAutofit fontScale="92500"/>
          </a:bodyPr>
          <a:lstStyle/>
          <a:p>
            <a:r>
              <a:rPr lang="en-GB" dirty="0" smtClean="0"/>
              <a:t>"My kingdom is not of this world“ (John 18:36). </a:t>
            </a:r>
          </a:p>
          <a:p>
            <a:r>
              <a:rPr lang="en-GB" dirty="0" smtClean="0"/>
              <a:t>“Flesh and blood cannot </a:t>
            </a:r>
            <a:r>
              <a:rPr lang="en-GB" i="1" dirty="0" smtClean="0">
                <a:solidFill>
                  <a:srgbClr val="FF0000"/>
                </a:solidFill>
              </a:rPr>
              <a:t>inherit</a:t>
            </a:r>
            <a:r>
              <a:rPr lang="en-GB" dirty="0" smtClean="0"/>
              <a:t> the kingdom of God" (1 Cor. 15:50).</a:t>
            </a:r>
          </a:p>
          <a:p>
            <a:r>
              <a:rPr lang="en-GB" dirty="0" smtClean="0"/>
              <a:t>We are "</a:t>
            </a:r>
            <a:r>
              <a:rPr lang="en-GB" i="1" dirty="0" smtClean="0">
                <a:solidFill>
                  <a:srgbClr val="FF0000"/>
                </a:solidFill>
              </a:rPr>
              <a:t>heirs</a:t>
            </a:r>
            <a:r>
              <a:rPr lang="en-GB" dirty="0" smtClean="0"/>
              <a:t> of the kingdom which he has promised to them that love him" (James 2:5), seeing that baptism makes us heirs of the promises to Abraham.</a:t>
            </a:r>
          </a:p>
          <a:p>
            <a:r>
              <a:rPr lang="en-GB" dirty="0" smtClean="0"/>
              <a:t>There are promises of </a:t>
            </a:r>
            <a:r>
              <a:rPr lang="en-GB" i="1" dirty="0" smtClean="0">
                <a:solidFill>
                  <a:srgbClr val="FF0000"/>
                </a:solidFill>
              </a:rPr>
              <a:t>inheriting</a:t>
            </a:r>
            <a:r>
              <a:rPr lang="en-GB" dirty="0" smtClean="0"/>
              <a:t> the kingdom at Christ's return, when the promises to Abraham will be fulfilled (Matt. 25:34; 1 Cor. 6:9,10; 15:50;  Gal. 5:21; Eph. 5:5). The very use of this language of future inheritance shows that the kingdom is not the believer's present possession.</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Awaiting </a:t>
            </a:r>
            <a:r>
              <a:rPr lang="en-GB" smtClean="0"/>
              <a:t>Christ’s return</a:t>
            </a:r>
            <a:endParaRPr lang="en-GB"/>
          </a:p>
        </p:txBody>
      </p:sp>
      <p:pic>
        <p:nvPicPr>
          <p:cNvPr id="4" name="Content Placeholder 3" descr="unity.JPG"/>
          <p:cNvPicPr>
            <a:picLocks noGrp="1" noChangeAspect="1"/>
          </p:cNvPicPr>
          <p:nvPr>
            <p:ph idx="1"/>
          </p:nvPr>
        </p:nvPicPr>
        <p:blipFill>
          <a:blip r:embed="rId2" cstate="print"/>
          <a:stretch>
            <a:fillRect/>
          </a:stretch>
        </p:blipFill>
        <p:spPr>
          <a:xfrm>
            <a:off x="2321268" y="1935163"/>
            <a:ext cx="4501464" cy="4389437"/>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TotalTime>
  <Words>375</Words>
  <Application>Microsoft Office PowerPoint</Application>
  <PresentationFormat>On-screen Show (4:3)</PresentationFormat>
  <Paragraphs>93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Flow</vt:lpstr>
      <vt:lpstr>Bible Basics Study 5: The Kingdom Of God  </vt:lpstr>
      <vt:lpstr>www.biblebasicsonline.com www.carelinks.net Email: info@carelinks.net </vt:lpstr>
      <vt:lpstr>5.1  Defining The Kingdom</vt:lpstr>
      <vt:lpstr>5.2  The Kingdom Is Not Now Established</vt:lpstr>
      <vt:lpstr>The Image of Daniel 2</vt:lpstr>
      <vt:lpstr>Slide 6</vt:lpstr>
      <vt:lpstr>Dan. 2:44</vt:lpstr>
      <vt:lpstr>5:2  The Kingdom Of God Is Not Now Established</vt:lpstr>
      <vt:lpstr>Awaiting Christ’s return</vt:lpstr>
      <vt:lpstr>5.3  The Kingdom Of God In The Past</vt:lpstr>
      <vt:lpstr>God as King</vt:lpstr>
      <vt:lpstr>The Kings of Israel</vt:lpstr>
      <vt:lpstr>The End of Israel as God’s Kingdom</vt:lpstr>
      <vt:lpstr>God’s Kingdom to be Re-established</vt:lpstr>
      <vt:lpstr>A Re-established Kingdom of God on Earth</vt:lpstr>
      <vt:lpstr>5.4  The Kingdom Of God In The Future </vt:lpstr>
      <vt:lpstr>We Shall Reign on Earth in God’s Kingdom</vt:lpstr>
      <vt:lpstr>Slide 18</vt:lpstr>
      <vt:lpstr>Slide 19</vt:lpstr>
      <vt:lpstr>Slide 20</vt:lpstr>
      <vt:lpstr>5.5  The Millennium</vt:lpstr>
      <vt:lpstr>Slide 22</vt:lpstr>
      <vt:lpstr>Should Christ come today: </vt:lpstr>
      <vt:lpstr>Slide 24</vt:lpstr>
      <vt:lpstr>www.biblebasicsonline.com www.carelinks.net Email: info@carelinks.net </vt:lpstr>
      <vt:lpstr>STUDY 5: Questions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5: The Kingdom Of God  </dc:title>
  <dc:creator>John</dc:creator>
  <cp:lastModifiedBy>John</cp:lastModifiedBy>
  <cp:revision>18</cp:revision>
  <dcterms:created xsi:type="dcterms:W3CDTF">2012-04-16T19:33:22Z</dcterms:created>
  <dcterms:modified xsi:type="dcterms:W3CDTF">2012-06-14T21:29:32Z</dcterms:modified>
</cp:coreProperties>
</file>