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9" r:id="rId3"/>
    <p:sldId id="260" r:id="rId4"/>
    <p:sldId id="268" r:id="rId5"/>
    <p:sldId id="270" r:id="rId6"/>
    <p:sldId id="269" r:id="rId7"/>
    <p:sldId id="271" r:id="rId8"/>
    <p:sldId id="272" r:id="rId9"/>
    <p:sldId id="273" r:id="rId10"/>
    <p:sldId id="274" r:id="rId11"/>
    <p:sldId id="275" r:id="rId12"/>
    <p:sldId id="277" r:id="rId13"/>
    <p:sldId id="276" r:id="rId14"/>
    <p:sldId id="278" r:id="rId15"/>
    <p:sldId id="298" r:id="rId16"/>
    <p:sldId id="279" r:id="rId17"/>
    <p:sldId id="257" r:id="rId18"/>
    <p:sldId id="258" r:id="rId19"/>
    <p:sldId id="262" r:id="rId20"/>
    <p:sldId id="280" r:id="rId21"/>
    <p:sldId id="281" r:id="rId22"/>
    <p:sldId id="282" r:id="rId23"/>
    <p:sldId id="283" r:id="rId24"/>
    <p:sldId id="284" r:id="rId25"/>
    <p:sldId id="285" r:id="rId26"/>
    <p:sldId id="286" r:id="rId27"/>
    <p:sldId id="287" r:id="rId28"/>
    <p:sldId id="263" r:id="rId29"/>
    <p:sldId id="288" r:id="rId30"/>
    <p:sldId id="289" r:id="rId31"/>
    <p:sldId id="290" r:id="rId32"/>
    <p:sldId id="291" r:id="rId33"/>
    <p:sldId id="297" r:id="rId34"/>
    <p:sldId id="265" r:id="rId35"/>
    <p:sldId id="292" r:id="rId36"/>
    <p:sldId id="293" r:id="rId37"/>
    <p:sldId id="294" r:id="rId38"/>
    <p:sldId id="300"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CC00"/>
    <a:srgbClr val="FF9900"/>
    <a:srgbClr val="491D43"/>
    <a:srgbClr val="003366"/>
    <a:srgbClr val="000066"/>
    <a:srgbClr val="660066"/>
    <a:srgbClr val="FFFFCC"/>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BC4E48-B30B-4F64-8B1D-9D0E4A099B60}" type="datetimeFigureOut">
              <a:rPr lang="en-GB" smtClean="0"/>
              <a:pPr/>
              <a:t>15/06/2012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9C6EAE-153F-4C08-AFE8-D977C1F0665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AA3A231-C030-403B-A2CD-AE07E3DEBC8D}" type="slidenum">
              <a:rPr lang="en-GB"/>
              <a:pPr/>
              <a:t>17</a:t>
            </a:fld>
            <a:endParaRPr lang="en-GB"/>
          </a:p>
        </p:txBody>
      </p:sp>
      <p:sp>
        <p:nvSpPr>
          <p:cNvPr id="174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0" name="Rectangle 2"/>
          <p:cNvSpPr txBox="1">
            <a:spLocks noGrp="1" noChangeArrowheads="1"/>
          </p:cNvSpPr>
          <p:nvPr>
            <p:ph type="body" idx="1"/>
          </p:nvPr>
        </p:nvSpPr>
        <p:spPr bwMode="auto">
          <a:xfrm>
            <a:off x="685800" y="4343400"/>
            <a:ext cx="5486400" cy="4116388"/>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34923E4-60CC-4838-8711-63AAFEA99732}" type="slidenum">
              <a:rPr lang="en-GB"/>
              <a:pPr/>
              <a:t>18</a:t>
            </a:fld>
            <a:endParaRPr lang="en-GB"/>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6388"/>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A17E41-6FA1-47BA-8425-C1AF7970ABD3}"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A17E41-6FA1-47BA-8425-C1AF7970ABD3}"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A17E41-6FA1-47BA-8425-C1AF7970ABD3}"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8013" cy="5849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idx="10"/>
          </p:nvPr>
        </p:nvSpPr>
        <p:spPr>
          <a:xfrm>
            <a:off x="457200" y="6245225"/>
            <a:ext cx="2132013" cy="474663"/>
          </a:xfrm>
        </p:spPr>
        <p:txBody>
          <a:bodyPr/>
          <a:lstStyle>
            <a:lvl1pPr>
              <a:defRPr/>
            </a:lvl1pPr>
          </a:lstStyle>
          <a:p>
            <a:endParaRPr lang="en-GB"/>
          </a:p>
        </p:txBody>
      </p:sp>
      <p:sp>
        <p:nvSpPr>
          <p:cNvPr id="4" name="Footer Placeholder 3"/>
          <p:cNvSpPr>
            <a:spLocks noGrp="1"/>
          </p:cNvSpPr>
          <p:nvPr>
            <p:ph type="ftr" idx="11"/>
          </p:nvPr>
        </p:nvSpPr>
        <p:spPr>
          <a:xfrm>
            <a:off x="3124200" y="6245225"/>
            <a:ext cx="2894013" cy="474663"/>
          </a:xfrm>
        </p:spPr>
        <p:txBody>
          <a:bodyPr/>
          <a:lstStyle>
            <a:lvl1pPr>
              <a:defRPr/>
            </a:lvl1pPr>
          </a:lstStyle>
          <a:p>
            <a:endParaRPr lang="en-GB"/>
          </a:p>
        </p:txBody>
      </p:sp>
      <p:sp>
        <p:nvSpPr>
          <p:cNvPr id="5" name="Slide Number Placeholder 4"/>
          <p:cNvSpPr>
            <a:spLocks noGrp="1"/>
          </p:cNvSpPr>
          <p:nvPr>
            <p:ph type="sldNum" idx="12"/>
          </p:nvPr>
        </p:nvSpPr>
        <p:spPr>
          <a:xfrm>
            <a:off x="6553200" y="6245225"/>
            <a:ext cx="2132013" cy="474663"/>
          </a:xfrm>
        </p:spPr>
        <p:txBody>
          <a:bodyPr/>
          <a:lstStyle>
            <a:lvl1pPr>
              <a:defRPr/>
            </a:lvl1pPr>
          </a:lstStyle>
          <a:p>
            <a:fld id="{A6CA68DE-D754-4BA6-ABB7-4579E7FD0E6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A17E41-6FA1-47BA-8425-C1AF7970ABD3}"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A17E41-6FA1-47BA-8425-C1AF7970ABD3}" type="datetimeFigureOut">
              <a:rPr lang="en-GB" smtClean="0"/>
              <a:pPr/>
              <a:t>15/06/2012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A17E41-6FA1-47BA-8425-C1AF7970ABD3}" type="datetimeFigureOut">
              <a:rPr lang="en-GB" smtClean="0"/>
              <a:pPr/>
              <a:t>15/06/2012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A17E41-6FA1-47BA-8425-C1AF7970ABD3}" type="datetimeFigureOut">
              <a:rPr lang="en-GB" smtClean="0"/>
              <a:pPr/>
              <a:t>15/06/2012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A17E41-6FA1-47BA-8425-C1AF7970ABD3}" type="datetimeFigureOut">
              <a:rPr lang="en-GB" smtClean="0"/>
              <a:pPr/>
              <a:t>15/06/2012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17E41-6FA1-47BA-8425-C1AF7970ABD3}" type="datetimeFigureOut">
              <a:rPr lang="en-GB" smtClean="0"/>
              <a:pPr/>
              <a:t>15/06/2012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A17E41-6FA1-47BA-8425-C1AF7970ABD3}" type="datetimeFigureOut">
              <a:rPr lang="en-GB" smtClean="0"/>
              <a:pPr/>
              <a:t>15/06/2012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A17E41-6FA1-47BA-8425-C1AF7970ABD3}" type="datetimeFigureOut">
              <a:rPr lang="en-GB" smtClean="0"/>
              <a:pPr/>
              <a:t>15/06/2012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521F21-2891-49AC-AFA3-68A78AB0F84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8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17E41-6FA1-47BA-8425-C1AF7970ABD3}" type="datetimeFigureOut">
              <a:rPr lang="en-GB" smtClean="0"/>
              <a:pPr/>
              <a:t>15/06/2012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21F21-2891-49AC-AFA3-68A78AB0F84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1470025"/>
          </a:xfrm>
        </p:spPr>
        <p:txBody>
          <a:bodyPr/>
          <a:lstStyle/>
          <a:p>
            <a:r>
              <a:rPr lang="en-GB" dirty="0" smtClean="0"/>
              <a:t>Bible Basics</a:t>
            </a:r>
            <a:br>
              <a:rPr lang="en-GB" dirty="0" smtClean="0"/>
            </a:br>
            <a:r>
              <a:rPr lang="en-GB" dirty="0" smtClean="0"/>
              <a:t>Study </a:t>
            </a:r>
            <a:r>
              <a:rPr lang="en-GB" dirty="0" smtClean="0"/>
              <a:t>2: The Spirit of God</a:t>
            </a:r>
            <a:endParaRPr lang="en-GB" dirty="0"/>
          </a:p>
        </p:txBody>
      </p:sp>
      <p:pic>
        <p:nvPicPr>
          <p:cNvPr id="4" name="Picture 3" descr="BBjpg.JPG"/>
          <p:cNvPicPr>
            <a:picLocks noChangeAspect="1"/>
          </p:cNvPicPr>
          <p:nvPr/>
        </p:nvPicPr>
        <p:blipFill>
          <a:blip r:embed="rId2" cstate="print"/>
          <a:stretch>
            <a:fillRect/>
          </a:stretch>
        </p:blipFill>
        <p:spPr>
          <a:xfrm>
            <a:off x="3347864" y="2492896"/>
            <a:ext cx="2592288" cy="39844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Inspiration of the Bible writers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God’s mind/spirit is expressed in His Word. God achieved this miracle of expressing His spirit in written words by the process of</a:t>
            </a:r>
            <a:r>
              <a:rPr lang="en-GB" i="1" dirty="0" smtClean="0"/>
              <a:t> INSPIRATION.</a:t>
            </a:r>
            <a:r>
              <a:rPr lang="en-GB" dirty="0" smtClean="0"/>
              <a:t> This term is based around the word “spirit”.</a:t>
            </a:r>
          </a:p>
          <a:p>
            <a:r>
              <a:rPr lang="en-GB" b="1" cap="small" dirty="0" smtClean="0"/>
              <a:t>In-spirit-</a:t>
            </a:r>
            <a:r>
              <a:rPr lang="en-GB" b="1" cap="small" dirty="0" err="1" smtClean="0"/>
              <a:t>ation</a:t>
            </a:r>
            <a:endParaRPr lang="en-GB" dirty="0" smtClean="0"/>
          </a:p>
          <a:p>
            <a:r>
              <a:rPr lang="en-GB" dirty="0" smtClean="0"/>
              <a:t>“Spirit” means “breath” or breathing, “Inspiration” means “in-breathing”. This means that the words which men wrote while under “inspiration” from God were the words of God’s spirit. </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lumMod val="50000"/>
                  </a:schemeClr>
                </a:solidFill>
              </a:rPr>
              <a:t>2 Tim. 3:15-17</a:t>
            </a:r>
            <a:endParaRPr lang="en-GB" b="1" dirty="0">
              <a:solidFill>
                <a:schemeClr val="tx2">
                  <a:lumMod val="50000"/>
                </a:schemeClr>
              </a:solidFill>
            </a:endParaRPr>
          </a:p>
        </p:txBody>
      </p:sp>
      <p:sp>
        <p:nvSpPr>
          <p:cNvPr id="3" name="Content Placeholder 2"/>
          <p:cNvSpPr>
            <a:spLocks noGrp="1"/>
          </p:cNvSpPr>
          <p:nvPr>
            <p:ph idx="1"/>
          </p:nvPr>
        </p:nvSpPr>
        <p:spPr>
          <a:xfrm>
            <a:off x="251520" y="1600200"/>
            <a:ext cx="5400600" cy="4997152"/>
          </a:xfrm>
        </p:spPr>
        <p:txBody>
          <a:bodyPr>
            <a:normAutofit fontScale="92500" lnSpcReduction="20000"/>
          </a:bodyPr>
          <a:lstStyle/>
          <a:p>
            <a:pPr>
              <a:buNone/>
            </a:pPr>
            <a:r>
              <a:rPr lang="en-GB" dirty="0" smtClean="0"/>
              <a:t>“From a child you have known the holy Scriptures, which are able to make you wise unto salvation, through faith which is in Christ Jesus. All Scripture is given by inspiration of God, and is useful for doctrine, for reproof, for correction, for instruction in righteousness: that the man of God may be complete, thoroughly equipped unto all good works”. </a:t>
            </a:r>
            <a:endParaRPr lang="en-GB" sz="2400" dirty="0" smtClean="0"/>
          </a:p>
          <a:p>
            <a:endParaRPr lang="en-GB" dirty="0"/>
          </a:p>
        </p:txBody>
      </p:sp>
      <p:pic>
        <p:nvPicPr>
          <p:cNvPr id="4" name="Picture 3" descr="timothy.jpg"/>
          <p:cNvPicPr>
            <a:picLocks noChangeAspect="1"/>
          </p:cNvPicPr>
          <p:nvPr/>
        </p:nvPicPr>
        <p:blipFill>
          <a:blip r:embed="rId2" cstate="print">
            <a:duotone>
              <a:prstClr val="black"/>
              <a:schemeClr val="accent1">
                <a:tint val="45000"/>
                <a:satMod val="400000"/>
              </a:schemeClr>
            </a:duotone>
          </a:blip>
          <a:stretch>
            <a:fillRect/>
          </a:stretch>
        </p:blipFill>
        <p:spPr>
          <a:xfrm>
            <a:off x="5508104" y="1700808"/>
            <a:ext cx="3419872" cy="4541590"/>
          </a:xfrm>
          <a:prstGeom prst="rect">
            <a:avLst/>
          </a:prstGeom>
          <a:effectLst>
            <a:softEdge rad="127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2timothy3_16-17.jpg"/>
          <p:cNvPicPr>
            <a:picLocks noGrp="1" noChangeAspect="1"/>
          </p:cNvPicPr>
          <p:nvPr>
            <p:ph idx="1"/>
          </p:nvPr>
        </p:nvPicPr>
        <p:blipFill>
          <a:blip r:embed="rId2" cstate="print"/>
          <a:stretch>
            <a:fillRect/>
          </a:stretch>
        </p:blipFill>
        <p:spPr>
          <a:xfrm>
            <a:off x="-252536" y="0"/>
            <a:ext cx="10602416" cy="763374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normAutofit/>
          </a:bodyPr>
          <a:lstStyle/>
          <a:p>
            <a:r>
              <a:rPr lang="en-GB" sz="3600" b="1" dirty="0" smtClean="0">
                <a:solidFill>
                  <a:schemeClr val="accent2">
                    <a:lumMod val="75000"/>
                  </a:schemeClr>
                </a:solidFill>
              </a:rPr>
              <a:t>2 Pet. 1:16,19-21</a:t>
            </a:r>
            <a:endParaRPr lang="en-GB" sz="3600" b="1" dirty="0">
              <a:solidFill>
                <a:schemeClr val="accent2">
                  <a:lumMod val="75000"/>
                </a:schemeClr>
              </a:solidFill>
            </a:endParaRPr>
          </a:p>
        </p:txBody>
      </p:sp>
      <p:sp>
        <p:nvSpPr>
          <p:cNvPr id="3" name="Content Placeholder 2"/>
          <p:cNvSpPr>
            <a:spLocks noGrp="1"/>
          </p:cNvSpPr>
          <p:nvPr>
            <p:ph sz="half" idx="1"/>
          </p:nvPr>
        </p:nvSpPr>
        <p:spPr>
          <a:xfrm>
            <a:off x="457200" y="836713"/>
            <a:ext cx="8291264" cy="3096344"/>
          </a:xfrm>
        </p:spPr>
        <p:txBody>
          <a:bodyPr>
            <a:normAutofit fontScale="25000" lnSpcReduction="20000"/>
          </a:bodyPr>
          <a:lstStyle/>
          <a:p>
            <a:pPr>
              <a:buNone/>
            </a:pPr>
            <a:r>
              <a:rPr lang="en-AU" sz="9600" dirty="0" smtClean="0">
                <a:solidFill>
                  <a:schemeClr val="accent2">
                    <a:lumMod val="50000"/>
                  </a:schemeClr>
                </a:solidFill>
              </a:rPr>
              <a:t> For we did not follow cleverly devised stories when we told you about the coming of our Lord Jesus Christ in power...</a:t>
            </a:r>
          </a:p>
          <a:p>
            <a:pPr>
              <a:buNone/>
            </a:pPr>
            <a:r>
              <a:rPr lang="en-AU" sz="9600" dirty="0" smtClean="0">
                <a:solidFill>
                  <a:schemeClr val="accent2">
                    <a:lumMod val="50000"/>
                  </a:schemeClr>
                </a:solidFill>
              </a:rPr>
              <a:t>And we have the prophetic word made more sure, and you will do well to pay attention to it, as to a light shining in a dark place, until the day dawns and the morning star rises in your hearts.  Above all, you must understand that no prophecy of Scripture came about by the prophet’s own interpretation of things.  For prophecy never had its origin in the human will, but prophets, though human, spoke from God as they were carried along by the Holy Spirit. </a:t>
            </a:r>
          </a:p>
          <a:p>
            <a:endParaRPr lang="en-GB" dirty="0"/>
          </a:p>
        </p:txBody>
      </p:sp>
      <p:sp>
        <p:nvSpPr>
          <p:cNvPr id="5" name="Content Placeholder 4"/>
          <p:cNvSpPr>
            <a:spLocks noGrp="1"/>
          </p:cNvSpPr>
          <p:nvPr>
            <p:ph sz="half" idx="2"/>
          </p:nvPr>
        </p:nvSpPr>
        <p:spPr>
          <a:xfrm>
            <a:off x="2123728" y="4193704"/>
            <a:ext cx="4896544" cy="2664296"/>
          </a:xfrm>
        </p:spPr>
        <p:txBody>
          <a:bodyPr>
            <a:normAutofit fontScale="25000" lnSpcReduction="20000"/>
          </a:bodyPr>
          <a:lstStyle/>
          <a:p>
            <a:pPr algn="ctr">
              <a:buNone/>
            </a:pPr>
            <a:r>
              <a:rPr lang="en-AU" sz="12300" b="1" dirty="0" smtClean="0">
                <a:solidFill>
                  <a:schemeClr val="accent2">
                    <a:lumMod val="50000"/>
                  </a:schemeClr>
                </a:solidFill>
              </a:rPr>
              <a:t>Hebrews 1:1-2</a:t>
            </a:r>
          </a:p>
          <a:p>
            <a:pPr>
              <a:buNone/>
            </a:pPr>
            <a:r>
              <a:rPr lang="en-AU" sz="8000" dirty="0" smtClean="0">
                <a:solidFill>
                  <a:schemeClr val="accent2">
                    <a:lumMod val="50000"/>
                  </a:schemeClr>
                </a:solidFill>
              </a:rPr>
              <a:t>In the past God spoke to our ancestors through the prophets at many times and in various ways,  but in these last days he has spoken to us by his Son, whom he appointed heir of all things, and through whom also he made the universe</a:t>
            </a:r>
            <a:r>
              <a:rPr lang="en-AU" sz="8000" dirty="0" smtClean="0"/>
              <a:t>.</a:t>
            </a:r>
            <a:endParaRPr lang="en-GB" sz="8000" dirty="0" smtClean="0"/>
          </a:p>
          <a:p>
            <a:endParaRPr lang="en-AU" dirty="0"/>
          </a:p>
        </p:txBody>
      </p:sp>
      <p:pic>
        <p:nvPicPr>
          <p:cNvPr id="4" name="Picture 3" descr="scribe.jpg"/>
          <p:cNvPicPr>
            <a:picLocks noChangeAspect="1"/>
          </p:cNvPicPr>
          <p:nvPr/>
        </p:nvPicPr>
        <p:blipFill>
          <a:blip r:embed="rId3" cstate="print"/>
          <a:stretch>
            <a:fillRect/>
          </a:stretch>
        </p:blipFill>
        <p:spPr>
          <a:xfrm>
            <a:off x="-324544" y="5013176"/>
            <a:ext cx="2747797" cy="2060848"/>
          </a:xfrm>
          <a:prstGeom prst="rect">
            <a:avLst/>
          </a:prstGeom>
          <a:effectLst>
            <a:softEdge rad="127000"/>
          </a:effectLst>
        </p:spPr>
      </p:pic>
      <p:pic>
        <p:nvPicPr>
          <p:cNvPr id="6" name="Picture 5" descr="jesus clouds.jpg"/>
          <p:cNvPicPr>
            <a:picLocks noChangeAspect="1"/>
          </p:cNvPicPr>
          <p:nvPr/>
        </p:nvPicPr>
        <p:blipFill>
          <a:blip r:embed="rId4" cstate="print"/>
          <a:stretch>
            <a:fillRect/>
          </a:stretch>
        </p:blipFill>
        <p:spPr>
          <a:xfrm>
            <a:off x="6660232" y="4077072"/>
            <a:ext cx="2720123" cy="2590031"/>
          </a:xfrm>
          <a:prstGeom prst="rect">
            <a:avLst/>
          </a:prstGeom>
          <a:effectLst>
            <a:softEdge rad="317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5328592" cy="6048672"/>
          </a:xfrm>
        </p:spPr>
        <p:txBody>
          <a:bodyPr>
            <a:normAutofit lnSpcReduction="10000"/>
          </a:bodyPr>
          <a:lstStyle/>
          <a:p>
            <a:pPr>
              <a:buNone/>
            </a:pPr>
            <a:r>
              <a:rPr lang="en-GB" dirty="0" smtClean="0">
                <a:solidFill>
                  <a:schemeClr val="tx2">
                    <a:lumMod val="75000"/>
                  </a:schemeClr>
                </a:solidFill>
              </a:rPr>
              <a:t>Peter describes the idea of the Bible writers being ‘carried along’ with the same Greek word used in Acts 27:17,27 about a ship being ‘driven’ by the wind, out of control. Mic. 2:7 comments that truly inspired prophets can’t be stopped from speaking forth God’s word, because God’s Spirit controlling them can’t be constrained. Those men were truly ‘carried along’.</a:t>
            </a:r>
            <a:endParaRPr lang="en-GB" dirty="0">
              <a:solidFill>
                <a:schemeClr val="tx2">
                  <a:lumMod val="75000"/>
                </a:schemeClr>
              </a:solidFill>
            </a:endParaRPr>
          </a:p>
        </p:txBody>
      </p:sp>
      <p:pic>
        <p:nvPicPr>
          <p:cNvPr id="4" name="Picture 3" descr="boat.jpg"/>
          <p:cNvPicPr>
            <a:picLocks noChangeAspect="1"/>
          </p:cNvPicPr>
          <p:nvPr/>
        </p:nvPicPr>
        <p:blipFill>
          <a:blip r:embed="rId3" cstate="print"/>
          <a:stretch>
            <a:fillRect/>
          </a:stretch>
        </p:blipFill>
        <p:spPr>
          <a:xfrm>
            <a:off x="5436096" y="1484784"/>
            <a:ext cx="3707904" cy="4115270"/>
          </a:xfrm>
          <a:prstGeom prst="rect">
            <a:avLst/>
          </a:prstGeom>
          <a:effectLst>
            <a:softEdge rad="1270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8229600" cy="1143000"/>
          </a:xfrm>
        </p:spPr>
        <p:txBody>
          <a:bodyPr/>
          <a:lstStyle/>
          <a:p>
            <a:r>
              <a:rPr lang="en-AU" dirty="0" smtClean="0">
                <a:solidFill>
                  <a:srgbClr val="FFCC00"/>
                </a:solidFill>
                <a:effectLst>
                  <a:glow rad="101600">
                    <a:schemeClr val="tx2">
                      <a:lumMod val="75000"/>
                      <a:alpha val="60000"/>
                    </a:schemeClr>
                  </a:glow>
                </a:effectLst>
              </a:rPr>
              <a:t>IT IS ALSO WRITTEN</a:t>
            </a:r>
            <a:endParaRPr lang="en-AU" dirty="0">
              <a:solidFill>
                <a:srgbClr val="FFCC00"/>
              </a:solidFill>
              <a:effectLst>
                <a:glow rad="101600">
                  <a:schemeClr val="tx2">
                    <a:lumMod val="75000"/>
                    <a:alpha val="60000"/>
                  </a:schemeClr>
                </a:glow>
              </a:effectLst>
            </a:endParaRPr>
          </a:p>
        </p:txBody>
      </p:sp>
      <p:sp>
        <p:nvSpPr>
          <p:cNvPr id="3" name="Content Placeholder 2"/>
          <p:cNvSpPr>
            <a:spLocks noGrp="1"/>
          </p:cNvSpPr>
          <p:nvPr>
            <p:ph idx="1"/>
          </p:nvPr>
        </p:nvSpPr>
        <p:spPr>
          <a:xfrm>
            <a:off x="539552" y="1916832"/>
            <a:ext cx="8229600" cy="4569371"/>
          </a:xfrm>
        </p:spPr>
        <p:txBody>
          <a:bodyPr>
            <a:normAutofit fontScale="85000" lnSpcReduction="10000"/>
          </a:bodyPr>
          <a:lstStyle/>
          <a:p>
            <a:pPr>
              <a:buNone/>
            </a:pPr>
            <a:r>
              <a:rPr lang="en-AU" dirty="0" smtClean="0">
                <a:solidFill>
                  <a:srgbClr val="CC6600"/>
                </a:solidFill>
              </a:rPr>
              <a:t>The Bible is inspired, but it’s message must be taken as a whole, discerning which are the historic events with no moral judgement given, but still for our learning - and which are the specific instructions for us.</a:t>
            </a:r>
          </a:p>
          <a:p>
            <a:pPr>
              <a:buNone/>
            </a:pPr>
            <a:r>
              <a:rPr lang="en-AU" b="1" dirty="0" smtClean="0">
                <a:solidFill>
                  <a:schemeClr val="accent2">
                    <a:lumMod val="50000"/>
                  </a:schemeClr>
                </a:solidFill>
              </a:rPr>
              <a:t>We need to consider all the passages we can on a given subject, before we can come to a wise conclusion. We need to be aware of the “</a:t>
            </a:r>
            <a:r>
              <a:rPr lang="en-AU" b="1" i="1" dirty="0" smtClean="0">
                <a:solidFill>
                  <a:schemeClr val="accent2">
                    <a:lumMod val="50000"/>
                  </a:schemeClr>
                </a:solidFill>
              </a:rPr>
              <a:t>it is also written”</a:t>
            </a:r>
            <a:r>
              <a:rPr lang="en-AU" b="1" dirty="0" smtClean="0">
                <a:solidFill>
                  <a:schemeClr val="accent2">
                    <a:lumMod val="50000"/>
                  </a:schemeClr>
                </a:solidFill>
              </a:rPr>
              <a:t> example of Jesus when He was tempted to take a passage out of context at face value </a:t>
            </a:r>
            <a:r>
              <a:rPr lang="en-AU" b="1" i="1" dirty="0" smtClean="0">
                <a:solidFill>
                  <a:schemeClr val="accent2">
                    <a:lumMod val="50000"/>
                  </a:schemeClr>
                </a:solidFill>
              </a:rPr>
              <a:t>- </a:t>
            </a:r>
          </a:p>
          <a:p>
            <a:pPr>
              <a:buNone/>
            </a:pPr>
            <a:r>
              <a:rPr lang="en-AU" b="1" i="1" dirty="0" smtClean="0">
                <a:solidFill>
                  <a:schemeClr val="accent2">
                    <a:lumMod val="50000"/>
                  </a:schemeClr>
                </a:solidFill>
              </a:rPr>
              <a:t>	“</a:t>
            </a:r>
            <a:r>
              <a:rPr lang="en-AU" i="1" dirty="0" smtClean="0">
                <a:solidFill>
                  <a:schemeClr val="accent2">
                    <a:lumMod val="50000"/>
                  </a:schemeClr>
                </a:solidFill>
              </a:rPr>
              <a:t>Jesus answered him, "It is also </a:t>
            </a:r>
            <a:r>
              <a:rPr lang="en-AU" i="1" dirty="0" err="1" smtClean="0">
                <a:solidFill>
                  <a:schemeClr val="accent2">
                    <a:lumMod val="50000"/>
                  </a:schemeClr>
                </a:solidFill>
              </a:rPr>
              <a:t>written”</a:t>
            </a:r>
            <a:r>
              <a:rPr lang="en-AU" sz="3000" dirty="0" err="1" smtClean="0">
                <a:solidFill>
                  <a:schemeClr val="accent2">
                    <a:lumMod val="50000"/>
                  </a:schemeClr>
                </a:solidFill>
              </a:rPr>
              <a:t>Matt</a:t>
            </a:r>
            <a:r>
              <a:rPr lang="en-AU" sz="3000" dirty="0" smtClean="0">
                <a:solidFill>
                  <a:schemeClr val="accent2">
                    <a:lumMod val="50000"/>
                  </a:schemeClr>
                </a:solidFill>
              </a:rPr>
              <a:t>. 4:7</a:t>
            </a:r>
          </a:p>
          <a:p>
            <a:pPr>
              <a:buNone/>
            </a:pPr>
            <a:endParaRPr lang="en-AU" dirty="0"/>
          </a:p>
        </p:txBody>
      </p:sp>
      <p:pic>
        <p:nvPicPr>
          <p:cNvPr id="4" name="Picture 3" descr="thinking man.jpg"/>
          <p:cNvPicPr>
            <a:picLocks noChangeAspect="1"/>
          </p:cNvPicPr>
          <p:nvPr/>
        </p:nvPicPr>
        <p:blipFill>
          <a:blip r:embed="rId2" cstate="print"/>
          <a:stretch>
            <a:fillRect/>
          </a:stretch>
        </p:blipFill>
        <p:spPr>
          <a:xfrm>
            <a:off x="899592" y="0"/>
            <a:ext cx="1829142" cy="1818630"/>
          </a:xfrm>
          <a:prstGeom prst="ellipse">
            <a:avLst/>
          </a:prstGeom>
          <a:effectLst>
            <a:softEdge rad="63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5649491"/>
          </a:xfrm>
        </p:spPr>
        <p:txBody>
          <a:bodyPr>
            <a:normAutofit fontScale="77500" lnSpcReduction="20000"/>
          </a:bodyPr>
          <a:lstStyle/>
          <a:p>
            <a:r>
              <a:rPr lang="en-GB" dirty="0" smtClean="0"/>
              <a:t>A surprising number of the men whom God inspired to speak His word went through periods of reluctance to do so. The list is impressive.</a:t>
            </a:r>
          </a:p>
          <a:p>
            <a:pPr lvl="0"/>
            <a:r>
              <a:rPr lang="en-GB" dirty="0" smtClean="0"/>
              <a:t>Moses (Ex. 4:10)</a:t>
            </a:r>
          </a:p>
          <a:p>
            <a:pPr lvl="0"/>
            <a:r>
              <a:rPr lang="en-GB" dirty="0" smtClean="0"/>
              <a:t>Jeremiah (Jer. 1:6)</a:t>
            </a:r>
          </a:p>
          <a:p>
            <a:pPr lvl="0"/>
            <a:r>
              <a:rPr lang="en-GB" dirty="0" smtClean="0"/>
              <a:t>Ezekiel (Ez. 3:14) </a:t>
            </a:r>
          </a:p>
          <a:p>
            <a:pPr lvl="0"/>
            <a:r>
              <a:rPr lang="en-GB" dirty="0" smtClean="0"/>
              <a:t>Jonah (Jonah 1:2,3)</a:t>
            </a:r>
          </a:p>
          <a:p>
            <a:pPr lvl="0"/>
            <a:r>
              <a:rPr lang="en-GB" dirty="0" smtClean="0"/>
              <a:t>Paul (Acts 18:9)</a:t>
            </a:r>
          </a:p>
          <a:p>
            <a:pPr lvl="0"/>
            <a:r>
              <a:rPr lang="en-GB" dirty="0" smtClean="0"/>
              <a:t>Timothy (1 Tim. 4:6-14)</a:t>
            </a:r>
          </a:p>
          <a:p>
            <a:pPr lvl="0"/>
            <a:r>
              <a:rPr lang="en-GB" dirty="0" smtClean="0"/>
              <a:t>Balaam (Num. 22-24)</a:t>
            </a:r>
          </a:p>
          <a:p>
            <a:r>
              <a:rPr lang="en-GB" dirty="0" smtClean="0"/>
              <a:t>This all confirms what we learnt in 2 Pet. 1:19-21 - that God’s Word is not the personal opinion of men, but the result of men being inspired to write down what was revealed to them. The prophet Amos reflected: “The Lord God has spoken, who can but prophesy?” (Am. 3:8). </a:t>
            </a:r>
            <a:endParaRPr lang="en-GB" dirty="0"/>
          </a:p>
        </p:txBody>
      </p:sp>
      <p:pic>
        <p:nvPicPr>
          <p:cNvPr id="4" name="Picture 3" descr="moses bush.jpg"/>
          <p:cNvPicPr>
            <a:picLocks noChangeAspect="1"/>
          </p:cNvPicPr>
          <p:nvPr/>
        </p:nvPicPr>
        <p:blipFill>
          <a:blip r:embed="rId2" cstate="print"/>
          <a:stretch>
            <a:fillRect/>
          </a:stretch>
        </p:blipFill>
        <p:spPr>
          <a:xfrm>
            <a:off x="4355976" y="1597160"/>
            <a:ext cx="2245990" cy="2892563"/>
          </a:xfrm>
          <a:prstGeom prst="rect">
            <a:avLst/>
          </a:prstGeom>
          <a:effectLst>
            <a:softEdge rad="1270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7" name="Object 3"/>
          <p:cNvGraphicFramePr>
            <a:graphicFrameLocks noChangeAspect="1"/>
          </p:cNvGraphicFramePr>
          <p:nvPr>
            <p:ph/>
          </p:nvPr>
        </p:nvGraphicFramePr>
        <p:xfrm>
          <a:off x="179388" y="692150"/>
          <a:ext cx="4514850" cy="5949950"/>
        </p:xfrm>
        <a:graphic>
          <a:graphicData uri="http://schemas.openxmlformats.org/presentationml/2006/ole">
            <p:oleObj spid="_x0000_s1026" name="Image" r:id="rId4" imgW="16266667" imgH="21434921" progId="">
              <p:embed/>
            </p:oleObj>
          </a:graphicData>
        </a:graphic>
      </p:graphicFrame>
      <p:sp>
        <p:nvSpPr>
          <p:cNvPr id="6149" name="Rectangle 5"/>
          <p:cNvSpPr>
            <a:spLocks noChangeArrowheads="1"/>
          </p:cNvSpPr>
          <p:nvPr/>
        </p:nvSpPr>
        <p:spPr bwMode="auto">
          <a:xfrm>
            <a:off x="4716463" y="274638"/>
            <a:ext cx="3970337" cy="1858962"/>
          </a:xfrm>
          <a:prstGeom prst="rect">
            <a:avLst/>
          </a:prstGeom>
          <a:noFill/>
          <a:ln w="9525">
            <a:noFill/>
            <a:round/>
            <a:headEnd/>
            <a:tailEnd/>
          </a:ln>
          <a:effectLst/>
        </p:spPr>
        <p:txBody>
          <a:bodyPr lIns="90000" tIns="46800" rIns="90000" bIns="46800" anchor="ctr"/>
          <a:lstStyle/>
          <a:p>
            <a:pPr algn="ctr">
              <a:lnSpc>
                <a:spcPct val="100000"/>
              </a:lnSpc>
              <a:buClr>
                <a:srgbClr val="3333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1">
                <a:solidFill>
                  <a:srgbClr val="993300"/>
                </a:solidFill>
                <a:effectLst>
                  <a:outerShdw blurRad="38100" dist="38100" dir="2700000" algn="tl">
                    <a:srgbClr val="C0C0C0"/>
                  </a:outerShdw>
                </a:effectLst>
              </a:rPr>
              <a:t>Bible Translations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74638"/>
            <a:ext cx="8229600" cy="1143000"/>
          </a:xfrm>
          <a:ln/>
        </p:spPr>
        <p:txBody>
          <a:bodyPr/>
          <a:lstStyle/>
          <a:p>
            <a:pPr>
              <a:lnSpc>
                <a:spcPct val="100000"/>
              </a:lnSpc>
              <a:buClr>
                <a:srgbClr val="3333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993300"/>
                </a:solidFill>
                <a:effectLst>
                  <a:outerShdw blurRad="38100" dist="38100" dir="2700000" algn="tl">
                    <a:srgbClr val="C0C0C0"/>
                  </a:outerShdw>
                </a:effectLst>
              </a:rPr>
              <a:t>Which Translation</a:t>
            </a:r>
          </a:p>
        </p:txBody>
      </p:sp>
      <p:sp>
        <p:nvSpPr>
          <p:cNvPr id="9218" name="Rectangle 2"/>
          <p:cNvSpPr>
            <a:spLocks noGrp="1" noChangeArrowheads="1"/>
          </p:cNvSpPr>
          <p:nvPr>
            <p:ph type="body" idx="1"/>
          </p:nvPr>
        </p:nvSpPr>
        <p:spPr>
          <a:xfrm>
            <a:off x="457200" y="1600200"/>
            <a:ext cx="8229600" cy="5073650"/>
          </a:xfrm>
          <a:ln/>
        </p:spPr>
        <p:txBody>
          <a:body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Meaning for meaning translations include:</a:t>
            </a:r>
          </a:p>
          <a:p>
            <a:pPr lvl="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The Good News Bible/ </a:t>
            </a:r>
            <a:r>
              <a:rPr lang="en-GB" sz="2400" dirty="0" err="1"/>
              <a:t>Todays</a:t>
            </a:r>
            <a:r>
              <a:rPr lang="en-GB" sz="2400" dirty="0"/>
              <a:t> English Version (TEV)</a:t>
            </a:r>
          </a:p>
          <a:p>
            <a:pPr lvl="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The New English Bible</a:t>
            </a:r>
          </a:p>
          <a:p>
            <a:pP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Word for Word/ Meaning for Meaning blend:</a:t>
            </a:r>
          </a:p>
          <a:p>
            <a:pPr lvl="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New International Version</a:t>
            </a:r>
          </a:p>
          <a:p>
            <a:pPr>
              <a:lnSpc>
                <a:spcPct val="10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Paraphrase versions:</a:t>
            </a:r>
          </a:p>
          <a:p>
            <a:pPr lvl="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J. B. Philips</a:t>
            </a:r>
          </a:p>
          <a:p>
            <a:pPr lvl="1">
              <a:lnSpc>
                <a:spcPct val="10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a:t>The Living Bible</a:t>
            </a:r>
          </a:p>
        </p:txBody>
      </p:sp>
      <p:pic>
        <p:nvPicPr>
          <p:cNvPr id="9220" name="Picture 4"/>
          <p:cNvPicPr>
            <a:picLocks noChangeAspect="1" noChangeArrowheads="1"/>
          </p:cNvPicPr>
          <p:nvPr/>
        </p:nvPicPr>
        <p:blipFill>
          <a:blip r:embed="rId3" cstate="print"/>
          <a:srcRect/>
          <a:stretch>
            <a:fillRect/>
          </a:stretch>
        </p:blipFill>
        <p:spPr bwMode="auto">
          <a:xfrm>
            <a:off x="440538" y="5229200"/>
            <a:ext cx="7516011" cy="16288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2.3  Gifts Of The Holy Spirit</a:t>
            </a:r>
            <a:endParaRPr lang="en-GB" dirty="0"/>
          </a:p>
        </p:txBody>
      </p:sp>
      <p:pic>
        <p:nvPicPr>
          <p:cNvPr id="4" name="Content Placeholder 3" descr="holy spirit 2.jpg"/>
          <p:cNvPicPr>
            <a:picLocks noGrp="1" noChangeAspect="1"/>
          </p:cNvPicPr>
          <p:nvPr>
            <p:ph idx="1"/>
          </p:nvPr>
        </p:nvPicPr>
        <p:blipFill>
          <a:blip r:embed="rId2" cstate="print"/>
          <a:stretch>
            <a:fillRect/>
          </a:stretch>
        </p:blipFill>
        <p:spPr>
          <a:xfrm>
            <a:off x="1979712" y="2132856"/>
            <a:ext cx="5075953" cy="3362819"/>
          </a:xfrm>
          <a:effectLst>
            <a:softEdge rad="1270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Spirit was given for specific things at specific times</a:t>
            </a:r>
            <a:endParaRPr lang="en-GB" dirty="0"/>
          </a:p>
        </p:txBody>
      </p:sp>
      <p:sp>
        <p:nvSpPr>
          <p:cNvPr id="3" name="Content Placeholder 2"/>
          <p:cNvSpPr>
            <a:spLocks noGrp="1"/>
          </p:cNvSpPr>
          <p:nvPr>
            <p:ph idx="1"/>
          </p:nvPr>
        </p:nvSpPr>
        <p:spPr/>
        <p:txBody>
          <a:bodyPr/>
          <a:lstStyle/>
          <a:p>
            <a:pPr>
              <a:buNone/>
            </a:pPr>
            <a:r>
              <a:rPr lang="en-GB" dirty="0" smtClean="0"/>
              <a:t>To construct the tabernacle men were “filled with the spirit of wisdom, </a:t>
            </a:r>
            <a:r>
              <a:rPr lang="en-GB" i="1" dirty="0" smtClean="0"/>
              <a:t>that</a:t>
            </a:r>
            <a:r>
              <a:rPr lang="en-GB" dirty="0" smtClean="0"/>
              <a:t> they may make Aaron’s garments...” etc. (Ex. 28:3). </a:t>
            </a:r>
            <a:r>
              <a:rPr lang="en-GB" dirty="0" err="1" smtClean="0"/>
              <a:t>Bezaleel</a:t>
            </a:r>
            <a:r>
              <a:rPr lang="en-GB" dirty="0" smtClean="0"/>
              <a:t> was “filled with the spirit of God, in wisdom, and in understanding, and in knowledge, and in all manner of workmanship, </a:t>
            </a:r>
            <a:r>
              <a:rPr lang="en-GB" i="1" dirty="0" smtClean="0"/>
              <a:t>to</a:t>
            </a:r>
            <a:r>
              <a:rPr lang="en-GB" dirty="0" smtClean="0"/>
              <a:t>...work in gold and...in cutting of stones...in all manner of workmanship” (Ex. 31: 3-5).</a:t>
            </a:r>
          </a:p>
          <a:p>
            <a:pPr lvl="0"/>
            <a:endParaRPr lang="en-GB" dirty="0" smtClean="0"/>
          </a:p>
          <a:p>
            <a:pPr lvl="0"/>
            <a:endParaRPr lang="en-GB" dirty="0" smtClean="0"/>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4680520" cy="6264696"/>
          </a:xfrm>
        </p:spPr>
        <p:txBody>
          <a:bodyPr>
            <a:normAutofit lnSpcReduction="10000"/>
          </a:bodyPr>
          <a:lstStyle/>
          <a:p>
            <a:pPr lvl="0">
              <a:buNone/>
            </a:pPr>
            <a:r>
              <a:rPr lang="en-GB" dirty="0" smtClean="0"/>
              <a:t>Samson, was given the spirit in order to kill a lion (Jud. 14:5,6); to kill 30 men (Jud. 14:19) and to break apart cords with which he had been tied up (Jud. 15: 14). Such “Holy Spirit” was therefore not possessed by Samson continually - it came upon him to achieve specific things and was then withdrawn.</a:t>
            </a:r>
          </a:p>
          <a:p>
            <a:endParaRPr lang="en-GB" dirty="0"/>
          </a:p>
        </p:txBody>
      </p:sp>
      <p:pic>
        <p:nvPicPr>
          <p:cNvPr id="4" name="Picture 3" descr="samson lio.jpg"/>
          <p:cNvPicPr>
            <a:picLocks noChangeAspect="1"/>
          </p:cNvPicPr>
          <p:nvPr/>
        </p:nvPicPr>
        <p:blipFill>
          <a:blip r:embed="rId2" cstate="print"/>
          <a:stretch>
            <a:fillRect/>
          </a:stretch>
        </p:blipFill>
        <p:spPr>
          <a:xfrm>
            <a:off x="4716016" y="678383"/>
            <a:ext cx="4149307" cy="5144121"/>
          </a:xfrm>
          <a:prstGeom prst="rect">
            <a:avLst/>
          </a:prstGeom>
          <a:effectLst>
            <a:softEdge rad="1270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lvl="1">
              <a:buNone/>
            </a:pPr>
            <a:r>
              <a:rPr lang="en-GB" dirty="0" smtClean="0"/>
              <a:t>Receiving the gift of the use of God’s spirit for a particular purpose was not</a:t>
            </a:r>
          </a:p>
          <a:p>
            <a:pPr lvl="0"/>
            <a:r>
              <a:rPr lang="en-GB" dirty="0" smtClean="0"/>
              <a:t>A guarantee of ultimate salvation</a:t>
            </a:r>
          </a:p>
          <a:p>
            <a:pPr lvl="0"/>
            <a:r>
              <a:rPr lang="en-GB" dirty="0" smtClean="0"/>
              <a:t>Something which endured all a person’s life</a:t>
            </a:r>
          </a:p>
          <a:p>
            <a:r>
              <a:rPr lang="en-GB" dirty="0" smtClean="0"/>
              <a:t>It is grace that saves, not Spirit gifts (Eph. 2:8). Men like Saul, Balaam (Num. 23:5,16), Judas (Mt. 10:1) and those of Mt. 7:21-23 all had the gifts; and yet they will not be saved. </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txBody>
          <a:bodyPr>
            <a:normAutofit fontScale="90000"/>
          </a:bodyPr>
          <a:lstStyle/>
          <a:p>
            <a:r>
              <a:rPr lang="en-GB" b="1" cap="small" dirty="0" smtClean="0">
                <a:solidFill>
                  <a:schemeClr val="accent2">
                    <a:lumMod val="75000"/>
                  </a:schemeClr>
                </a:solidFill>
                <a:effectLst>
                  <a:glow rad="101600">
                    <a:srgbClr val="FFC000">
                      <a:alpha val="60000"/>
                    </a:srgbClr>
                  </a:glow>
                </a:effectLst>
              </a:rPr>
              <a:t>Reasons For The Gifts In The First Century</a:t>
            </a:r>
            <a:r>
              <a:rPr lang="en-GB" b="1" dirty="0" smtClean="0"/>
              <a:t/>
            </a:r>
            <a:br>
              <a:rPr lang="en-GB" b="1" dirty="0" smtClean="0"/>
            </a:br>
            <a:endParaRPr lang="en-GB" dirty="0"/>
          </a:p>
        </p:txBody>
      </p:sp>
      <p:sp>
        <p:nvSpPr>
          <p:cNvPr id="3" name="Content Placeholder 2"/>
          <p:cNvSpPr>
            <a:spLocks noGrp="1"/>
          </p:cNvSpPr>
          <p:nvPr>
            <p:ph idx="1"/>
          </p:nvPr>
        </p:nvSpPr>
        <p:spPr>
          <a:xfrm>
            <a:off x="467544" y="2332037"/>
            <a:ext cx="8229600" cy="4525963"/>
          </a:xfrm>
        </p:spPr>
        <p:txBody>
          <a:bodyPr>
            <a:normAutofit fontScale="70000" lnSpcReduction="20000"/>
          </a:bodyPr>
          <a:lstStyle/>
          <a:p>
            <a:r>
              <a:rPr lang="en-GB" dirty="0" smtClean="0"/>
              <a:t>- To confirm the preaching of the Gospel: “They went forth, and preached every where, the Lord working with them, and confirming the word with signs following” (Mk. 16:20).  At </a:t>
            </a:r>
            <a:r>
              <a:rPr lang="en-GB" dirty="0" err="1" smtClean="0"/>
              <a:t>Iconium</a:t>
            </a:r>
            <a:r>
              <a:rPr lang="en-GB" dirty="0" smtClean="0"/>
              <a:t> “the Lord...gave testimony unto the word of his grace, and granted signs and wonders to be done” (Acts 14:3).</a:t>
            </a:r>
          </a:p>
          <a:p>
            <a:endParaRPr lang="en-GB" dirty="0" smtClean="0"/>
          </a:p>
          <a:p>
            <a:pPr lvl="0"/>
            <a:r>
              <a:rPr lang="en-GB" dirty="0" smtClean="0"/>
              <a:t>- To develop the early church: “When he (Jesus) ascended up on high (to heaven), he...gave (spirit) gifts unto men...for the perfecting of the saints, for the work of the (preaching) ministry, for the edifying of the body of Christ”, i.e. the believers (Eph. 4:8,12).</a:t>
            </a:r>
          </a:p>
          <a:p>
            <a:pPr lvl="0"/>
            <a:r>
              <a:rPr lang="en-GB" dirty="0" smtClean="0"/>
              <a:t>“I long to see you, that I may impart unto you some spiritual gift, to the end you may be established” (Rom. 1:11).</a:t>
            </a:r>
          </a:p>
          <a:p>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lumMod val="75000"/>
                  </a:schemeClr>
                </a:solidFill>
              </a:rPr>
              <a:t>Specific things at specific times</a:t>
            </a:r>
            <a:endParaRPr lang="en-GB" b="1" dirty="0">
              <a:solidFill>
                <a:schemeClr val="tx2">
                  <a:lumMod val="75000"/>
                </a:schemeClr>
              </a:solidFill>
            </a:endParaRPr>
          </a:p>
        </p:txBody>
      </p:sp>
      <p:sp>
        <p:nvSpPr>
          <p:cNvPr id="3" name="Content Placeholder 2"/>
          <p:cNvSpPr>
            <a:spLocks noGrp="1"/>
          </p:cNvSpPr>
          <p:nvPr>
            <p:ph idx="1"/>
          </p:nvPr>
        </p:nvSpPr>
        <p:spPr>
          <a:xfrm>
            <a:off x="467544" y="1268760"/>
            <a:ext cx="8363272" cy="4857403"/>
          </a:xfrm>
        </p:spPr>
        <p:txBody>
          <a:bodyPr/>
          <a:lstStyle/>
          <a:p>
            <a:pPr>
              <a:buNone/>
            </a:pPr>
            <a:r>
              <a:rPr lang="en-GB" dirty="0" smtClean="0"/>
              <a:t>Paul was “filled with the Holy Spirit” at his baptism </a:t>
            </a:r>
            <a:r>
              <a:rPr lang="en-GB" sz="2400" dirty="0" smtClean="0"/>
              <a:t>(Acts 9:17), </a:t>
            </a:r>
            <a:r>
              <a:rPr lang="en-GB" dirty="0" smtClean="0"/>
              <a:t>but years later he was to again be “filled with the Holy Spirit” in order to punish a wicked man with blindness. </a:t>
            </a:r>
            <a:r>
              <a:rPr lang="en-GB" sz="2400" dirty="0" smtClean="0"/>
              <a:t>Acts 13:9</a:t>
            </a:r>
          </a:p>
          <a:p>
            <a:endParaRPr lang="en-GB" dirty="0" smtClean="0"/>
          </a:p>
          <a:p>
            <a:endParaRPr lang="en-GB" dirty="0"/>
          </a:p>
        </p:txBody>
      </p:sp>
      <p:pic>
        <p:nvPicPr>
          <p:cNvPr id="4" name="Picture 3" descr="paul preaching.jpg"/>
          <p:cNvPicPr>
            <a:picLocks noChangeAspect="1"/>
          </p:cNvPicPr>
          <p:nvPr/>
        </p:nvPicPr>
        <p:blipFill>
          <a:blip r:embed="rId2" cstate="print"/>
          <a:stretch>
            <a:fillRect/>
          </a:stretch>
        </p:blipFill>
        <p:spPr>
          <a:xfrm>
            <a:off x="2627784" y="3356992"/>
            <a:ext cx="3836268" cy="3254539"/>
          </a:xfrm>
          <a:prstGeom prst="rect">
            <a:avLst/>
          </a:prstGeom>
          <a:effectLst>
            <a:softEdge rad="1270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GB" sz="4000" b="1" cap="small" dirty="0" smtClean="0">
                <a:solidFill>
                  <a:schemeClr val="accent2">
                    <a:lumMod val="75000"/>
                  </a:schemeClr>
                </a:solidFill>
                <a:latin typeface="Copperplate Gothic Bold" pitchFamily="34" charset="0"/>
              </a:rPr>
              <a:t>The First Century Spirit Gifts</a:t>
            </a:r>
            <a:r>
              <a:rPr lang="en-GB" b="1" dirty="0" smtClean="0"/>
              <a:t/>
            </a:r>
            <a:br>
              <a:rPr lang="en-GB" b="1" dirty="0" smtClean="0"/>
            </a:br>
            <a:endParaRPr lang="en-GB" dirty="0"/>
          </a:p>
        </p:txBody>
      </p:sp>
      <p:sp>
        <p:nvSpPr>
          <p:cNvPr id="3" name="Content Placeholder 2"/>
          <p:cNvSpPr>
            <a:spLocks noGrp="1"/>
          </p:cNvSpPr>
          <p:nvPr>
            <p:ph idx="1"/>
          </p:nvPr>
        </p:nvSpPr>
        <p:spPr>
          <a:xfrm>
            <a:off x="457200" y="1340768"/>
            <a:ext cx="8229600" cy="4785395"/>
          </a:xfrm>
        </p:spPr>
        <p:txBody>
          <a:bodyPr/>
          <a:lstStyle/>
          <a:p>
            <a:pPr>
              <a:buNone/>
            </a:pPr>
            <a:r>
              <a:rPr lang="en-GB" b="1" dirty="0" smtClean="0"/>
              <a:t> Prophecy - </a:t>
            </a:r>
            <a:r>
              <a:rPr lang="en-GB" dirty="0" smtClean="0"/>
              <a:t>The Greek word for ‘prophet’ means someone who forth-tells God’s Word - i.e. any person inspired to speak God’s words, which at times included foretelling of future events (see 2 Pet. 1:19-21). </a:t>
            </a:r>
            <a:endParaRPr lang="en-GB" dirty="0"/>
          </a:p>
        </p:txBody>
      </p:sp>
      <p:pic>
        <p:nvPicPr>
          <p:cNvPr id="5" name="Picture 4" descr="apostles.jpg"/>
          <p:cNvPicPr>
            <a:picLocks noChangeAspect="1"/>
          </p:cNvPicPr>
          <p:nvPr/>
        </p:nvPicPr>
        <p:blipFill>
          <a:blip r:embed="rId2" cstate="print"/>
          <a:stretch>
            <a:fillRect/>
          </a:stretch>
        </p:blipFill>
        <p:spPr>
          <a:xfrm>
            <a:off x="2699792" y="3861048"/>
            <a:ext cx="4080956" cy="2996952"/>
          </a:xfrm>
          <a:prstGeom prst="rect">
            <a:avLst/>
          </a:prstGeom>
          <a:effectLst>
            <a:softEdge rad="1270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small" dirty="0" smtClean="0"/>
              <a:t>The First Century Spirit Gifts</a:t>
            </a:r>
            <a:endParaRPr lang="en-GB" dirty="0"/>
          </a:p>
        </p:txBody>
      </p:sp>
      <p:sp>
        <p:nvSpPr>
          <p:cNvPr id="3" name="Content Placeholder 2"/>
          <p:cNvSpPr>
            <a:spLocks noGrp="1"/>
          </p:cNvSpPr>
          <p:nvPr>
            <p:ph idx="1"/>
          </p:nvPr>
        </p:nvSpPr>
        <p:spPr/>
        <p:txBody>
          <a:bodyPr>
            <a:normAutofit fontScale="77500" lnSpcReduction="20000"/>
          </a:bodyPr>
          <a:lstStyle/>
          <a:p>
            <a:r>
              <a:rPr lang="en-GB" b="1" dirty="0" smtClean="0"/>
              <a:t>- Healing. </a:t>
            </a:r>
            <a:r>
              <a:rPr lang="en-GB" dirty="0" smtClean="0"/>
              <a:t>The lame beggar: “He leaping up stood, and walked, and entered with them into the temple, walking and leaping...And all the people saw him walking and praising God: and they knew that it was he which sat for alms at the Beautiful gate of the temple: and they were filled with wonder and amazement at that which had happened unto him. And as the lame man which was healed held Peter...all the people ran together unto them in the porch...greatly wondering” (Acts 3:7-11). </a:t>
            </a:r>
          </a:p>
          <a:p>
            <a:r>
              <a:rPr lang="en-GB" dirty="0" smtClean="0"/>
              <a:t>“For that indeed a notable miracle has been done...is obvious to all them that dwell in Jerusalem; and we cannot deny it” (Acts 4:16)- unlike modern Pentecostal claims, there was no doubt.</a:t>
            </a:r>
            <a:endParaRPr lang="en-GB" b="1" dirty="0" smtClean="0"/>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small" dirty="0" smtClean="0"/>
              <a:t>The First Century Spirit Gifts</a:t>
            </a:r>
            <a:endParaRPr lang="en-GB" dirty="0"/>
          </a:p>
        </p:txBody>
      </p:sp>
      <p:sp>
        <p:nvSpPr>
          <p:cNvPr id="3" name="Content Placeholder 2"/>
          <p:cNvSpPr>
            <a:spLocks noGrp="1"/>
          </p:cNvSpPr>
          <p:nvPr>
            <p:ph idx="1"/>
          </p:nvPr>
        </p:nvSpPr>
        <p:spPr>
          <a:xfrm>
            <a:off x="457200" y="1600200"/>
            <a:ext cx="8229600" cy="4781128"/>
          </a:xfrm>
        </p:spPr>
        <p:txBody>
          <a:bodyPr>
            <a:normAutofit fontScale="77500" lnSpcReduction="20000"/>
          </a:bodyPr>
          <a:lstStyle/>
          <a:p>
            <a:pPr>
              <a:buNone/>
            </a:pPr>
            <a:r>
              <a:rPr lang="en-GB" sz="5100" b="1" dirty="0" smtClean="0"/>
              <a:t> Tongues / languages</a:t>
            </a:r>
            <a:endParaRPr lang="en-GB" sz="5100" dirty="0" smtClean="0"/>
          </a:p>
          <a:p>
            <a:r>
              <a:rPr lang="en-GB" dirty="0" smtClean="0"/>
              <a:t>The apostles “were uneducated and ignorant men” (Acts 4:13) </a:t>
            </a:r>
          </a:p>
          <a:p>
            <a:r>
              <a:rPr lang="en-GB" dirty="0" smtClean="0"/>
              <a:t>They “were all filled with the Holy Spirit, and began to speak with other tongues...The crowds came together (again, a public display of the gifts!) and were confounded, because that every man heard them speak in his own language. And they were all amazed and marvelled, saying one to another, Behold, are not all these which speak </a:t>
            </a:r>
            <a:r>
              <a:rPr lang="en-GB" dirty="0" err="1" smtClean="0"/>
              <a:t>Galilaeans</a:t>
            </a:r>
            <a:r>
              <a:rPr lang="en-GB" dirty="0" smtClean="0"/>
              <a:t>? And how hear we every man in our own tongue (the same Greek word translated ‘languages’) wherein we were born? </a:t>
            </a:r>
            <a:r>
              <a:rPr lang="en-GB" dirty="0" err="1" smtClean="0"/>
              <a:t>Parthians</a:t>
            </a:r>
            <a:r>
              <a:rPr lang="en-GB" dirty="0" smtClean="0"/>
              <a:t> and Medes...we hear them speak in our tongues...And they were all amazed” (Acts 2:4-12).</a:t>
            </a:r>
          </a:p>
          <a:p>
            <a:r>
              <a:rPr lang="en-GB" dirty="0" smtClean="0"/>
              <a:t>Languages, not mumbo-jumbo.</a:t>
            </a:r>
          </a:p>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1143000"/>
          </a:xfrm>
        </p:spPr>
        <p:txBody>
          <a:bodyPr/>
          <a:lstStyle/>
          <a:p>
            <a:r>
              <a:rPr lang="en-GB" dirty="0" smtClean="0"/>
              <a:t>2.4  The Withdrawal Of The Gifts</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2">
                    <a:lumMod val="75000"/>
                  </a:schemeClr>
                </a:solidFill>
              </a:rPr>
              <a:t>The Holy Spirit gifts will be given again when Christ returns</a:t>
            </a:r>
            <a:endParaRPr lang="en-GB" b="1" dirty="0">
              <a:solidFill>
                <a:schemeClr val="tx2">
                  <a:lumMod val="75000"/>
                </a:schemeClr>
              </a:solidFill>
            </a:endParaRPr>
          </a:p>
        </p:txBody>
      </p:sp>
      <p:sp>
        <p:nvSpPr>
          <p:cNvPr id="3" name="Content Placeholder 2"/>
          <p:cNvSpPr>
            <a:spLocks noGrp="1"/>
          </p:cNvSpPr>
          <p:nvPr>
            <p:ph idx="1"/>
          </p:nvPr>
        </p:nvSpPr>
        <p:spPr/>
        <p:txBody>
          <a:bodyPr/>
          <a:lstStyle/>
          <a:p>
            <a:pPr>
              <a:buNone/>
            </a:pPr>
            <a:r>
              <a:rPr lang="en-GB" dirty="0" smtClean="0"/>
              <a:t>The gifts are therefore called “the powers of the world (age) to come” (Heb. 6:4,5); and Joel 2:26-29 describes a great outpouring of the spirit gifts after the repentance of Israel.</a:t>
            </a:r>
            <a:endParaRPr lang="en-GB" dirty="0"/>
          </a:p>
        </p:txBody>
      </p:sp>
      <p:pic>
        <p:nvPicPr>
          <p:cNvPr id="4" name="Picture 3" descr="man sky.jpg"/>
          <p:cNvPicPr>
            <a:picLocks noChangeAspect="1"/>
          </p:cNvPicPr>
          <p:nvPr/>
        </p:nvPicPr>
        <p:blipFill>
          <a:blip r:embed="rId3" cstate="print"/>
          <a:stretch>
            <a:fillRect/>
          </a:stretch>
        </p:blipFill>
        <p:spPr>
          <a:xfrm>
            <a:off x="2411760" y="3645024"/>
            <a:ext cx="4419575" cy="2941026"/>
          </a:xfrm>
          <a:prstGeom prst="rect">
            <a:avLst/>
          </a:prstGeom>
          <a:effectLst>
            <a:softEdge rad="1270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2.1  The Spirit of God: Definition</a:t>
            </a:r>
            <a:endParaRPr lang="en-GB" dirty="0"/>
          </a:p>
        </p:txBody>
      </p:sp>
      <p:sp>
        <p:nvSpPr>
          <p:cNvPr id="3" name="Content Placeholder 2"/>
          <p:cNvSpPr>
            <a:spLocks noGrp="1"/>
          </p:cNvSpPr>
          <p:nvPr>
            <p:ph idx="1"/>
          </p:nvPr>
        </p:nvSpPr>
        <p:spPr>
          <a:xfrm>
            <a:off x="467544" y="1268761"/>
            <a:ext cx="8229600" cy="2952327"/>
          </a:xfrm>
        </p:spPr>
        <p:txBody>
          <a:bodyPr>
            <a:normAutofit lnSpcReduction="10000"/>
          </a:bodyPr>
          <a:lstStyle/>
          <a:p>
            <a:pPr>
              <a:buNone/>
            </a:pPr>
            <a:r>
              <a:rPr lang="en-GB" dirty="0" smtClean="0">
                <a:solidFill>
                  <a:schemeClr val="tx2">
                    <a:lumMod val="50000"/>
                  </a:schemeClr>
                </a:solidFill>
              </a:rPr>
              <a:t>The Hebrew word translated “spirit” in the Old Testament strictly means “breath” or “power”; thus God’s spirit is His “breathing”, the very essence of God, reflecting His mind. It can refer to the mind or thinking. What is done by God’s Spirit therefore is His thinking in action.</a:t>
            </a:r>
            <a:endParaRPr lang="en-GB" dirty="0">
              <a:solidFill>
                <a:schemeClr val="tx2">
                  <a:lumMod val="50000"/>
                </a:schemeClr>
              </a:solidFill>
            </a:endParaRPr>
          </a:p>
        </p:txBody>
      </p:sp>
      <p:pic>
        <p:nvPicPr>
          <p:cNvPr id="5" name="Picture 4" descr="Hands-around-tree-resized.jpg"/>
          <p:cNvPicPr>
            <a:picLocks noChangeAspect="1"/>
          </p:cNvPicPr>
          <p:nvPr/>
        </p:nvPicPr>
        <p:blipFill>
          <a:blip r:embed="rId2" cstate="print"/>
          <a:stretch>
            <a:fillRect/>
          </a:stretch>
        </p:blipFill>
        <p:spPr>
          <a:xfrm>
            <a:off x="2699792" y="3933056"/>
            <a:ext cx="3852132" cy="2924944"/>
          </a:xfrm>
          <a:prstGeom prst="rect">
            <a:avLst/>
          </a:prstGeom>
          <a:effectLst>
            <a:softEdge rad="317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gifts were to be withdrawn some time between the first century and Christ’s return</a:t>
            </a:r>
            <a:endParaRPr lang="en-GB" dirty="0"/>
          </a:p>
        </p:txBody>
      </p:sp>
      <p:sp>
        <p:nvSpPr>
          <p:cNvPr id="3" name="Content Placeholder 2"/>
          <p:cNvSpPr>
            <a:spLocks noGrp="1"/>
          </p:cNvSpPr>
          <p:nvPr>
            <p:ph idx="1"/>
          </p:nvPr>
        </p:nvSpPr>
        <p:spPr>
          <a:xfrm>
            <a:off x="467544" y="1988840"/>
            <a:ext cx="8229600" cy="4525963"/>
          </a:xfrm>
        </p:spPr>
        <p:txBody>
          <a:bodyPr>
            <a:normAutofit fontScale="70000" lnSpcReduction="20000"/>
          </a:bodyPr>
          <a:lstStyle/>
          <a:p>
            <a:r>
              <a:rPr lang="en-GB" dirty="0" smtClean="0"/>
              <a:t>“If there be prophecies, they shall fail; if there be tongues, they shall cease; if there be (the gift of) knowledge, it shall vanish away. For we know in part, and we prophesy in part. But when that which is perfect [complete] is come, then that which is in part shall be done away” (1 Cor. 13:8-10).</a:t>
            </a:r>
          </a:p>
          <a:p>
            <a:r>
              <a:rPr lang="en-GB" dirty="0" smtClean="0"/>
              <a:t>The gifts “are temporary” (G.N.B.).</a:t>
            </a:r>
          </a:p>
          <a:p>
            <a:r>
              <a:rPr lang="en-GB" dirty="0" smtClean="0"/>
              <a:t>Eph. 4:8-14 : “When he (Jesus) ascended up on high (to heaven), he...gave (spirit) gifts unto men...for the building up of the body of Christ: until we all come in (unto) the unity of the faith (i.e. the one faith), and of the knowledge of the Son of God, unto a perfect man...That we henceforth be no more children, tossed to and fro, and thrown about with every wind of doctrine.”</a:t>
            </a:r>
          </a:p>
          <a:p>
            <a:r>
              <a:rPr lang="en-GB" dirty="0" smtClean="0"/>
              <a:t>The gifts were to be withdrawn when that which enables the church to be “perfect” or mature was given. What was this?</a:t>
            </a:r>
          </a:p>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Once the Bible was completed, the gifts were withdrawn</a:t>
            </a:r>
            <a:endParaRPr lang="en-GB" dirty="0"/>
          </a:p>
        </p:txBody>
      </p:sp>
      <p:sp>
        <p:nvSpPr>
          <p:cNvPr id="3" name="Content Placeholder 2"/>
          <p:cNvSpPr>
            <a:spLocks noGrp="1"/>
          </p:cNvSpPr>
          <p:nvPr>
            <p:ph idx="1"/>
          </p:nvPr>
        </p:nvSpPr>
        <p:spPr/>
        <p:txBody>
          <a:bodyPr>
            <a:normAutofit fontScale="92500" lnSpcReduction="10000"/>
          </a:bodyPr>
          <a:lstStyle/>
          <a:p>
            <a:pPr>
              <a:buNone/>
            </a:pPr>
            <a:r>
              <a:rPr lang="en-GB" dirty="0" smtClean="0"/>
              <a:t>2 Tim. 3:16,17 teach that response to “all scripture” enables the man of God to be “perfect”, complete, mature. So once all scripture was inspired, the gifts were no longer needed; they had achieved their purpose, of guiding the early church up to the point where God’s written revelation had been completed. The gifts were to enable the church to become “fully equipped” (Eph. 4:8 Weymouth). When the Bible was completed, they were.</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Present claims of Spirit gift possession</a:t>
            </a:r>
            <a:endParaRPr lang="en-GB" dirty="0"/>
          </a:p>
        </p:txBody>
      </p:sp>
      <p:sp>
        <p:nvSpPr>
          <p:cNvPr id="3" name="Content Placeholder 2"/>
          <p:cNvSpPr>
            <a:spLocks noGrp="1"/>
          </p:cNvSpPr>
          <p:nvPr>
            <p:ph idx="1"/>
          </p:nvPr>
        </p:nvSpPr>
        <p:spPr/>
        <p:txBody>
          <a:bodyPr/>
          <a:lstStyle/>
          <a:p>
            <a:r>
              <a:rPr lang="en-GB" dirty="0" smtClean="0"/>
              <a:t>These claims don’t match what Jesus said would be achieved by those who really had the gifts: “Greater works than these </a:t>
            </a:r>
            <a:r>
              <a:rPr lang="en-GB" i="1" dirty="0" smtClean="0"/>
              <a:t>shall</a:t>
            </a:r>
            <a:r>
              <a:rPr lang="en-GB" dirty="0" smtClean="0"/>
              <a:t> you do” (Jn. 14:12) - not ‘you </a:t>
            </a:r>
            <a:r>
              <a:rPr lang="en-GB" i="1" dirty="0" smtClean="0"/>
              <a:t>might</a:t>
            </a:r>
            <a:r>
              <a:rPr lang="en-GB" dirty="0" smtClean="0"/>
              <a:t> do’!</a:t>
            </a:r>
          </a:p>
          <a:p>
            <a:r>
              <a:rPr lang="en-GB" dirty="0" smtClean="0"/>
              <a:t>True miracles didn’t always require the faith of the healed person- the blind man of Jn. 9, and </a:t>
            </a:r>
            <a:r>
              <a:rPr lang="en-GB" dirty="0" err="1" smtClean="0"/>
              <a:t>Malchus</a:t>
            </a:r>
            <a:r>
              <a:rPr lang="en-GB" dirty="0" smtClean="0"/>
              <a:t> (Lk. 22:51). </a:t>
            </a:r>
          </a:p>
          <a:p>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accent2">
                    <a:lumMod val="75000"/>
                  </a:schemeClr>
                </a:solidFill>
              </a:rPr>
              <a:t>Waiting in vain for healing at a Pentecostal meeting</a:t>
            </a:r>
            <a:endParaRPr lang="en-GB" dirty="0">
              <a:solidFill>
                <a:schemeClr val="accent2">
                  <a:lumMod val="75000"/>
                </a:schemeClr>
              </a:solidFill>
            </a:endParaRPr>
          </a:p>
        </p:txBody>
      </p:sp>
      <p:pic>
        <p:nvPicPr>
          <p:cNvPr id="4" name="Content Placeholder 3" descr="wchairhealing.jpg"/>
          <p:cNvPicPr>
            <a:picLocks noGrp="1" noChangeAspect="1"/>
          </p:cNvPicPr>
          <p:nvPr>
            <p:ph idx="1"/>
          </p:nvPr>
        </p:nvPicPr>
        <p:blipFill>
          <a:blip r:embed="rId2" cstate="print"/>
          <a:stretch>
            <a:fillRect/>
          </a:stretch>
        </p:blipFill>
        <p:spPr>
          <a:xfrm>
            <a:off x="2411760" y="1772816"/>
            <a:ext cx="4256881" cy="4703334"/>
          </a:xfrm>
          <a:effectLst>
            <a:softEdge rad="1270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Digression 3:  Is The Holy Spirit A Person?</a:t>
            </a:r>
            <a:endParaRPr lang="en-GB" dirty="0"/>
          </a:p>
        </p:txBody>
      </p:sp>
      <p:sp>
        <p:nvSpPr>
          <p:cNvPr id="3" name="Content Placeholder 2"/>
          <p:cNvSpPr>
            <a:spLocks noGrp="1"/>
          </p:cNvSpPr>
          <p:nvPr>
            <p:ph idx="1"/>
          </p:nvPr>
        </p:nvSpPr>
        <p:spPr/>
        <p:txBody>
          <a:bodyPr/>
          <a:lstStyle/>
          <a:p>
            <a:r>
              <a:rPr lang="en-GB" dirty="0" smtClean="0"/>
              <a:t>A man’s “spirit” can be stirred up (Acts 17:16), made troubled (Gen. 41:8) or happy (Lk. 10:21). His “spirit”, i.e. his very essence, his mind and purpose, which gives rise to his actions, is therefore spoken of as a separate person, but, of course, this is not literally so. God’s spirit, too, can be spoken of in the same way.</a:t>
            </a:r>
          </a:p>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lumMod val="75000"/>
                  </a:schemeClr>
                </a:solidFill>
              </a:rPr>
              <a:t>Personification</a:t>
            </a:r>
            <a:endParaRPr lang="en-GB" b="1" dirty="0">
              <a:solidFill>
                <a:schemeClr val="tx2">
                  <a:lumMod val="75000"/>
                </a:schemeClr>
              </a:solidFill>
            </a:endParaRPr>
          </a:p>
        </p:txBody>
      </p:sp>
      <p:sp>
        <p:nvSpPr>
          <p:cNvPr id="3" name="Content Placeholder 2"/>
          <p:cNvSpPr>
            <a:spLocks noGrp="1"/>
          </p:cNvSpPr>
          <p:nvPr>
            <p:ph idx="1"/>
          </p:nvPr>
        </p:nvSpPr>
        <p:spPr>
          <a:xfrm>
            <a:off x="179512" y="1268760"/>
            <a:ext cx="4680520" cy="5328592"/>
          </a:xfrm>
        </p:spPr>
        <p:txBody>
          <a:bodyPr>
            <a:normAutofit fontScale="92500" lnSpcReduction="20000"/>
          </a:bodyPr>
          <a:lstStyle/>
          <a:p>
            <a:pPr>
              <a:buNone/>
            </a:pPr>
            <a:r>
              <a:rPr lang="en-GB" dirty="0" smtClean="0"/>
              <a:t>The Bible often uses the language of personification when talking about abstract things, e.g. wisdom is referred to as a woman in Prov. 9:1. This is to demonstrate to us what a person who has wisdom would be like in practice; ‘wisdom’ cannot exist except in someone’s mind, and so this device of personification is used.</a:t>
            </a:r>
            <a:endParaRPr lang="en-GB" dirty="0"/>
          </a:p>
        </p:txBody>
      </p:sp>
      <p:pic>
        <p:nvPicPr>
          <p:cNvPr id="4" name="Picture 3" descr="wisdom-reid-highsmith.jpg"/>
          <p:cNvPicPr>
            <a:picLocks noChangeAspect="1"/>
          </p:cNvPicPr>
          <p:nvPr/>
        </p:nvPicPr>
        <p:blipFill>
          <a:blip r:embed="rId2" cstate="print"/>
          <a:stretch>
            <a:fillRect/>
          </a:stretch>
        </p:blipFill>
        <p:spPr>
          <a:xfrm>
            <a:off x="4788024" y="2060848"/>
            <a:ext cx="3799304" cy="3890228"/>
          </a:xfrm>
          <a:prstGeom prst="ellipse">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20000"/>
          </a:bodyPr>
          <a:lstStyle/>
          <a:p>
            <a:pPr>
              <a:buNone/>
            </a:pPr>
            <a:r>
              <a:rPr lang="en-GB" dirty="0" smtClean="0"/>
              <a:t>Paul’s letters contain opening salutations which refer to God and Jesus, but not to the Holy Spirit (Rom. 1:7; 1 Cor. 1:3; 2 Cor. 1:2; Gal. 1:3; Eph. 1:2; Phil. 1:2; Col. 1:2; 1 </a:t>
            </a:r>
            <a:r>
              <a:rPr lang="en-GB" dirty="0" err="1" smtClean="0"/>
              <a:t>Thes</a:t>
            </a:r>
            <a:r>
              <a:rPr lang="en-GB" dirty="0" smtClean="0"/>
              <a:t>. 1:1; 2 </a:t>
            </a:r>
            <a:r>
              <a:rPr lang="en-GB" dirty="0" err="1" smtClean="0"/>
              <a:t>Thes</a:t>
            </a:r>
            <a:r>
              <a:rPr lang="en-GB" dirty="0" smtClean="0"/>
              <a:t>. 1:2; 1 Tim. 1:2; 2 Tim. 1:2; Tit. 1:4; Philemon 3). This is strange if he considered the Holy Spirit to be part of a godhead, as the ‘trinity’ doctrine wrongly supposes. </a:t>
            </a:r>
            <a:r>
              <a:rPr lang="en-GB" i="1" dirty="0" smtClean="0"/>
              <a:t>Some</a:t>
            </a:r>
            <a:r>
              <a:rPr lang="en-GB" dirty="0" smtClean="0"/>
              <a:t> of the Holy Spirit was poured out on men (Acts 2:17,18; the same Greek construction is found in Mk. 12:2; Lk. 6:13; Jn. 21:10 and Acts 5:2). How can we receive part of a person? We are given “of His [God’s] spirit” (1 Jn. 4:13). This is nonsense if the Holy Spirit is a person</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dirty="0" smtClean="0"/>
              <a:t>Digression 4: 	The Principle of Personification</a:t>
            </a:r>
            <a:endParaRPr lang="en-GB" dirty="0"/>
          </a:p>
        </p:txBody>
      </p:sp>
      <p:sp>
        <p:nvSpPr>
          <p:cNvPr id="3" name="Content Placeholder 2"/>
          <p:cNvSpPr>
            <a:spLocks noGrp="1"/>
          </p:cNvSpPr>
          <p:nvPr>
            <p:ph idx="1"/>
          </p:nvPr>
        </p:nvSpPr>
        <p:spPr>
          <a:xfrm>
            <a:off x="179512" y="1600200"/>
            <a:ext cx="6336704" cy="4997152"/>
          </a:xfrm>
        </p:spPr>
        <p:txBody>
          <a:bodyPr>
            <a:normAutofit fontScale="70000" lnSpcReduction="20000"/>
          </a:bodyPr>
          <a:lstStyle/>
          <a:p>
            <a:r>
              <a:rPr lang="en-GB" b="1" cap="small" dirty="0" smtClean="0"/>
              <a:t>Wisdom Is Personified </a:t>
            </a:r>
            <a:r>
              <a:rPr lang="en-GB" dirty="0" smtClean="0"/>
              <a:t>“Wisdom has </a:t>
            </a:r>
            <a:r>
              <a:rPr lang="en-GB" dirty="0" err="1" smtClean="0"/>
              <a:t>builded</a:t>
            </a:r>
            <a:r>
              <a:rPr lang="en-GB" dirty="0" smtClean="0"/>
              <a:t> </a:t>
            </a:r>
            <a:r>
              <a:rPr lang="en-GB" i="1" dirty="0" smtClean="0"/>
              <a:t>her</a:t>
            </a:r>
            <a:r>
              <a:rPr lang="en-GB" dirty="0" smtClean="0"/>
              <a:t> house, </a:t>
            </a:r>
            <a:r>
              <a:rPr lang="en-GB" i="1" dirty="0" smtClean="0"/>
              <a:t>she</a:t>
            </a:r>
            <a:r>
              <a:rPr lang="en-GB" dirty="0" smtClean="0"/>
              <a:t> has hewn out </a:t>
            </a:r>
            <a:r>
              <a:rPr lang="en-GB" i="1" dirty="0" smtClean="0"/>
              <a:t>her</a:t>
            </a:r>
            <a:r>
              <a:rPr lang="en-GB" dirty="0" smtClean="0"/>
              <a:t> seven pillars” (Prov. 9:1).</a:t>
            </a:r>
          </a:p>
          <a:p>
            <a:r>
              <a:rPr lang="en-GB" b="1" cap="small" dirty="0" smtClean="0"/>
              <a:t>Riches Are Personified </a:t>
            </a:r>
            <a:r>
              <a:rPr lang="en-GB" dirty="0" smtClean="0"/>
              <a:t>“No man can serve two </a:t>
            </a:r>
            <a:r>
              <a:rPr lang="en-GB" i="1" dirty="0" smtClean="0"/>
              <a:t>masters</a:t>
            </a:r>
            <a:r>
              <a:rPr lang="en-GB" dirty="0" smtClean="0"/>
              <a:t>: for either he will hate the one, and love the other: or else he will hold to the one, and despise the other. You cannot serve God and mammon [riches]” (Mt. 6:24).</a:t>
            </a:r>
          </a:p>
          <a:p>
            <a:r>
              <a:rPr lang="en-GB" b="1" cap="small" dirty="0" smtClean="0"/>
              <a:t>Sin Is Personified </a:t>
            </a:r>
            <a:r>
              <a:rPr lang="en-GB" dirty="0" smtClean="0"/>
              <a:t>“...Whoever commits sin is the servant of sin” (Jn. 8:34). “Sin has </a:t>
            </a:r>
            <a:r>
              <a:rPr lang="en-GB" i="1" dirty="0" smtClean="0"/>
              <a:t>reigned</a:t>
            </a:r>
            <a:r>
              <a:rPr lang="en-GB" dirty="0" smtClean="0"/>
              <a:t> unto death” (Rom. 5:21).</a:t>
            </a:r>
          </a:p>
          <a:p>
            <a:r>
              <a:rPr lang="en-GB" b="1" cap="small" dirty="0" smtClean="0"/>
              <a:t>Death Is Personified </a:t>
            </a:r>
            <a:r>
              <a:rPr lang="en-GB" dirty="0" smtClean="0"/>
              <a:t>“Behold a pale horse: and his name that sat on him was Death” (Rev. 6:8).</a:t>
            </a:r>
          </a:p>
          <a:p>
            <a:r>
              <a:rPr lang="en-GB" b="1" cap="small" dirty="0" smtClean="0"/>
              <a:t>The Nation Of Israel Is Personified </a:t>
            </a:r>
            <a:r>
              <a:rPr lang="en-GB" dirty="0" smtClean="0"/>
              <a:t>“Again I will build you, and you shall be built, </a:t>
            </a:r>
            <a:r>
              <a:rPr lang="en-GB" i="1" dirty="0" smtClean="0"/>
              <a:t>O virgin of Israel</a:t>
            </a:r>
            <a:r>
              <a:rPr lang="en-GB" dirty="0" smtClean="0"/>
              <a:t>; you shall again be adorned...” (Jer. 31:4).</a:t>
            </a:r>
          </a:p>
          <a:p>
            <a:endParaRPr lang="en-GB" dirty="0" smtClean="0"/>
          </a:p>
          <a:p>
            <a:endParaRPr lang="en-GB" dirty="0" smtClean="0"/>
          </a:p>
          <a:p>
            <a:endParaRPr lang="en-GB" dirty="0" smtClean="0"/>
          </a:p>
          <a:p>
            <a:endParaRPr lang="en-GB" dirty="0"/>
          </a:p>
        </p:txBody>
      </p:sp>
      <p:pic>
        <p:nvPicPr>
          <p:cNvPr id="4" name="Picture 3" descr="death.jpg"/>
          <p:cNvPicPr>
            <a:picLocks noChangeAspect="1"/>
          </p:cNvPicPr>
          <p:nvPr/>
        </p:nvPicPr>
        <p:blipFill>
          <a:blip r:embed="rId2" cstate="print"/>
          <a:stretch>
            <a:fillRect/>
          </a:stretch>
        </p:blipFill>
        <p:spPr>
          <a:xfrm>
            <a:off x="6300192" y="2237243"/>
            <a:ext cx="2843808" cy="3252605"/>
          </a:xfrm>
          <a:prstGeom prst="rect">
            <a:avLst/>
          </a:prstGeom>
          <a:effectLst>
            <a:softEdge rad="1270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normAutofit/>
          </a:bodyPr>
          <a:lstStyle/>
          <a:p>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2: Questions</a:t>
            </a:r>
            <a:endParaRPr lang="en-GB" dirty="0"/>
          </a:p>
        </p:txBody>
      </p:sp>
      <p:sp>
        <p:nvSpPr>
          <p:cNvPr id="3" name="Content Placeholder 2"/>
          <p:cNvSpPr>
            <a:spLocks noGrp="1"/>
          </p:cNvSpPr>
          <p:nvPr>
            <p:ph sz="half" idx="1"/>
          </p:nvPr>
        </p:nvSpPr>
        <p:spPr>
          <a:xfrm>
            <a:off x="457200" y="1196752"/>
            <a:ext cx="4038600" cy="5661248"/>
          </a:xfrm>
        </p:spPr>
        <p:txBody>
          <a:bodyPr>
            <a:normAutofit fontScale="47500" lnSpcReduction="20000"/>
          </a:bodyPr>
          <a:lstStyle/>
          <a:p>
            <a:r>
              <a:rPr lang="en-GB" sz="3800" dirty="0" smtClean="0"/>
              <a:t>1. 	What does the word 'Spirit' mean?</a:t>
            </a:r>
          </a:p>
          <a:p>
            <a:pPr lvl="0"/>
            <a:r>
              <a:rPr lang="en-GB" sz="3800" dirty="0" smtClean="0"/>
              <a:t>Power</a:t>
            </a:r>
          </a:p>
          <a:p>
            <a:pPr lvl="0"/>
            <a:r>
              <a:rPr lang="en-GB" sz="3800" dirty="0" smtClean="0"/>
              <a:t>Holy</a:t>
            </a:r>
          </a:p>
          <a:p>
            <a:pPr lvl="0"/>
            <a:r>
              <a:rPr lang="en-GB" sz="3800" dirty="0" smtClean="0"/>
              <a:t>Soul</a:t>
            </a:r>
          </a:p>
          <a:p>
            <a:pPr lvl="0"/>
            <a:r>
              <a:rPr lang="en-GB" sz="3800" dirty="0" smtClean="0"/>
              <a:t>Dust </a:t>
            </a:r>
          </a:p>
          <a:p>
            <a:pPr>
              <a:buNone/>
            </a:pPr>
            <a:r>
              <a:rPr lang="en-GB" sz="3800" dirty="0" smtClean="0"/>
              <a:t> </a:t>
            </a:r>
          </a:p>
          <a:p>
            <a:r>
              <a:rPr lang="en-GB" sz="3800" dirty="0" smtClean="0"/>
              <a:t>2. 	What is the Holy Spirit?</a:t>
            </a:r>
          </a:p>
          <a:p>
            <a:pPr lvl="0"/>
            <a:r>
              <a:rPr lang="en-GB" sz="3800" dirty="0" smtClean="0"/>
              <a:t>A person</a:t>
            </a:r>
          </a:p>
          <a:p>
            <a:pPr lvl="0"/>
            <a:r>
              <a:rPr lang="en-GB" sz="3800" dirty="0" smtClean="0"/>
              <a:t>God's power</a:t>
            </a:r>
          </a:p>
          <a:p>
            <a:pPr lvl="0"/>
            <a:r>
              <a:rPr lang="en-GB" sz="3800" dirty="0" smtClean="0"/>
              <a:t>Part of a trinity. </a:t>
            </a:r>
          </a:p>
          <a:p>
            <a:pPr>
              <a:buNone/>
            </a:pPr>
            <a:r>
              <a:rPr lang="en-GB" sz="3800" dirty="0" smtClean="0"/>
              <a:t> </a:t>
            </a:r>
          </a:p>
          <a:p>
            <a:r>
              <a:rPr lang="en-GB" sz="3800" dirty="0" smtClean="0"/>
              <a:t>3. 	How was the Bible written?</a:t>
            </a:r>
          </a:p>
          <a:p>
            <a:pPr lvl="0"/>
            <a:r>
              <a:rPr lang="en-GB" sz="3800" dirty="0" smtClean="0"/>
              <a:t>Men wrote down their own ideas</a:t>
            </a:r>
          </a:p>
          <a:p>
            <a:pPr lvl="0"/>
            <a:r>
              <a:rPr lang="en-GB" sz="3800" dirty="0" smtClean="0"/>
              <a:t>Men wrote what they thought God meant</a:t>
            </a:r>
          </a:p>
          <a:p>
            <a:pPr lvl="0"/>
            <a:r>
              <a:rPr lang="en-GB" sz="3800" dirty="0" smtClean="0"/>
              <a:t>Through the inspiration of men, by God's Spirit</a:t>
            </a:r>
          </a:p>
          <a:p>
            <a:pPr lvl="0"/>
            <a:r>
              <a:rPr lang="en-GB" sz="3800" dirty="0" smtClean="0"/>
              <a:t>Some of it was inspired, other parts were not. </a:t>
            </a:r>
          </a:p>
          <a:p>
            <a:endParaRPr lang="en-GB" dirty="0"/>
          </a:p>
        </p:txBody>
      </p:sp>
      <p:sp>
        <p:nvSpPr>
          <p:cNvPr id="4" name="Content Placeholder 3"/>
          <p:cNvSpPr>
            <a:spLocks noGrp="1"/>
          </p:cNvSpPr>
          <p:nvPr>
            <p:ph sz="half" idx="2"/>
          </p:nvPr>
        </p:nvSpPr>
        <p:spPr>
          <a:xfrm>
            <a:off x="4648200" y="1196752"/>
            <a:ext cx="4038600" cy="4896544"/>
          </a:xfrm>
        </p:spPr>
        <p:txBody>
          <a:bodyPr>
            <a:noAutofit/>
          </a:bodyPr>
          <a:lstStyle/>
          <a:p>
            <a:r>
              <a:rPr lang="en-GB" sz="1400" dirty="0" smtClean="0"/>
              <a:t>4. 	Which of the following are reasons why the miraculous 	gifts of the Spirit were given?</a:t>
            </a:r>
          </a:p>
          <a:p>
            <a:pPr lvl="0"/>
            <a:r>
              <a:rPr lang="en-GB" sz="1400" dirty="0" smtClean="0"/>
              <a:t>To back up the verbal preaching of the Gospel</a:t>
            </a:r>
          </a:p>
          <a:p>
            <a:pPr lvl="0"/>
            <a:r>
              <a:rPr lang="en-GB" sz="1400" dirty="0" smtClean="0"/>
              <a:t>To develop the early church</a:t>
            </a:r>
          </a:p>
          <a:p>
            <a:pPr lvl="0"/>
            <a:r>
              <a:rPr lang="en-GB" sz="1400" dirty="0" smtClean="0"/>
              <a:t>To force people to be righteous</a:t>
            </a:r>
          </a:p>
          <a:p>
            <a:pPr lvl="0"/>
            <a:r>
              <a:rPr lang="en-GB" sz="1400" dirty="0" smtClean="0"/>
              <a:t>To save the apostles from personal difficulties. </a:t>
            </a:r>
          </a:p>
          <a:p>
            <a:pPr>
              <a:buNone/>
            </a:pPr>
            <a:r>
              <a:rPr lang="en-GB" sz="1400" dirty="0" smtClean="0"/>
              <a:t> </a:t>
            </a:r>
          </a:p>
          <a:p>
            <a:r>
              <a:rPr lang="en-GB" sz="1400" dirty="0" smtClean="0"/>
              <a:t>5. 	From where can we learn God's truth?</a:t>
            </a:r>
          </a:p>
          <a:p>
            <a:pPr lvl="0"/>
            <a:r>
              <a:rPr lang="en-GB" sz="1400" dirty="0" smtClean="0"/>
              <a:t>Partly from the Bible, partly from our own thinking</a:t>
            </a:r>
          </a:p>
          <a:p>
            <a:pPr lvl="0"/>
            <a:r>
              <a:rPr lang="en-GB" sz="1400" dirty="0" smtClean="0"/>
              <a:t>From the Holy Spirit telling us things directly</a:t>
            </a:r>
          </a:p>
          <a:p>
            <a:pPr lvl="0"/>
            <a:r>
              <a:rPr lang="en-GB" sz="1400" dirty="0" smtClean="0"/>
              <a:t>From the Bible alone</a:t>
            </a:r>
          </a:p>
          <a:p>
            <a:pPr lvl="0"/>
            <a:r>
              <a:rPr lang="en-GB" sz="1400" dirty="0" smtClean="0"/>
              <a:t>From religious ministers / priests. </a:t>
            </a:r>
          </a:p>
          <a:p>
            <a:pPr>
              <a:buNone/>
            </a:pPr>
            <a:r>
              <a:rPr lang="en-GB" sz="1400" dirty="0" smtClean="0"/>
              <a:t> </a:t>
            </a:r>
          </a:p>
          <a:p>
            <a:r>
              <a:rPr lang="en-GB" sz="1400" dirty="0" smtClean="0"/>
              <a:t>6. 	Name spirit gifts possessed in the first century.  </a:t>
            </a:r>
          </a:p>
          <a:p>
            <a:pPr>
              <a:buNone/>
            </a:pPr>
            <a:r>
              <a:rPr lang="en-GB" sz="1400" dirty="0" smtClean="0"/>
              <a:t> </a:t>
            </a:r>
          </a:p>
          <a:p>
            <a:r>
              <a:rPr lang="en-GB" sz="1400" dirty="0" smtClean="0"/>
              <a:t>7. 	When were they withdrawn? Can we have them now?  </a:t>
            </a:r>
          </a:p>
          <a:p>
            <a:pPr>
              <a:buNone/>
            </a:pPr>
            <a:r>
              <a:rPr lang="en-GB" sz="1400" dirty="0" smtClean="0"/>
              <a:t> </a:t>
            </a:r>
          </a:p>
          <a:p>
            <a:r>
              <a:rPr lang="en-GB" sz="1400" dirty="0" smtClean="0"/>
              <a:t>8. 	How can the Holy Spirit work in our lives today?</a:t>
            </a:r>
            <a:endParaRPr lang="en-GB"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229600" cy="3744416"/>
          </a:xfrm>
        </p:spPr>
        <p:txBody>
          <a:bodyPr>
            <a:normAutofit fontScale="85000" lnSpcReduction="10000"/>
          </a:bodyPr>
          <a:lstStyle/>
          <a:p>
            <a:pPr>
              <a:buNone/>
            </a:pPr>
            <a:r>
              <a:rPr lang="en-GB" dirty="0" smtClean="0">
                <a:solidFill>
                  <a:schemeClr val="tx2">
                    <a:lumMod val="50000"/>
                  </a:schemeClr>
                </a:solidFill>
              </a:rPr>
              <a:t>God’s spirit was the power by which all things, e.g. light, were made. “By His spirit He has created the heavens; His hand has formed the crooked serpent”. </a:t>
            </a:r>
            <a:r>
              <a:rPr lang="en-GB" sz="2600" dirty="0" smtClean="0">
                <a:solidFill>
                  <a:schemeClr val="tx2">
                    <a:lumMod val="50000"/>
                  </a:schemeClr>
                </a:solidFill>
              </a:rPr>
              <a:t>Job 26:13 </a:t>
            </a:r>
          </a:p>
          <a:p>
            <a:pPr>
              <a:buNone/>
            </a:pPr>
            <a:r>
              <a:rPr lang="en-GB" dirty="0" smtClean="0">
                <a:solidFill>
                  <a:schemeClr val="tx2">
                    <a:lumMod val="50000"/>
                  </a:schemeClr>
                </a:solidFill>
              </a:rPr>
              <a:t>“By the word of the Lord were the heavens made; and all the host of them by the breath [spirit] of His mouth”. </a:t>
            </a:r>
            <a:r>
              <a:rPr lang="en-GB" sz="2600" dirty="0" smtClean="0">
                <a:solidFill>
                  <a:schemeClr val="tx2">
                    <a:lumMod val="50000"/>
                  </a:schemeClr>
                </a:solidFill>
              </a:rPr>
              <a:t>Ps. 33:6 </a:t>
            </a:r>
          </a:p>
          <a:p>
            <a:pPr>
              <a:buNone/>
            </a:pPr>
            <a:r>
              <a:rPr lang="en-GB" dirty="0" smtClean="0">
                <a:solidFill>
                  <a:schemeClr val="tx2">
                    <a:lumMod val="50000"/>
                  </a:schemeClr>
                </a:solidFill>
              </a:rPr>
              <a:t>“If He (God) gather unto himself His spirit and His breath; all flesh shall perish together, and man shall turn again unto dust”. </a:t>
            </a:r>
            <a:r>
              <a:rPr lang="en-GB" sz="2600" dirty="0" smtClean="0">
                <a:solidFill>
                  <a:schemeClr val="tx2">
                    <a:lumMod val="50000"/>
                  </a:schemeClr>
                </a:solidFill>
              </a:rPr>
              <a:t>Job 34:14,15 </a:t>
            </a:r>
            <a:endParaRPr lang="en-GB" sz="2600" dirty="0">
              <a:solidFill>
                <a:schemeClr val="tx2">
                  <a:lumMod val="50000"/>
                </a:schemeClr>
              </a:solidFill>
            </a:endParaRPr>
          </a:p>
        </p:txBody>
      </p:sp>
      <p:pic>
        <p:nvPicPr>
          <p:cNvPr id="4" name="Picture 3" descr="earth sun.jpg"/>
          <p:cNvPicPr>
            <a:picLocks noChangeAspect="1"/>
          </p:cNvPicPr>
          <p:nvPr/>
        </p:nvPicPr>
        <p:blipFill>
          <a:blip r:embed="rId2" cstate="print"/>
          <a:stretch>
            <a:fillRect/>
          </a:stretch>
        </p:blipFill>
        <p:spPr>
          <a:xfrm>
            <a:off x="1835696" y="3861048"/>
            <a:ext cx="6026971" cy="3384376"/>
          </a:xfrm>
          <a:prstGeom prst="rect">
            <a:avLst/>
          </a:prstGeom>
          <a:effectLst>
            <a:softEdge rad="317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83000"/>
          </a:schemeClr>
        </a:solidFill>
        <a:effectLst/>
      </p:bgPr>
    </p:bg>
    <p:spTree>
      <p:nvGrpSpPr>
        <p:cNvPr id="1" name=""/>
        <p:cNvGrpSpPr/>
        <p:nvPr/>
      </p:nvGrpSpPr>
      <p:grpSpPr>
        <a:xfrm>
          <a:off x="0" y="0"/>
          <a:ext cx="0" cy="0"/>
          <a:chOff x="0" y="0"/>
          <a:chExt cx="0" cy="0"/>
        </a:xfrm>
      </p:grpSpPr>
      <p:pic>
        <p:nvPicPr>
          <p:cNvPr id="5" name="Picture 4" descr="ocean.jpg"/>
          <p:cNvPicPr>
            <a:picLocks noChangeAspect="1"/>
          </p:cNvPicPr>
          <p:nvPr/>
        </p:nvPicPr>
        <p:blipFill>
          <a:blip r:embed="rId2" cstate="print"/>
          <a:stretch>
            <a:fillRect/>
          </a:stretch>
        </p:blipFill>
        <p:spPr>
          <a:xfrm>
            <a:off x="0" y="3501008"/>
            <a:ext cx="8964488" cy="4464495"/>
          </a:xfrm>
          <a:prstGeom prst="rect">
            <a:avLst/>
          </a:prstGeom>
          <a:effectLst>
            <a:softEdge rad="317500"/>
          </a:effectLst>
        </p:spPr>
      </p:pic>
      <p:sp>
        <p:nvSpPr>
          <p:cNvPr id="2" name="Title 1"/>
          <p:cNvSpPr>
            <a:spLocks noGrp="1"/>
          </p:cNvSpPr>
          <p:nvPr>
            <p:ph type="title"/>
          </p:nvPr>
        </p:nvSpPr>
        <p:spPr>
          <a:xfrm>
            <a:off x="179512" y="274638"/>
            <a:ext cx="8784976" cy="2146250"/>
          </a:xfrm>
        </p:spPr>
        <p:txBody>
          <a:bodyPr>
            <a:normAutofit/>
          </a:bodyPr>
          <a:lstStyle/>
          <a:p>
            <a:r>
              <a:rPr lang="en-GB" sz="3200" b="1" dirty="0" smtClean="0">
                <a:solidFill>
                  <a:schemeClr val="tx2">
                    <a:lumMod val="75000"/>
                  </a:schemeClr>
                </a:solidFill>
              </a:rPr>
              <a:t>God’s spirit is the means by which He is present everywhere, although He personally is located in heaven.</a:t>
            </a:r>
            <a:r>
              <a:rPr lang="en-GB" sz="3200" dirty="0" smtClean="0"/>
              <a:t/>
            </a:r>
            <a:br>
              <a:rPr lang="en-GB" sz="3200" dirty="0" smtClean="0"/>
            </a:br>
            <a:endParaRPr lang="en-GB" sz="3200" dirty="0"/>
          </a:p>
        </p:txBody>
      </p:sp>
      <p:sp>
        <p:nvSpPr>
          <p:cNvPr id="3" name="Content Placeholder 2"/>
          <p:cNvSpPr>
            <a:spLocks noGrp="1"/>
          </p:cNvSpPr>
          <p:nvPr>
            <p:ph idx="1"/>
          </p:nvPr>
        </p:nvSpPr>
        <p:spPr>
          <a:xfrm>
            <a:off x="323528" y="1916832"/>
            <a:ext cx="8568952" cy="1872208"/>
          </a:xfrm>
        </p:spPr>
        <p:txBody>
          <a:bodyPr>
            <a:normAutofit lnSpcReduction="10000"/>
          </a:bodyPr>
          <a:lstStyle/>
          <a:p>
            <a:pPr>
              <a:buNone/>
            </a:pPr>
            <a:r>
              <a:rPr lang="en-GB" sz="2400" i="1" dirty="0" smtClean="0"/>
              <a:t>“You know my sitting down and standing up, you understand my thought far off... Where shall I go from your spirit? or where shall I flee from your presence? If I dwell in the uttermost parts of the sea; even there... your right hand (i.e. through the spirit) shall hold me”.                                                                          </a:t>
            </a:r>
            <a:r>
              <a:rPr lang="en-GB" sz="2000" dirty="0" smtClean="0"/>
              <a:t>Ps. 139:2,7,9,10</a:t>
            </a:r>
            <a:endParaRPr lang="en-GB"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2">
                    <a:lumMod val="75000"/>
                  </a:schemeClr>
                </a:solidFill>
                <a:effectLst>
                  <a:glow rad="101600">
                    <a:srgbClr val="FFC000">
                      <a:alpha val="60000"/>
                    </a:srgbClr>
                  </a:glow>
                </a:effectLst>
              </a:rPr>
              <a:t>God’s spirit is described as follows</a:t>
            </a:r>
            <a:r>
              <a:rPr lang="en-GB" dirty="0" smtClean="0"/>
              <a:t/>
            </a:r>
            <a:br>
              <a:rPr lang="en-GB" dirty="0" smtClean="0"/>
            </a:br>
            <a:endParaRPr lang="en-GB" dirty="0"/>
          </a:p>
        </p:txBody>
      </p:sp>
      <p:sp>
        <p:nvSpPr>
          <p:cNvPr id="3" name="Content Placeholder 2"/>
          <p:cNvSpPr>
            <a:spLocks noGrp="1"/>
          </p:cNvSpPr>
          <p:nvPr>
            <p:ph idx="1"/>
          </p:nvPr>
        </p:nvSpPr>
        <p:spPr>
          <a:xfrm>
            <a:off x="1115616" y="1600200"/>
            <a:ext cx="7571184" cy="4525963"/>
          </a:xfrm>
        </p:spPr>
        <p:txBody>
          <a:bodyPr/>
          <a:lstStyle/>
          <a:p>
            <a:pPr lvl="0">
              <a:buNone/>
            </a:pPr>
            <a:r>
              <a:rPr lang="en-GB" b="1" dirty="0" smtClean="0">
                <a:solidFill>
                  <a:schemeClr val="accent2">
                    <a:lumMod val="75000"/>
                  </a:schemeClr>
                </a:solidFill>
              </a:rPr>
              <a:t>His breath</a:t>
            </a:r>
          </a:p>
          <a:p>
            <a:pPr lvl="0">
              <a:buNone/>
            </a:pPr>
            <a:endParaRPr lang="en-GB" b="1" dirty="0" smtClean="0">
              <a:solidFill>
                <a:schemeClr val="accent2">
                  <a:lumMod val="75000"/>
                </a:schemeClr>
              </a:solidFill>
            </a:endParaRPr>
          </a:p>
          <a:p>
            <a:pPr lvl="0">
              <a:buNone/>
            </a:pPr>
            <a:r>
              <a:rPr lang="en-GB" b="1" dirty="0" smtClean="0">
                <a:solidFill>
                  <a:schemeClr val="accent2">
                    <a:lumMod val="75000"/>
                  </a:schemeClr>
                </a:solidFill>
              </a:rPr>
              <a:t>His word</a:t>
            </a:r>
          </a:p>
          <a:p>
            <a:pPr lvl="0">
              <a:buNone/>
            </a:pPr>
            <a:endParaRPr lang="en-GB" b="1" dirty="0" smtClean="0">
              <a:solidFill>
                <a:schemeClr val="accent2">
                  <a:lumMod val="75000"/>
                </a:schemeClr>
              </a:solidFill>
            </a:endParaRPr>
          </a:p>
          <a:p>
            <a:pPr lvl="0">
              <a:buNone/>
            </a:pPr>
            <a:r>
              <a:rPr lang="en-GB" b="1" dirty="0" smtClean="0">
                <a:solidFill>
                  <a:schemeClr val="accent2">
                    <a:lumMod val="75000"/>
                  </a:schemeClr>
                </a:solidFill>
              </a:rPr>
              <a:t>His finger</a:t>
            </a:r>
          </a:p>
          <a:p>
            <a:pPr lvl="0">
              <a:buNone/>
            </a:pPr>
            <a:endParaRPr lang="en-GB" b="1" dirty="0" smtClean="0">
              <a:solidFill>
                <a:schemeClr val="accent2">
                  <a:lumMod val="75000"/>
                </a:schemeClr>
              </a:solidFill>
            </a:endParaRPr>
          </a:p>
          <a:p>
            <a:pPr lvl="0">
              <a:buNone/>
            </a:pPr>
            <a:r>
              <a:rPr lang="en-GB" b="1" dirty="0" smtClean="0">
                <a:solidFill>
                  <a:schemeClr val="accent2">
                    <a:lumMod val="75000"/>
                  </a:schemeClr>
                </a:solidFill>
              </a:rPr>
              <a:t>His hand</a:t>
            </a:r>
          </a:p>
          <a:p>
            <a:endParaRPr lang="en-GB" dirty="0"/>
          </a:p>
        </p:txBody>
      </p:sp>
      <p:pic>
        <p:nvPicPr>
          <p:cNvPr id="6" name="Picture 5" descr="bible-reading.jpg"/>
          <p:cNvPicPr>
            <a:picLocks noChangeAspect="1"/>
          </p:cNvPicPr>
          <p:nvPr/>
        </p:nvPicPr>
        <p:blipFill>
          <a:blip r:embed="rId2" cstate="print"/>
          <a:stretch>
            <a:fillRect/>
          </a:stretch>
        </p:blipFill>
        <p:spPr>
          <a:xfrm>
            <a:off x="3779912" y="1052736"/>
            <a:ext cx="3823072" cy="2546166"/>
          </a:xfrm>
          <a:prstGeom prst="rect">
            <a:avLst/>
          </a:prstGeom>
          <a:effectLst>
            <a:softEdge rad="127000"/>
          </a:effectLst>
        </p:spPr>
      </p:pic>
      <p:pic>
        <p:nvPicPr>
          <p:cNvPr id="7" name="Picture 6" descr="finger-of-God-300x176.jpg"/>
          <p:cNvPicPr>
            <a:picLocks noChangeAspect="1"/>
          </p:cNvPicPr>
          <p:nvPr/>
        </p:nvPicPr>
        <p:blipFill>
          <a:blip r:embed="rId3" cstate="print"/>
          <a:stretch>
            <a:fillRect/>
          </a:stretch>
        </p:blipFill>
        <p:spPr>
          <a:xfrm>
            <a:off x="3707904" y="4077072"/>
            <a:ext cx="3962168" cy="2324472"/>
          </a:xfrm>
          <a:prstGeom prst="rect">
            <a:avLst/>
          </a:prstGeom>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2">
                    <a:lumMod val="50000"/>
                  </a:schemeClr>
                </a:solidFill>
              </a:rPr>
              <a:t>The Holy Spirit</a:t>
            </a:r>
            <a:endParaRPr lang="en-GB" b="1" dirty="0">
              <a:solidFill>
                <a:schemeClr val="accent2">
                  <a:lumMod val="50000"/>
                </a:schemeClr>
              </a:solidFill>
            </a:endParaRPr>
          </a:p>
        </p:txBody>
      </p:sp>
      <p:sp>
        <p:nvSpPr>
          <p:cNvPr id="3" name="Content Placeholder 2"/>
          <p:cNvSpPr>
            <a:spLocks noGrp="1"/>
          </p:cNvSpPr>
          <p:nvPr>
            <p:ph idx="1"/>
          </p:nvPr>
        </p:nvSpPr>
        <p:spPr/>
        <p:txBody>
          <a:bodyPr/>
          <a:lstStyle/>
          <a:p>
            <a:pPr algn="ctr">
              <a:buNone/>
            </a:pPr>
            <a:r>
              <a:rPr lang="en-GB" dirty="0" smtClean="0">
                <a:solidFill>
                  <a:schemeClr val="accent2">
                    <a:lumMod val="50000"/>
                  </a:schemeClr>
                </a:solidFill>
              </a:rPr>
              <a:t>God’s power achieving specific things in extension of His holiness</a:t>
            </a:r>
            <a:endParaRPr lang="en-GB" dirty="0">
              <a:solidFill>
                <a:schemeClr val="accent2">
                  <a:lumMod val="50000"/>
                </a:schemeClr>
              </a:solidFill>
            </a:endParaRPr>
          </a:p>
        </p:txBody>
      </p:sp>
      <p:pic>
        <p:nvPicPr>
          <p:cNvPr id="4" name="Picture 3" descr="elijah fire heaven.jpg"/>
          <p:cNvPicPr>
            <a:picLocks noChangeAspect="1"/>
          </p:cNvPicPr>
          <p:nvPr/>
        </p:nvPicPr>
        <p:blipFill>
          <a:blip r:embed="rId2" cstate="print"/>
          <a:stretch>
            <a:fillRect/>
          </a:stretch>
        </p:blipFill>
        <p:spPr>
          <a:xfrm>
            <a:off x="2267744" y="2852936"/>
            <a:ext cx="4721578" cy="3538339"/>
          </a:xfrm>
          <a:prstGeom prst="rect">
            <a:avLst/>
          </a:prstGeom>
          <a:effectLst>
            <a:softEdge rad="317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2">
                    <a:lumMod val="50000"/>
                  </a:schemeClr>
                </a:solidFill>
              </a:rPr>
              <a:t>The Holy Spirit is the power of God</a:t>
            </a:r>
            <a:endParaRPr lang="en-GB" b="1" dirty="0">
              <a:solidFill>
                <a:schemeClr val="tx2">
                  <a:lumMod val="50000"/>
                </a:schemeClr>
              </a:solidFill>
            </a:endParaRPr>
          </a:p>
        </p:txBody>
      </p:sp>
      <p:sp>
        <p:nvSpPr>
          <p:cNvPr id="3" name="Content Placeholder 2"/>
          <p:cNvSpPr>
            <a:spLocks noGrp="1"/>
          </p:cNvSpPr>
          <p:nvPr>
            <p:ph idx="1"/>
          </p:nvPr>
        </p:nvSpPr>
        <p:spPr>
          <a:xfrm>
            <a:off x="251520" y="1268760"/>
            <a:ext cx="8712968" cy="5256584"/>
          </a:xfrm>
        </p:spPr>
        <p:txBody>
          <a:bodyPr>
            <a:normAutofit fontScale="70000" lnSpcReduction="20000"/>
          </a:bodyPr>
          <a:lstStyle/>
          <a:p>
            <a:pPr lvl="0"/>
            <a:r>
              <a:rPr lang="en-GB" dirty="0" smtClean="0"/>
              <a:t>“The Holy Spirit shall come upon you (Mary), and the power of the Highest shall overshadow you” (Lk. 1:35)</a:t>
            </a:r>
          </a:p>
          <a:p>
            <a:pPr lvl="0"/>
            <a:r>
              <a:rPr lang="en-GB" dirty="0" smtClean="0"/>
              <a:t>“The power of the Holy Spirit...mighty signs and wonders, by the power of the spirit of God” (Rom. 15:13,19)</a:t>
            </a:r>
          </a:p>
          <a:p>
            <a:pPr lvl="0"/>
            <a:r>
              <a:rPr lang="en-GB" dirty="0" smtClean="0"/>
              <a:t>“Our gospel (preaching) came...in power, and in the Holy Spirit” (1 </a:t>
            </a:r>
            <a:r>
              <a:rPr lang="en-GB" dirty="0" err="1" smtClean="0"/>
              <a:t>Thes</a:t>
            </a:r>
            <a:r>
              <a:rPr lang="en-GB" dirty="0" smtClean="0"/>
              <a:t>. 1:5).</a:t>
            </a:r>
          </a:p>
          <a:p>
            <a:pPr lvl="0"/>
            <a:r>
              <a:rPr lang="en-GB" dirty="0" smtClean="0"/>
              <a:t>The promise of the Holy Spirit to the disciples was spoken of as their being “endued with power from on high” (Lk. 24:49).</a:t>
            </a:r>
          </a:p>
          <a:p>
            <a:pPr lvl="0"/>
            <a:r>
              <a:rPr lang="en-GB" dirty="0" smtClean="0"/>
              <a:t>Jesus himself had been “anointed...with the Holy Spirit and with power” (Acts 10:38).</a:t>
            </a:r>
          </a:p>
          <a:p>
            <a:pPr lvl="0"/>
            <a:r>
              <a:rPr lang="en-GB" dirty="0" smtClean="0"/>
              <a:t>The “promise of the</a:t>
            </a:r>
            <a:r>
              <a:rPr lang="en-GB" i="1" dirty="0" smtClean="0"/>
              <a:t> Holy Spirit</a:t>
            </a:r>
            <a:r>
              <a:rPr lang="en-GB" dirty="0" smtClean="0"/>
              <a:t>” (Acts 1:5)</a:t>
            </a:r>
          </a:p>
          <a:p>
            <a:pPr lvl="0">
              <a:buNone/>
            </a:pPr>
            <a:r>
              <a:rPr lang="en-GB" dirty="0" smtClean="0"/>
              <a:t>	 is defined as “</a:t>
            </a:r>
            <a:r>
              <a:rPr lang="en-GB" i="1" dirty="0" smtClean="0"/>
              <a:t>power</a:t>
            </a:r>
            <a:r>
              <a:rPr lang="en-GB" dirty="0" smtClean="0"/>
              <a:t> from on high” in</a:t>
            </a:r>
          </a:p>
          <a:p>
            <a:pPr lvl="0">
              <a:buNone/>
            </a:pPr>
            <a:r>
              <a:rPr lang="en-GB" dirty="0" smtClean="0"/>
              <a:t>	 Lk. 24:49. Hence the disciples received </a:t>
            </a:r>
          </a:p>
          <a:p>
            <a:pPr lvl="0">
              <a:buNone/>
            </a:pPr>
            <a:r>
              <a:rPr lang="en-GB" i="1" dirty="0" smtClean="0"/>
              <a:t>	power</a:t>
            </a:r>
            <a:r>
              <a:rPr lang="en-GB" dirty="0" smtClean="0"/>
              <a:t> after the </a:t>
            </a:r>
            <a:r>
              <a:rPr lang="en-GB" i="1" dirty="0" smtClean="0"/>
              <a:t>Holy Spirit</a:t>
            </a:r>
            <a:r>
              <a:rPr lang="en-GB" dirty="0" smtClean="0"/>
              <a:t> came upon </a:t>
            </a:r>
          </a:p>
          <a:p>
            <a:pPr lvl="0">
              <a:buNone/>
            </a:pPr>
            <a:r>
              <a:rPr lang="en-GB" dirty="0" smtClean="0"/>
              <a:t>	them (Acts 1:8).</a:t>
            </a:r>
          </a:p>
          <a:p>
            <a:endParaRPr lang="en-GB" dirty="0"/>
          </a:p>
        </p:txBody>
      </p:sp>
      <p:pic>
        <p:nvPicPr>
          <p:cNvPr id="4" name="Picture 3" descr="JesusBaptism.jpg"/>
          <p:cNvPicPr>
            <a:picLocks noChangeAspect="1"/>
          </p:cNvPicPr>
          <p:nvPr/>
        </p:nvPicPr>
        <p:blipFill>
          <a:blip r:embed="rId3" cstate="print"/>
          <a:stretch>
            <a:fillRect/>
          </a:stretch>
        </p:blipFill>
        <p:spPr>
          <a:xfrm>
            <a:off x="5436096" y="4077072"/>
            <a:ext cx="3707904" cy="2780928"/>
          </a:xfrm>
          <a:prstGeom prst="rect">
            <a:avLst/>
          </a:prstGeom>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91D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r>
              <a:rPr lang="en-GB" dirty="0" smtClean="0">
                <a:solidFill>
                  <a:srgbClr val="FFFFCC"/>
                </a:solidFill>
                <a:effectLst>
                  <a:glow rad="101600">
                    <a:srgbClr val="FF9900">
                      <a:alpha val="60000"/>
                    </a:srgbClr>
                  </a:glow>
                </a:effectLst>
              </a:rPr>
              <a:t>2.2  Inspiration </a:t>
            </a:r>
            <a:br>
              <a:rPr lang="en-GB" dirty="0" smtClean="0">
                <a:solidFill>
                  <a:srgbClr val="FFFFCC"/>
                </a:solidFill>
                <a:effectLst>
                  <a:glow rad="101600">
                    <a:srgbClr val="FF9900">
                      <a:alpha val="60000"/>
                    </a:srgbClr>
                  </a:glow>
                </a:effectLst>
              </a:rPr>
            </a:br>
            <a:r>
              <a:rPr lang="en-GB" dirty="0" smtClean="0">
                <a:solidFill>
                  <a:srgbClr val="FFFFCC"/>
                </a:solidFill>
                <a:effectLst>
                  <a:glow rad="101600">
                    <a:srgbClr val="FF9900">
                      <a:alpha val="60000"/>
                    </a:srgbClr>
                  </a:glow>
                </a:effectLst>
              </a:rPr>
              <a:t>God’s Spirit and His Word</a:t>
            </a:r>
            <a:endParaRPr lang="en-GB" dirty="0">
              <a:solidFill>
                <a:srgbClr val="FFFFCC"/>
              </a:solidFill>
              <a:effectLst>
                <a:glow rad="101600">
                  <a:srgbClr val="FF9900">
                    <a:alpha val="60000"/>
                  </a:srgbClr>
                </a:glow>
              </a:effectLst>
            </a:endParaRPr>
          </a:p>
        </p:txBody>
      </p:sp>
      <p:sp>
        <p:nvSpPr>
          <p:cNvPr id="3" name="Content Placeholder 2"/>
          <p:cNvSpPr>
            <a:spLocks noGrp="1"/>
          </p:cNvSpPr>
          <p:nvPr>
            <p:ph idx="1"/>
          </p:nvPr>
        </p:nvSpPr>
        <p:spPr>
          <a:xfrm>
            <a:off x="251520" y="1600200"/>
            <a:ext cx="8640960" cy="3412975"/>
          </a:xfrm>
        </p:spPr>
        <p:txBody>
          <a:bodyPr>
            <a:normAutofit fontScale="77500" lnSpcReduction="20000"/>
          </a:bodyPr>
          <a:lstStyle/>
          <a:p>
            <a:pPr>
              <a:buNone/>
            </a:pPr>
            <a:r>
              <a:rPr lang="en-GB" dirty="0" smtClean="0">
                <a:solidFill>
                  <a:srgbClr val="FFFFCC"/>
                </a:solidFill>
              </a:rPr>
              <a:t>“By his spirit he has created the heavens” (Job 26:13) - the spirit of God moving upon the face of the waters to bring about the present creation (Gen. 1:2). Yet we also read that “by the word of the Lord” the world was made (Ps. 33:6), as shown by the Genesis narrative recording that “God said” things were to be created, and it happened. God’s spirit, therefore, is very much reflected in His word. Likewise our words express our inner thoughts and desires - the real ‘us’ - very accurately. Jesus wisely pointed out: “Out of the abundance of the heart (the mind) the mouth speaks” (Mt. 12:34). </a:t>
            </a:r>
            <a:endParaRPr lang="en-GB" dirty="0">
              <a:solidFill>
                <a:srgbClr val="FFFFCC"/>
              </a:solidFill>
            </a:endParaRPr>
          </a:p>
        </p:txBody>
      </p:sp>
      <p:pic>
        <p:nvPicPr>
          <p:cNvPr id="4" name="Picture 3" descr="Galaxy.jpg"/>
          <p:cNvPicPr>
            <a:picLocks noChangeAspect="1"/>
          </p:cNvPicPr>
          <p:nvPr/>
        </p:nvPicPr>
        <p:blipFill>
          <a:blip r:embed="rId2" cstate="print"/>
          <a:stretch>
            <a:fillRect/>
          </a:stretch>
        </p:blipFill>
        <p:spPr>
          <a:xfrm>
            <a:off x="1835696" y="4566213"/>
            <a:ext cx="5616624" cy="2291787"/>
          </a:xfrm>
          <a:prstGeom prst="rect">
            <a:avLst/>
          </a:prstGeom>
          <a:effectLst>
            <a:softEdge rad="1270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4266</TotalTime>
  <Words>2390</Words>
  <Application>Microsoft Office PowerPoint</Application>
  <PresentationFormat>On-screen Show (4:3)</PresentationFormat>
  <Paragraphs>157</Paragraphs>
  <Slides>39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Image</vt:lpstr>
      <vt:lpstr>Bible Basics Study 2: The Spirit of God</vt:lpstr>
      <vt:lpstr>www.biblebasicsonline.com www.carelinks.net Email: info@carelinks.net </vt:lpstr>
      <vt:lpstr>2.1  The Spirit of God: Definition</vt:lpstr>
      <vt:lpstr>Slide 4</vt:lpstr>
      <vt:lpstr>God’s spirit is the means by which He is present everywhere, although He personally is located in heaven. </vt:lpstr>
      <vt:lpstr>God’s spirit is described as follows </vt:lpstr>
      <vt:lpstr>The Holy Spirit</vt:lpstr>
      <vt:lpstr>The Holy Spirit is the power of God</vt:lpstr>
      <vt:lpstr>2.2  Inspiration  God’s Spirit and His Word</vt:lpstr>
      <vt:lpstr>The Inspiration of the Bible writers</vt:lpstr>
      <vt:lpstr>2 Tim. 3:15-17</vt:lpstr>
      <vt:lpstr>Slide 12</vt:lpstr>
      <vt:lpstr>2 Pet. 1:16,19-21</vt:lpstr>
      <vt:lpstr>Slide 14</vt:lpstr>
      <vt:lpstr>IT IS ALSO WRITTEN</vt:lpstr>
      <vt:lpstr>Slide 16</vt:lpstr>
      <vt:lpstr>Slide 17</vt:lpstr>
      <vt:lpstr>Which Translation</vt:lpstr>
      <vt:lpstr>2.3  Gifts Of The Holy Spirit</vt:lpstr>
      <vt:lpstr>The Spirit was given for specific things at specific times</vt:lpstr>
      <vt:lpstr>Slide 21</vt:lpstr>
      <vt:lpstr>Slide 22</vt:lpstr>
      <vt:lpstr>Reasons For The Gifts In The First Century </vt:lpstr>
      <vt:lpstr>Specific things at specific times</vt:lpstr>
      <vt:lpstr>The First Century Spirit Gifts </vt:lpstr>
      <vt:lpstr>The First Century Spirit Gifts</vt:lpstr>
      <vt:lpstr>The First Century Spirit Gifts</vt:lpstr>
      <vt:lpstr>2.4  The Withdrawal Of The Gifts</vt:lpstr>
      <vt:lpstr>The Holy Spirit gifts will be given again when Christ returns</vt:lpstr>
      <vt:lpstr>The gifts were to be withdrawn some time between the first century and Christ’s return</vt:lpstr>
      <vt:lpstr>Once the Bible was completed, the gifts were withdrawn</vt:lpstr>
      <vt:lpstr>Present claims of Spirit gift possession</vt:lpstr>
      <vt:lpstr>Waiting in vain for healing at a Pentecostal meeting</vt:lpstr>
      <vt:lpstr>Digression 3:  Is The Holy Spirit A Person?</vt:lpstr>
      <vt:lpstr>Personification</vt:lpstr>
      <vt:lpstr>Slide 36</vt:lpstr>
      <vt:lpstr>Digression 4:  The Principle of Personification</vt:lpstr>
      <vt:lpstr>www.biblebasicsonline.com www.carelinks.net Email: info@carelinks.net </vt:lpstr>
      <vt:lpstr>Study 2: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66</cp:revision>
  <dcterms:created xsi:type="dcterms:W3CDTF">2012-04-15T06:30:21Z</dcterms:created>
  <dcterms:modified xsi:type="dcterms:W3CDTF">2012-06-14T21:33:28Z</dcterms:modified>
</cp:coreProperties>
</file>