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8"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9" r:id="rId25"/>
    <p:sldId id="280" r:id="rId26"/>
    <p:sldId id="281" r:id="rId27"/>
    <p:sldId id="282" r:id="rId28"/>
    <p:sldId id="283" r:id="rId29"/>
    <p:sldId id="284" r:id="rId30"/>
    <p:sldId id="303" r:id="rId31"/>
    <p:sldId id="304" r:id="rId32"/>
    <p:sldId id="285" r:id="rId33"/>
    <p:sldId id="286" r:id="rId34"/>
    <p:sldId id="287" r:id="rId35"/>
    <p:sldId id="288" r:id="rId36"/>
    <p:sldId id="289" r:id="rId37"/>
    <p:sldId id="301" r:id="rId38"/>
    <p:sldId id="302" r:id="rId39"/>
    <p:sldId id="291" r:id="rId40"/>
    <p:sldId id="292" r:id="rId41"/>
    <p:sldId id="293" r:id="rId42"/>
    <p:sldId id="294" r:id="rId43"/>
    <p:sldId id="295" r:id="rId44"/>
    <p:sldId id="297" r:id="rId45"/>
    <p:sldId id="300" r:id="rId46"/>
    <p:sldId id="298" r:id="rId47"/>
    <p:sldId id="296" r:id="rId48"/>
    <p:sldId id="290" r:id="rId49"/>
    <p:sldId id="305" r:id="rId50"/>
    <p:sldId id="306" r:id="rId51"/>
    <p:sldId id="307" r:id="rId52"/>
    <p:sldId id="308" r:id="rId53"/>
    <p:sldId id="309" r:id="rId54"/>
    <p:sldId id="310" r:id="rId55"/>
    <p:sldId id="311" r:id="rId56"/>
    <p:sldId id="312" r:id="rId57"/>
    <p:sldId id="313" r:id="rId5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0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B7B8C12-4B24-43C9-8F49-9C8777D71A4F}" type="datetimeFigureOut">
              <a:rPr lang="en-GB" smtClean="0"/>
              <a:pPr/>
              <a:t>26/07/2012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407D9B-745A-410A-8591-F971AA4332C9}"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B7B8C12-4B24-43C9-8F49-9C8777D71A4F}" type="datetimeFigureOut">
              <a:rPr lang="en-GB" smtClean="0"/>
              <a:pPr/>
              <a:t>26/07/2012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407D9B-745A-410A-8591-F971AA4332C9}"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B7B8C12-4B24-43C9-8F49-9C8777D71A4F}" type="datetimeFigureOut">
              <a:rPr lang="en-GB" smtClean="0"/>
              <a:pPr/>
              <a:t>26/07/2012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407D9B-745A-410A-8591-F971AA4332C9}"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B7B8C12-4B24-43C9-8F49-9C8777D71A4F}" type="datetimeFigureOut">
              <a:rPr lang="en-GB" smtClean="0"/>
              <a:pPr/>
              <a:t>26/07/2012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407D9B-745A-410A-8591-F971AA4332C9}"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7B8C12-4B24-43C9-8F49-9C8777D71A4F}" type="datetimeFigureOut">
              <a:rPr lang="en-GB" smtClean="0"/>
              <a:pPr/>
              <a:t>26/07/2012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407D9B-745A-410A-8591-F971AA4332C9}"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B7B8C12-4B24-43C9-8F49-9C8777D71A4F}" type="datetimeFigureOut">
              <a:rPr lang="en-GB" smtClean="0"/>
              <a:pPr/>
              <a:t>26/07/2012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A407D9B-745A-410A-8591-F971AA4332C9}"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B7B8C12-4B24-43C9-8F49-9C8777D71A4F}" type="datetimeFigureOut">
              <a:rPr lang="en-GB" smtClean="0"/>
              <a:pPr/>
              <a:t>26/07/2012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A407D9B-745A-410A-8591-F971AA4332C9}"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B7B8C12-4B24-43C9-8F49-9C8777D71A4F}" type="datetimeFigureOut">
              <a:rPr lang="en-GB" smtClean="0"/>
              <a:pPr/>
              <a:t>26/07/2012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A407D9B-745A-410A-8591-F971AA4332C9}"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7B8C12-4B24-43C9-8F49-9C8777D71A4F}" type="datetimeFigureOut">
              <a:rPr lang="en-GB" smtClean="0"/>
              <a:pPr/>
              <a:t>26/07/2012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A407D9B-745A-410A-8591-F971AA4332C9}"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7B8C12-4B24-43C9-8F49-9C8777D71A4F}" type="datetimeFigureOut">
              <a:rPr lang="en-GB" smtClean="0"/>
              <a:pPr/>
              <a:t>26/07/2012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A407D9B-745A-410A-8591-F971AA4332C9}"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7B8C12-4B24-43C9-8F49-9C8777D71A4F}" type="datetimeFigureOut">
              <a:rPr lang="en-GB" smtClean="0"/>
              <a:pPr/>
              <a:t>26/07/2012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A407D9B-745A-410A-8591-F971AA4332C9}"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7B8C12-4B24-43C9-8F49-9C8777D71A4F}" type="datetimeFigureOut">
              <a:rPr lang="en-GB" smtClean="0"/>
              <a:pPr/>
              <a:t>26/07/2012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407D9B-745A-410A-8591-F971AA4332C9}"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The First Century Church</a:t>
            </a:r>
            <a:endParaRPr lang="en-GB" dirty="0"/>
          </a:p>
        </p:txBody>
      </p:sp>
      <p:sp>
        <p:nvSpPr>
          <p:cNvPr id="3" name="Subtitle 2"/>
          <p:cNvSpPr>
            <a:spLocks noGrp="1"/>
          </p:cNvSpPr>
          <p:nvPr>
            <p:ph type="subTitle" idx="1"/>
          </p:nvPr>
        </p:nvSpPr>
        <p:spPr/>
        <p:txBody>
          <a:bodyPr/>
          <a:lstStyle/>
          <a:p>
            <a:endParaRPr lang="en-GB"/>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An Oral Culture</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Literacy levels in first century Palestine were only 3%</a:t>
            </a:r>
          </a:p>
          <a:p>
            <a:r>
              <a:rPr lang="en-GB" dirty="0" smtClean="0"/>
              <a:t>To the Pharisees: “Have you not </a:t>
            </a:r>
            <a:r>
              <a:rPr lang="en-GB" i="1" dirty="0" smtClean="0"/>
              <a:t>read</a:t>
            </a:r>
            <a:r>
              <a:rPr lang="en-GB" dirty="0" smtClean="0"/>
              <a:t>?” (Mk. 2:25; Mt. 12:5; 19:4), whilst He says to those who responded to Him: “You have </a:t>
            </a:r>
            <a:r>
              <a:rPr lang="en-GB" i="1" dirty="0" smtClean="0"/>
              <a:t>heard</a:t>
            </a:r>
            <a:r>
              <a:rPr lang="en-GB" dirty="0" smtClean="0"/>
              <a:t>” (Mt. 5:21,27,33)</a:t>
            </a:r>
          </a:p>
          <a:p>
            <a:r>
              <a:rPr lang="en-GB" dirty="0" smtClean="0"/>
              <a:t>letters would have been </a:t>
            </a:r>
            <a:r>
              <a:rPr lang="en-GB" i="1" dirty="0" smtClean="0"/>
              <a:t>read</a:t>
            </a:r>
            <a:r>
              <a:rPr lang="en-GB" dirty="0" smtClean="0"/>
              <a:t> to the brethren; Revelation, Thessalonians and Colossians say the material was to be read out loud (Rev. 1:3; 1 Thess. 5:27; Col. 4:16)</a:t>
            </a:r>
          </a:p>
          <a:p>
            <a:r>
              <a:rPr lang="en-GB" dirty="0" smtClean="0"/>
              <a:t>Albert Lord ; origins of the Gospels</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7500" lnSpcReduction="20000"/>
          </a:bodyPr>
          <a:lstStyle/>
          <a:p>
            <a:r>
              <a:rPr lang="en-GB" dirty="0" smtClean="0"/>
              <a:t>Oral Performance Of The Gospels</a:t>
            </a:r>
          </a:p>
          <a:p>
            <a:r>
              <a:rPr lang="en-GB" dirty="0" smtClean="0"/>
              <a:t>Hence Timothy is told to pay attention to his [public?] reading, preaching and teaching (1 Tim. 4:13)</a:t>
            </a:r>
            <a:endParaRPr lang="en-GB" b="1" dirty="0" smtClean="0"/>
          </a:p>
          <a:p>
            <a:r>
              <a:rPr lang="en-GB" dirty="0" smtClean="0"/>
              <a:t>Mark indicates the emotional state of Jesus as He said His words- angry (Mk. 3:5), compassionate (Mk. 1:41), snorting like a horse (Mk. 1:43 Gk.), troubled and distressed (Mk. 14:33). Likewise Mark's constant use of the term "immediately..." in his early chapters would've created a sense of urgency, fast flowing narrative, perhaps matched by the </a:t>
            </a:r>
            <a:r>
              <a:rPr lang="en-GB" dirty="0" err="1" smtClean="0"/>
              <a:t>reciter</a:t>
            </a:r>
            <a:r>
              <a:rPr lang="en-GB" dirty="0" smtClean="0"/>
              <a:t> speaking quickly. The changes of tense in the Gospel records suggest an eye witness telling the story. Take Mk. 4:37: "And there arises a great storm of wind , and the waves beat into the boat, insomuch that the boat was now filling" (RV). </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dirty="0" smtClean="0"/>
              <a:t>The Lord speaks of us abiding in His word (Jn. 8:31) and yet also of His word abiding in us, and us abiding in Him (Jn. 15:7)</a:t>
            </a:r>
          </a:p>
          <a:p>
            <a:r>
              <a:rPr lang="en-GB" dirty="0" smtClean="0"/>
              <a:t>1 Jn. 2:24 - What John’s community of converts had heard from the beginning [i.e. the words of the Gospel of John] was to abide in them, so that they in this manner would abide in Jesus. 1 Jn. 3:9- the seed of God [the Gospel- of John- which the converts had first heard] must abide in the convert, so that he or she doesn’t [continue in] sin</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Mark’s Gospel</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Structure of Mark's Gospel seems designed for memorization- the material is arranged in triplets, and the sections have chiastic structures [e.g. material arranged in the form ABA, ABCBA, ABCDCBA]. Even within the triplets, themes often occur in triplets- </a:t>
            </a:r>
            <a:r>
              <a:rPr lang="en-GB" dirty="0" err="1" smtClean="0"/>
              <a:t>e,g</a:t>
            </a:r>
            <a:r>
              <a:rPr lang="en-GB" dirty="0" smtClean="0"/>
              <a:t>, the three experiences in Gethsemane (Mk. 14:32-42), Peter's three denials (Mk. 14:66-72), three wrong answers about the identity of Jesus (Mk. 6:14-16; 8:28). The use of triplets and </a:t>
            </a:r>
            <a:r>
              <a:rPr lang="en-GB" dirty="0" err="1" smtClean="0"/>
              <a:t>tripilisms</a:t>
            </a:r>
            <a:r>
              <a:rPr lang="en-GB" dirty="0" smtClean="0"/>
              <a:t> is common in folk stories- to aid memorization. And the actual Greek text in Mark often has a rhythm and rhyme to it created by similar sounding words. Just one example from Mk. 1:1:</a:t>
            </a:r>
          </a:p>
          <a:p>
            <a:r>
              <a:rPr lang="en-GB" i="1" dirty="0" smtClean="0"/>
              <a:t>Ar-</a:t>
            </a:r>
            <a:r>
              <a:rPr lang="en-GB" i="1" dirty="0" err="1" smtClean="0"/>
              <a:t>khay</a:t>
            </a:r>
            <a:r>
              <a:rPr lang="en-GB" i="1" dirty="0" smtClean="0"/>
              <a:t> </a:t>
            </a:r>
            <a:r>
              <a:rPr lang="en-GB" i="1" dirty="0" err="1" smtClean="0"/>
              <a:t>tou</a:t>
            </a:r>
            <a:r>
              <a:rPr lang="en-GB" i="1" dirty="0" smtClean="0"/>
              <a:t> you-</a:t>
            </a:r>
            <a:r>
              <a:rPr lang="en-GB" i="1" dirty="0" err="1" smtClean="0"/>
              <a:t>ang</a:t>
            </a:r>
            <a:r>
              <a:rPr lang="en-GB" i="1" dirty="0" smtClean="0"/>
              <a:t>-</a:t>
            </a:r>
            <a:r>
              <a:rPr lang="en-GB" i="1" dirty="0" err="1" smtClean="0"/>
              <a:t>ge</a:t>
            </a:r>
            <a:r>
              <a:rPr lang="en-GB" i="1" dirty="0" smtClean="0"/>
              <a:t> -lee-</a:t>
            </a:r>
            <a:r>
              <a:rPr lang="en-GB" i="1" dirty="0" err="1" smtClean="0"/>
              <a:t>ou</a:t>
            </a:r>
            <a:r>
              <a:rPr lang="en-GB" i="1" dirty="0" smtClean="0"/>
              <a:t> </a:t>
            </a:r>
            <a:r>
              <a:rPr lang="en-GB" i="1" dirty="0" err="1" smtClean="0"/>
              <a:t>Yay-sou</a:t>
            </a:r>
            <a:r>
              <a:rPr lang="en-GB" i="1" dirty="0" smtClean="0"/>
              <a:t> </a:t>
            </a:r>
            <a:r>
              <a:rPr lang="en-GB" i="1" dirty="0" err="1" smtClean="0"/>
              <a:t>Khrees-tou</a:t>
            </a:r>
            <a:r>
              <a:rPr lang="en-GB" i="1" dirty="0" smtClean="0"/>
              <a:t> </a:t>
            </a:r>
            <a:r>
              <a:rPr lang="en-GB" i="1" dirty="0" err="1" smtClean="0"/>
              <a:t>whee-ou</a:t>
            </a:r>
            <a:r>
              <a:rPr lang="en-GB" i="1" dirty="0" smtClean="0"/>
              <a:t> the -</a:t>
            </a:r>
            <a:r>
              <a:rPr lang="en-GB" i="1" dirty="0" err="1" smtClean="0"/>
              <a:t>ou</a:t>
            </a:r>
            <a:r>
              <a:rPr lang="en-GB" dirty="0" smtClean="0"/>
              <a:t>.</a:t>
            </a:r>
          </a:p>
          <a:p>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Speed and  urgency</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Men who began doubting and cynical were pricked in their heart, they realised their need, and were baptized within hours (Acts 2:12,37). The men who marvelled and doubted whether Peter was anything more than a magic man were within a few hours believing and being baptized (Acts 3:12; 4:4). There is a speed and power and compulsion that pounds away in the narrative. Luke has a favourite Greek word, often translated “forthwith…immediately” (Acts 3:7; 5:10; 9:18; 12:23; 13:11; 16:26,33). This is quite some emphasis; and Luke uses the very same word a lot in his Gospel, as if to  show that the speed and power and achievement of the Lord’s ministry is continued in that of His ministers now (Lk. 1:64; 4:39; 5:25; 8:44,47,55; 13:13; 18:43; 19:11; 22:60). The word is scarcely used outside Luke’s writing</a:t>
            </a:r>
          </a:p>
          <a:p>
            <a:r>
              <a:rPr lang="en-GB" dirty="0" smtClean="0"/>
              <a:t>Convicted by example, not detailed exposition</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radical counter-culture</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Caesar is Lord / Saviour</a:t>
            </a:r>
          </a:p>
          <a:p>
            <a:r>
              <a:rPr lang="en-GB" dirty="0" smtClean="0"/>
              <a:t>Lord of all lords; coinage</a:t>
            </a:r>
          </a:p>
          <a:p>
            <a:r>
              <a:rPr lang="en-GB" dirty="0" smtClean="0"/>
              <a:t>“Following the </a:t>
            </a:r>
            <a:r>
              <a:rPr lang="en-GB" dirty="0" err="1" smtClean="0"/>
              <a:t>Neronian</a:t>
            </a:r>
            <a:r>
              <a:rPr lang="en-GB" dirty="0" smtClean="0"/>
              <a:t> persecution, being a Christian was tantamount to being part of a criminal conspiracy, and Christians (unlike other religious groups) were punished simply for being Christians (Tacitus </a:t>
            </a:r>
            <a:r>
              <a:rPr lang="en-GB" i="1" dirty="0" smtClean="0"/>
              <a:t>Annals</a:t>
            </a:r>
            <a:r>
              <a:rPr lang="en-GB" dirty="0" smtClean="0"/>
              <a:t> 15.44.5; Pliny </a:t>
            </a:r>
            <a:r>
              <a:rPr lang="en-GB" i="1" dirty="0" smtClean="0"/>
              <a:t>Letters</a:t>
            </a:r>
            <a:r>
              <a:rPr lang="en-GB" dirty="0" smtClean="0"/>
              <a:t> 10.96.2-3). Their crime was an unwillingness to worship any God but their own, an exclusiveness the Greeks labelled " atheism." </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Joy</a:t>
            </a:r>
            <a:endParaRPr lang="en-GB" dirty="0"/>
          </a:p>
        </p:txBody>
      </p:sp>
      <p:sp>
        <p:nvSpPr>
          <p:cNvPr id="3" name="Content Placeholder 2"/>
          <p:cNvSpPr>
            <a:spLocks noGrp="1"/>
          </p:cNvSpPr>
          <p:nvPr>
            <p:ph idx="1"/>
          </p:nvPr>
        </p:nvSpPr>
        <p:spPr>
          <a:xfrm>
            <a:off x="457200" y="1412776"/>
            <a:ext cx="8363272" cy="5445224"/>
          </a:xfrm>
        </p:spPr>
        <p:txBody>
          <a:bodyPr>
            <a:normAutofit fontScale="77500" lnSpcReduction="20000"/>
          </a:bodyPr>
          <a:lstStyle/>
          <a:p>
            <a:r>
              <a:rPr lang="en-GB" dirty="0" smtClean="0"/>
              <a:t>70 references to there being joy of faith amongst the early brethren (Acts 2:41,46; 3:8; 5:41; 8:8; 13:52; 15:3; 1 Thess. 1:6). </a:t>
            </a:r>
          </a:p>
          <a:p>
            <a:r>
              <a:rPr lang="en-GB" dirty="0" smtClean="0"/>
              <a:t>Letters to new converts like the Philippians reflect this theme of joy, even though it was written from prison. </a:t>
            </a:r>
          </a:p>
          <a:p>
            <a:r>
              <a:rPr lang="en-GB" dirty="0" smtClean="0"/>
              <a:t>Paul and Silas could sing in prison.</a:t>
            </a:r>
          </a:p>
          <a:p>
            <a:r>
              <a:rPr lang="en-GB" dirty="0" smtClean="0"/>
              <a:t>brethren rejoiced that  they were counted worthy to suffer shame for Jesus’ sake (Acts 5:41). </a:t>
            </a:r>
          </a:p>
          <a:p>
            <a:r>
              <a:rPr lang="en-GB" dirty="0" smtClean="0"/>
              <a:t>Paul rejoiced daily in the fact the Corinthians had been baptized (1 Cor. 15:31). Sower and reaper rejoice together (Jn. 4:36). </a:t>
            </a:r>
          </a:p>
          <a:p>
            <a:r>
              <a:rPr lang="en-GB" dirty="0" smtClean="0"/>
              <a:t>For the Macedonians “the abundance of their joy… abounded unto the riches of their liberality” (2 Cor. 8:2)</a:t>
            </a:r>
          </a:p>
          <a:p>
            <a:r>
              <a:rPr lang="en-GB" dirty="0" smtClean="0"/>
              <a:t>To hold on to the Truth was described as holding on to the rejoicing of the hope unto the end (Heb. 3:6).   </a:t>
            </a:r>
          </a:p>
          <a:p>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Politics: Jew / Gentile tensions</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As long as Christians were considered Jews, there was no specific legal reason for the Romans to bother them. But  once the synagogues expelled them and it was made clear that they were no longer Jews, their failure to adhere to pagan customs and to participate in emperor worship created legal problems. </a:t>
            </a:r>
          </a:p>
          <a:p>
            <a:r>
              <a:rPr lang="en-GB" dirty="0" smtClean="0"/>
              <a:t>The Greek speaking Jews and the Hebrew speaking Jews within the ecclesia started arguing over welfare payments in Acts 6. It was the old tension- the liberals against the orthodox, with the orthodox unwilling to give much of the welfare collection to those they perceived as more liberal. </a:t>
            </a:r>
          </a:p>
          <a:p>
            <a:r>
              <a:rPr lang="en-GB" dirty="0" smtClean="0"/>
              <a:t>Jews were used to paying 10 or 20% of their wealth to the temple, and if this was now going to the ecclesia, with thousands baptized, there could well have arisen a power struggle over who controlled it.</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Jew / Gentile tensions</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the division between Paul and John Mark was over this matter; after they had baptized the first Gentile in Cyprus, </a:t>
            </a:r>
            <a:r>
              <a:rPr lang="en-GB" dirty="0" err="1" smtClean="0"/>
              <a:t>Sergius</a:t>
            </a:r>
            <a:r>
              <a:rPr lang="en-GB" dirty="0" smtClean="0"/>
              <a:t> </a:t>
            </a:r>
            <a:r>
              <a:rPr lang="en-GB" dirty="0" err="1" smtClean="0"/>
              <a:t>Paulus</a:t>
            </a:r>
            <a:r>
              <a:rPr lang="en-GB" dirty="0" smtClean="0"/>
              <a:t>, John Mark went back to the Jerusalem ecclesia (Acts 13:13). Acts 15:38 RV speaks of how he “withdrew from them from </a:t>
            </a:r>
            <a:r>
              <a:rPr lang="en-GB" dirty="0" err="1" smtClean="0"/>
              <a:t>Pamphylia</a:t>
            </a:r>
            <a:r>
              <a:rPr lang="en-GB" dirty="0" smtClean="0"/>
              <a:t>”, hinting at spiritual reasons for his withdrawal. It must also be remembered that Christianity was a new, unregistered religion in the Roman empire, increasingly subject to persecution and discrimination. Judaism was registered and tolerated. It was so much easier to remain under the synagogue umbrella, to deny the radical demands of the Lord Jesus, and to accept Him half-heartedly, in Name but not in reality.   </a:t>
            </a:r>
          </a:p>
          <a:p>
            <a:r>
              <a:rPr lang="en-GB" dirty="0" smtClean="0"/>
              <a:t>“letters of commendation” (2 Cor. 3:1)</a:t>
            </a:r>
          </a:p>
          <a:p>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Acts 15</a:t>
            </a:r>
          </a:p>
          <a:p>
            <a:r>
              <a:rPr lang="en-GB" dirty="0" smtClean="0"/>
              <a:t>James, the leader of the Jerusalem ecclesia, got Peter and John to join him in making Paul to agree to preach only to Gentiles, whilst they would teach the Jews (Gal. 2:9 NIV). This was contrary to what the Lord had told Paul in Acts 9:15- that he had been converted so as to preach to both Jews and Gentiles.</a:t>
            </a:r>
          </a:p>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With one accord" </a:t>
            </a:r>
            <a:br>
              <a:rPr lang="en-GB" b="1" dirty="0" smtClean="0"/>
            </a:br>
            <a:endParaRPr lang="en-GB" dirty="0"/>
          </a:p>
        </p:txBody>
      </p:sp>
      <p:sp>
        <p:nvSpPr>
          <p:cNvPr id="3" name="Content Placeholder 2"/>
          <p:cNvSpPr>
            <a:spLocks noGrp="1"/>
          </p:cNvSpPr>
          <p:nvPr>
            <p:ph idx="1"/>
          </p:nvPr>
        </p:nvSpPr>
        <p:spPr>
          <a:xfrm>
            <a:off x="395536" y="908720"/>
            <a:ext cx="8496944" cy="5949280"/>
          </a:xfrm>
        </p:spPr>
        <p:txBody>
          <a:bodyPr>
            <a:normAutofit fontScale="77500" lnSpcReduction="20000"/>
          </a:bodyPr>
          <a:lstStyle/>
          <a:p>
            <a:r>
              <a:rPr lang="en-GB" dirty="0" smtClean="0"/>
              <a:t>Acts 1:14: " These all continued with </a:t>
            </a:r>
            <a:r>
              <a:rPr lang="en-GB" i="1" dirty="0" smtClean="0"/>
              <a:t>one accord</a:t>
            </a:r>
            <a:r>
              <a:rPr lang="en-GB" dirty="0" smtClean="0"/>
              <a:t> in prayer" .  </a:t>
            </a:r>
          </a:p>
          <a:p>
            <a:r>
              <a:rPr lang="en-GB" dirty="0" smtClean="0"/>
              <a:t>2:1: " When the day of Pentecost was fully come, they were all </a:t>
            </a:r>
            <a:r>
              <a:rPr lang="en-GB" i="1" dirty="0" smtClean="0"/>
              <a:t>with one accord</a:t>
            </a:r>
            <a:r>
              <a:rPr lang="en-GB" dirty="0" smtClean="0"/>
              <a:t> in </a:t>
            </a:r>
            <a:r>
              <a:rPr lang="en-GB" i="1" dirty="0" smtClean="0"/>
              <a:t>one</a:t>
            </a:r>
            <a:r>
              <a:rPr lang="en-GB" dirty="0" smtClean="0"/>
              <a:t> place" .  </a:t>
            </a:r>
          </a:p>
          <a:p>
            <a:r>
              <a:rPr lang="en-GB" dirty="0" smtClean="0"/>
              <a:t>2:46: " Continuing daily </a:t>
            </a:r>
            <a:r>
              <a:rPr lang="en-GB" i="1" dirty="0" smtClean="0"/>
              <a:t>with one accord</a:t>
            </a:r>
            <a:r>
              <a:rPr lang="en-GB" dirty="0" smtClean="0"/>
              <a:t>...breaking bread...with...</a:t>
            </a:r>
            <a:r>
              <a:rPr lang="en-GB" i="1" dirty="0" smtClean="0"/>
              <a:t>singleness of heart</a:t>
            </a:r>
            <a:r>
              <a:rPr lang="en-GB" dirty="0" smtClean="0"/>
              <a:t>" . </a:t>
            </a:r>
          </a:p>
          <a:p>
            <a:r>
              <a:rPr lang="en-GB" dirty="0" smtClean="0"/>
              <a:t>4:24: " They lifted up their voice to God </a:t>
            </a:r>
            <a:r>
              <a:rPr lang="en-GB" i="1" dirty="0" smtClean="0"/>
              <a:t>with one accord</a:t>
            </a:r>
            <a:r>
              <a:rPr lang="en-GB" dirty="0" smtClean="0"/>
              <a:t>" </a:t>
            </a:r>
          </a:p>
          <a:p>
            <a:r>
              <a:rPr lang="en-GB" dirty="0" smtClean="0"/>
              <a:t>5:12: " They were all </a:t>
            </a:r>
            <a:r>
              <a:rPr lang="en-GB" i="1" dirty="0" smtClean="0"/>
              <a:t>with one accord</a:t>
            </a:r>
            <a:r>
              <a:rPr lang="en-GB" dirty="0" smtClean="0"/>
              <a:t> in Solomon's porch" . </a:t>
            </a:r>
          </a:p>
          <a:p>
            <a:r>
              <a:rPr lang="en-GB" dirty="0" smtClean="0"/>
              <a:t>But this phrase " with one accord" is also used in Acts about the united hatred of the world against those early brethren and sisters. The Jews ran upon Stephen " with one accord" (7:52), those of Tyre and Sidon were " with one accord" (12:20), " The Jews made insurrection against Paul with one accord" in Corinth (18:12), and at Ephesus the mob " rushed with one accord" against Paul (19:29). The same Greek word is used in all these cases (and it scarcely occurs outside Acts).</a:t>
            </a:r>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Keep on in the face of politics</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Paul kept on, even though all in Asia turned away from him</a:t>
            </a:r>
          </a:p>
          <a:p>
            <a:r>
              <a:rPr lang="en-GB" dirty="0" smtClean="0"/>
              <a:t>The Jerusalem ecclesia told </a:t>
            </a:r>
            <a:r>
              <a:rPr lang="en-GB" dirty="0" err="1" smtClean="0"/>
              <a:t>Barnabus</a:t>
            </a:r>
            <a:r>
              <a:rPr lang="en-GB" dirty="0" smtClean="0"/>
              <a:t> to go only as far as Antioch; he didn’t tell them how wrong they were to boss him around. He went beyond Antioch to Tarsus, took Paul, and then went down to Antioch (Acts 11:22,25)</a:t>
            </a:r>
          </a:p>
          <a:p>
            <a:r>
              <a:rPr lang="en-GB" dirty="0" smtClean="0"/>
              <a:t>Acts 8:1 records that the entire membership of the Jerusalem ecclesia was scattered; the way we read of them numbering thousands by the time of Acts 21:20 suggests that to avoid persecution those who remained reconciled themselves with the temple, becoming a sect of Judaism, presumably with the tithe and temple tax going to the temple rather than to the ecclesia. But Paul still collected funds for them!</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Unity Should Convert the World</a:t>
            </a:r>
            <a:endParaRPr lang="en-GB" dirty="0"/>
          </a:p>
        </p:txBody>
      </p:sp>
      <p:sp>
        <p:nvSpPr>
          <p:cNvPr id="3" name="Content Placeholder 2"/>
          <p:cNvSpPr>
            <a:spLocks noGrp="1"/>
          </p:cNvSpPr>
          <p:nvPr>
            <p:ph idx="1"/>
          </p:nvPr>
        </p:nvSpPr>
        <p:spPr>
          <a:xfrm>
            <a:off x="467544" y="1628800"/>
            <a:ext cx="8229600" cy="4525963"/>
          </a:xfrm>
        </p:spPr>
        <p:txBody>
          <a:bodyPr/>
          <a:lstStyle/>
          <a:p>
            <a:r>
              <a:rPr lang="en-GB" dirty="0" smtClean="0"/>
              <a:t>“People took for granted that religion was indissolubly linked to a particular city, nation or people” </a:t>
            </a:r>
          </a:p>
          <a:p>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House churches</a:t>
            </a:r>
            <a:endParaRPr lang="en-GB" dirty="0"/>
          </a:p>
        </p:txBody>
      </p:sp>
      <p:sp>
        <p:nvSpPr>
          <p:cNvPr id="3" name="Content Placeholder 2"/>
          <p:cNvSpPr>
            <a:spLocks noGrp="1"/>
          </p:cNvSpPr>
          <p:nvPr>
            <p:ph idx="1"/>
          </p:nvPr>
        </p:nvSpPr>
        <p:spPr/>
        <p:txBody>
          <a:bodyPr>
            <a:normAutofit lnSpcReduction="10000"/>
          </a:bodyPr>
          <a:lstStyle/>
          <a:p>
            <a:r>
              <a:rPr lang="en-GB" dirty="0" smtClean="0"/>
              <a:t>The first century society was built around the concept of </a:t>
            </a:r>
            <a:r>
              <a:rPr lang="en-GB" i="1" dirty="0" err="1" smtClean="0"/>
              <a:t>oikonomia</a:t>
            </a:r>
            <a:r>
              <a:rPr lang="en-GB" dirty="0" smtClean="0"/>
              <a:t>, household fellowship. </a:t>
            </a:r>
          </a:p>
          <a:p>
            <a:r>
              <a:rPr lang="en-GB" dirty="0" smtClean="0"/>
              <a:t>God is the </a:t>
            </a:r>
            <a:r>
              <a:rPr lang="en-GB" i="1" dirty="0" err="1" smtClean="0"/>
              <a:t>pater</a:t>
            </a:r>
            <a:r>
              <a:rPr lang="en-GB" i="1" dirty="0" smtClean="0"/>
              <a:t> </a:t>
            </a:r>
            <a:r>
              <a:rPr lang="en-GB" dirty="0" smtClean="0"/>
              <a:t>[father- the head of the house] from whom every home [</a:t>
            </a:r>
            <a:r>
              <a:rPr lang="en-GB" i="1" dirty="0" smtClean="0"/>
              <a:t>patria</a:t>
            </a:r>
            <a:r>
              <a:rPr lang="en-GB" dirty="0" smtClean="0"/>
              <a:t>] in heaven and on earth is named”. We’re invited to see God as a family God, with us as “the household of God” (Eph. 2:19; 3:15).</a:t>
            </a:r>
          </a:p>
          <a:p>
            <a:r>
              <a:rPr lang="en-GB" dirty="0" smtClean="0"/>
              <a:t>we are the “household-servants” of Christ- not a human master (Rom. 14:4 </a:t>
            </a:r>
            <a:r>
              <a:rPr lang="en-GB" dirty="0" err="1" smtClean="0"/>
              <a:t>RVmg</a:t>
            </a:r>
            <a:r>
              <a:rPr lang="en-GB" dirty="0" smtClean="0"/>
              <a:t>.). </a:t>
            </a:r>
          </a:p>
          <a:p>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Grass roots, individualism</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When the Romans began persecuting the early church, only the leaders were seized, while crowds of obvious Christians went unpunished. This was perhaps because paganism was utterly dependent on its elite, and most cults could easily be destroyed from the top.  This explains a few Bible puzzles- why devout men could carry Stephen to burial and yet be unharmed; why the apostles could remain in Jerusalem [they were seen as unlearned and ignorant fishermen] whilst the others in the Jerusalem ecclesia had to flee</a:t>
            </a: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Families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The conversion and baptism of some whole households is recorded: Cornelius, Lydia, the </a:t>
            </a:r>
            <a:r>
              <a:rPr lang="en-GB" dirty="0" err="1" smtClean="0"/>
              <a:t>Philippian</a:t>
            </a:r>
            <a:r>
              <a:rPr lang="en-GB" dirty="0" smtClean="0"/>
              <a:t> jailer, </a:t>
            </a:r>
            <a:r>
              <a:rPr lang="en-GB" dirty="0" err="1" smtClean="0"/>
              <a:t>Stephanus</a:t>
            </a:r>
            <a:r>
              <a:rPr lang="en-GB" dirty="0" smtClean="0"/>
              <a:t> (1 Cor. 1:16) and </a:t>
            </a:r>
            <a:r>
              <a:rPr lang="en-GB" dirty="0" err="1" smtClean="0"/>
              <a:t>Crispus</a:t>
            </a:r>
            <a:r>
              <a:rPr lang="en-GB" dirty="0" smtClean="0"/>
              <a:t> (Acts 18:8). It is implied in the way the early believers met in each others’ houses (Acts 1:13; 2:46; 5:42; 12:12; Rom. 16:4,5,14,15,23; 1 Cor. 16:19; Col. 4:15; Philemon 2). This is why archaeology can find no remains of early Christian buildings; rather is there much evidence that the Christian congregations met in large rooms within wealthy homes. </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457200" y="1412776"/>
            <a:ext cx="8291264" cy="5040560"/>
          </a:xfrm>
        </p:spPr>
        <p:txBody>
          <a:bodyPr>
            <a:normAutofit fontScale="85000" lnSpcReduction="20000"/>
          </a:bodyPr>
          <a:lstStyle/>
          <a:p>
            <a:r>
              <a:rPr lang="en-GB" dirty="0" smtClean="0"/>
              <a:t>The servant was to lead, and the least esteemed in the ecclesia were to judge matters (1 Cor. 6:4).</a:t>
            </a:r>
          </a:p>
          <a:p>
            <a:r>
              <a:rPr lang="en-GB" dirty="0" smtClean="0"/>
              <a:t>Slaves / masters…</a:t>
            </a:r>
          </a:p>
          <a:p>
            <a:r>
              <a:rPr lang="en-GB" dirty="0" err="1" smtClean="0"/>
              <a:t>Celsus</a:t>
            </a:r>
            <a:r>
              <a:rPr lang="en-GB" dirty="0" smtClean="0"/>
              <a:t> complained that the Christian sect was growing through contacts initially being made in houses, and Christianity spreading amongst slaves and female members of households. </a:t>
            </a:r>
          </a:p>
          <a:p>
            <a:r>
              <a:rPr lang="en-GB" dirty="0" smtClean="0"/>
              <a:t>The </a:t>
            </a:r>
            <a:r>
              <a:rPr lang="en-GB" i="1" dirty="0" smtClean="0"/>
              <a:t>Martyrdom Of </a:t>
            </a:r>
            <a:r>
              <a:rPr lang="en-GB" i="1" dirty="0" err="1" smtClean="0"/>
              <a:t>Perpetua</a:t>
            </a:r>
            <a:r>
              <a:rPr lang="en-GB" i="1" dirty="0" smtClean="0"/>
              <a:t> And </a:t>
            </a:r>
            <a:r>
              <a:rPr lang="en-GB" i="1" dirty="0" err="1" smtClean="0"/>
              <a:t>Felicitas</a:t>
            </a:r>
            <a:r>
              <a:rPr lang="en-GB" dirty="0" smtClean="0"/>
              <a:t> tells the story of how a Christian mistress (</a:t>
            </a:r>
            <a:r>
              <a:rPr lang="en-GB" dirty="0" err="1" smtClean="0"/>
              <a:t>Perpetua</a:t>
            </a:r>
            <a:r>
              <a:rPr lang="en-GB" dirty="0" smtClean="0"/>
              <a:t>) and a slave girl (</a:t>
            </a:r>
            <a:r>
              <a:rPr lang="en-GB" dirty="0" err="1" smtClean="0"/>
              <a:t>Felicitas</a:t>
            </a:r>
            <a:r>
              <a:rPr lang="en-GB" dirty="0" smtClean="0"/>
              <a:t>) are thrown together into the nets to be devoured by wild animals, standing together as they faced death. This was the kind of unity which converted the world.</a:t>
            </a:r>
          </a:p>
          <a:p>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Corinth</a:t>
            </a:r>
            <a:endParaRPr lang="en-GB" dirty="0"/>
          </a:p>
        </p:txBody>
      </p:sp>
      <p:sp>
        <p:nvSpPr>
          <p:cNvPr id="3" name="Content Placeholder 2"/>
          <p:cNvSpPr>
            <a:spLocks noGrp="1"/>
          </p:cNvSpPr>
          <p:nvPr>
            <p:ph idx="1"/>
          </p:nvPr>
        </p:nvSpPr>
        <p:spPr>
          <a:xfrm>
            <a:off x="457200" y="1412776"/>
            <a:ext cx="8291264" cy="5112568"/>
          </a:xfrm>
        </p:spPr>
        <p:txBody>
          <a:bodyPr>
            <a:normAutofit fontScale="77500" lnSpcReduction="20000"/>
          </a:bodyPr>
          <a:lstStyle/>
          <a:p>
            <a:r>
              <a:rPr lang="en-GB" dirty="0" smtClean="0"/>
              <a:t>1 Corinthians is addressed to the singular church in Corinth, which he parallels with “all that in every place call upon the name of Jesus” (1 Cor. 1:2). Those ‘places’, I submit, referred to the various house churches in the city. He specifically mentions the house churches of Chloe (1 Cor. 1:11) and Stephanas (1 Cor. 1:16; 16:15). </a:t>
            </a:r>
          </a:p>
          <a:p>
            <a:r>
              <a:rPr lang="en-GB" dirty="0" smtClean="0"/>
              <a:t>“you all speak the same thing” (1 Cor. 1:10)</a:t>
            </a:r>
          </a:p>
          <a:p>
            <a:r>
              <a:rPr lang="en-GB" dirty="0" smtClean="0"/>
              <a:t>There was to be peace rather than confusion “in all churches” (1 Cor. 14:33)</a:t>
            </a:r>
          </a:p>
          <a:p>
            <a:r>
              <a:rPr lang="en-GB" dirty="0" smtClean="0"/>
              <a:t>the believers ‘came together’ ‘in ekklesia’ (1 Cor. 5:4) … “the whole church be come together into one place” (1 Cor. 14:23)</a:t>
            </a:r>
          </a:p>
          <a:p>
            <a:r>
              <a:rPr lang="en-GB" dirty="0" smtClean="0"/>
              <a:t>1 Cor. 14:34 women should keep silent ‘in ecclesia’. A woman was to keep silent and ask her husband [Gk. ‘man’] ‘at [a] home’ if she had any questions (1 Cor. 14:35 Gk.).</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Rome</a:t>
            </a:r>
            <a:endParaRPr lang="en-GB" dirty="0"/>
          </a:p>
        </p:txBody>
      </p:sp>
      <p:sp>
        <p:nvSpPr>
          <p:cNvPr id="3" name="Content Placeholder 2"/>
          <p:cNvSpPr>
            <a:spLocks noGrp="1"/>
          </p:cNvSpPr>
          <p:nvPr>
            <p:ph idx="1"/>
          </p:nvPr>
        </p:nvSpPr>
        <p:spPr/>
        <p:txBody>
          <a:bodyPr/>
          <a:lstStyle/>
          <a:p>
            <a:r>
              <a:rPr lang="en-GB" dirty="0" smtClean="0"/>
              <a:t>Paul writes to them as if there was one church in Rome, and yet he mentions the house groups of </a:t>
            </a:r>
            <a:r>
              <a:rPr lang="en-GB" dirty="0" err="1" smtClean="0"/>
              <a:t>Aristobulus</a:t>
            </a:r>
            <a:r>
              <a:rPr lang="en-GB" dirty="0" smtClean="0"/>
              <a:t> and Narcissus (Rom. 16:10,11). In Rom. 16:14,15 we have lists of names of brethren, and then the comment “and all the saints which are with them”. </a:t>
            </a:r>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Ephesus</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Paul reminisced how he had taught that ecclesia both publicly, and from house to house (Acts 20:20). Luke used the same phrase “house to house” in Acts 2:46 to describe house churches. Surely Paul was recalling how he had taught the </a:t>
            </a:r>
            <a:r>
              <a:rPr lang="en-GB" dirty="0" err="1" smtClean="0"/>
              <a:t>Ephesian</a:t>
            </a:r>
            <a:r>
              <a:rPr lang="en-GB" dirty="0" smtClean="0"/>
              <a:t> church both “publicly”, when they were all gathered together, and also in their house churches. Aquila had a house church in Ephesus (1 Cor. 16:19), and so did </a:t>
            </a:r>
            <a:r>
              <a:rPr lang="en-GB" dirty="0" err="1" smtClean="0"/>
              <a:t>Onesiphorus</a:t>
            </a:r>
            <a:r>
              <a:rPr lang="en-GB" dirty="0" smtClean="0"/>
              <a:t> (2 Tim. 1:16,18; 4:19).</a:t>
            </a:r>
          </a:p>
          <a:p>
            <a:r>
              <a:rPr lang="en-GB" dirty="0" smtClean="0"/>
              <a:t>Paul advises Timothy not to permit sisters to wander about “from house [church] to house [church]” carrying ecclesial gossip (1 Tim. 5:13).</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Female House Churches</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the New Testament speaks of households run by women: Mary (Acts 12:12), Lydia (Acts 16:14,40); </a:t>
            </a:r>
            <a:r>
              <a:rPr lang="en-GB" dirty="0" err="1" smtClean="0"/>
              <a:t>Nympha</a:t>
            </a:r>
            <a:r>
              <a:rPr lang="en-GB" dirty="0" smtClean="0"/>
              <a:t> (Col. 4:15) and Chloe (1 Cor. 1:11). </a:t>
            </a:r>
            <a:endParaRPr lang="en-GB" dirty="0"/>
          </a:p>
          <a:p>
            <a:r>
              <a:rPr lang="en-GB" dirty="0" smtClean="0"/>
              <a:t>The wall paintings [frescoes] found in the Christian catacombs around Rome </a:t>
            </a:r>
          </a:p>
          <a:p>
            <a:r>
              <a:rPr lang="en-GB" dirty="0" smtClean="0"/>
              <a:t>The unity between Christian sisters was celebrated in the </a:t>
            </a:r>
            <a:r>
              <a:rPr lang="en-GB" i="1" dirty="0" smtClean="0"/>
              <a:t>Acts Of </a:t>
            </a:r>
            <a:r>
              <a:rPr lang="en-GB" i="1" dirty="0" err="1" smtClean="0"/>
              <a:t>Thecla</a:t>
            </a:r>
            <a:r>
              <a:rPr lang="en-GB" dirty="0" smtClean="0"/>
              <a:t>, where we read of sisters uniting to publically demonstrate against </a:t>
            </a:r>
            <a:r>
              <a:rPr lang="en-GB" dirty="0" err="1" smtClean="0"/>
              <a:t>Thecla’s</a:t>
            </a:r>
            <a:r>
              <a:rPr lang="en-GB" dirty="0" smtClean="0"/>
              <a:t> condemnation to death for her refusal to marry a non-Christian.</a:t>
            </a:r>
          </a:p>
          <a:p>
            <a:r>
              <a:rPr lang="en-GB" dirty="0" smtClean="0"/>
              <a:t>We read in the </a:t>
            </a:r>
            <a:r>
              <a:rPr lang="en-GB" i="1" dirty="0" smtClean="0"/>
              <a:t>Acts Of </a:t>
            </a:r>
            <a:r>
              <a:rPr lang="en-GB" i="1" dirty="0" err="1" smtClean="0"/>
              <a:t>Thecla</a:t>
            </a:r>
            <a:r>
              <a:rPr lang="en-GB" dirty="0" smtClean="0"/>
              <a:t> [Section 34] of a woman imprisoned by the demands of her husband and society… and how she baptized herself.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The Early Church Our Example</a:t>
            </a:r>
            <a:br>
              <a:rPr lang="en-GB" b="1" dirty="0" smtClean="0"/>
            </a:b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Phil. 1:27: " Stand fast in </a:t>
            </a:r>
            <a:r>
              <a:rPr lang="en-GB" i="1" dirty="0" smtClean="0"/>
              <a:t>one spirit, with one mind </a:t>
            </a:r>
            <a:r>
              <a:rPr lang="en-GB" dirty="0" smtClean="0"/>
              <a:t>striving together for the faith of the Gospel" . Doesn't that sound just like an allusion to the early ecclesia? 2:2: "Be likeminded, having the same love, being </a:t>
            </a:r>
            <a:r>
              <a:rPr lang="en-GB" i="1" dirty="0" smtClean="0"/>
              <a:t>of one accord</a:t>
            </a:r>
            <a:r>
              <a:rPr lang="en-GB" dirty="0" smtClean="0"/>
              <a:t>, of one mind" </a:t>
            </a:r>
          </a:p>
          <a:p>
            <a:r>
              <a:rPr lang="en-GB" dirty="0" smtClean="0"/>
              <a:t>2:4: " Look not every man on his own things, but every man also on the things of others" . Twice we read there in Acts of disregarding our own " things" . Paul definitely has his eye on Acts 4:32: " The multitude of them that believed were of one heart and of one soul (just as Paul spoke about in Phil.2:2): neither said any of them that ought of the things which he possessed was his own (cp. " his own things" in Phil.2:4); but they had all things common" </a:t>
            </a:r>
          </a:p>
          <a:p>
            <a:endParaRPr lang="en-GB"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Women [1]</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Men greatly outnumbered women in the Greco-Roman world. </a:t>
            </a:r>
            <a:r>
              <a:rPr lang="en-GB" dirty="0" err="1" smtClean="0"/>
              <a:t>Dio</a:t>
            </a:r>
            <a:r>
              <a:rPr lang="en-GB" dirty="0" smtClean="0"/>
              <a:t> Cassius blamed the declining population of the Roman empire on the shortage of females . J.C. Russell claims that there were 131 males / 100 females in Rome itself, and 140 / 100 in most of the rest of the empire. A study of inscriptions at Delphi enabled the reconstruction of 600 families; and of these only six had raised more than one daughter. This was partly due to female infanticide, and also partly due to the awful methods of contraception and abortion employed, which often resulted in the death of the woman.  </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Women [2]</a:t>
            </a:r>
            <a:endParaRPr lang="en-GB" dirty="0"/>
          </a:p>
        </p:txBody>
      </p:sp>
      <p:sp>
        <p:nvSpPr>
          <p:cNvPr id="3" name="Content Placeholder 2"/>
          <p:cNvSpPr>
            <a:spLocks noGrp="1"/>
          </p:cNvSpPr>
          <p:nvPr>
            <p:ph idx="1"/>
          </p:nvPr>
        </p:nvSpPr>
        <p:spPr/>
        <p:txBody>
          <a:bodyPr>
            <a:normAutofit fontScale="85000" lnSpcReduction="20000"/>
          </a:bodyPr>
          <a:lstStyle/>
          <a:p>
            <a:endParaRPr lang="en-GB" dirty="0" smtClean="0"/>
          </a:p>
          <a:p>
            <a:r>
              <a:rPr lang="en-GB" dirty="0" smtClean="0"/>
              <a:t>An inventory of property removed from a Christian house church in North Africa listed 16 men’s tunics and 82 women’s tunics, along with 47 pairs of specifically female shoes and no men’s . Adolf </a:t>
            </a:r>
            <a:r>
              <a:rPr lang="en-GB" dirty="0" err="1" smtClean="0"/>
              <a:t>Harnack</a:t>
            </a:r>
            <a:r>
              <a:rPr lang="en-GB" dirty="0" smtClean="0"/>
              <a:t> notes that the early source documents “simply swarm with tales of how women of all ranks were converted in Rome and in the provinces…the general truth that Christianity was laid hold of by women in particular". Henry Chadwick likewise: “Christianity seems to have been especially successful among women. </a:t>
            </a:r>
          </a:p>
          <a:p>
            <a:r>
              <a:rPr lang="en-GB" dirty="0" smtClean="0"/>
              <a:t>Roman law disallowed women as witnesses.</a:t>
            </a:r>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Poverty</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To the poor the Gospel is preached; 1 Cor. 1</a:t>
            </a:r>
          </a:p>
          <a:p>
            <a:r>
              <a:rPr lang="en-GB" dirty="0" smtClean="0"/>
              <a:t>Paul exhorts the Thessalonians to work with their own hands so that the world couldn’t criticize them implies the readership of Thessalonians were mainly manual workers (1 Thess. 4:11). Likewise Eph. 4:28.  Paul wrote as if the “abysmal poverty” of the Macedonian </a:t>
            </a:r>
            <a:r>
              <a:rPr lang="en-GB" dirty="0" err="1" smtClean="0"/>
              <a:t>ecclesias</a:t>
            </a:r>
            <a:r>
              <a:rPr lang="en-GB" dirty="0" smtClean="0"/>
              <a:t> was well known (2 Cor. 8:1,2); and yet he goes on to reason that they had “abundance” in comparison with the “lack” of the Jerusalem Christians (8:14).</a:t>
            </a:r>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Rich Individuals</a:t>
            </a:r>
            <a:endParaRPr lang="en-GB" dirty="0"/>
          </a:p>
        </p:txBody>
      </p:sp>
      <p:sp>
        <p:nvSpPr>
          <p:cNvPr id="3" name="Content Placeholder 2"/>
          <p:cNvSpPr>
            <a:spLocks noGrp="1"/>
          </p:cNvSpPr>
          <p:nvPr>
            <p:ph idx="1"/>
          </p:nvPr>
        </p:nvSpPr>
        <p:spPr>
          <a:xfrm>
            <a:off x="395536" y="1600200"/>
            <a:ext cx="8291264" cy="4997152"/>
          </a:xfrm>
        </p:spPr>
        <p:txBody>
          <a:bodyPr>
            <a:normAutofit fontScale="70000" lnSpcReduction="20000"/>
          </a:bodyPr>
          <a:lstStyle/>
          <a:p>
            <a:r>
              <a:rPr lang="en-GB" dirty="0" smtClean="0"/>
              <a:t>There were wealthy women amongst the earliest followers of Jesus (Lk. 8:3); and James and John came from a family who owned their own fishing boat and could employ servants (Mk. 1:19,20). </a:t>
            </a:r>
          </a:p>
          <a:p>
            <a:r>
              <a:rPr lang="en-GB" dirty="0" smtClean="0"/>
              <a:t>Lydia</a:t>
            </a:r>
          </a:p>
          <a:p>
            <a:r>
              <a:rPr lang="en-GB" dirty="0" smtClean="0"/>
              <a:t>Paul himself was not poor- “to be a citizen of Tarsus one had to pass the means test of owning property worth at least 500 drachmae”. He was thought wealthy enough to be able to give a bribe (Acts 24:26). He assured Philemon that he personally would meet any debts arising from the situation with </a:t>
            </a:r>
            <a:r>
              <a:rPr lang="en-GB" dirty="0" err="1" smtClean="0"/>
              <a:t>Onesimus</a:t>
            </a:r>
            <a:r>
              <a:rPr lang="en-GB" dirty="0" smtClean="0"/>
              <a:t>. </a:t>
            </a:r>
          </a:p>
          <a:p>
            <a:r>
              <a:rPr lang="en-GB" dirty="0" smtClean="0"/>
              <a:t>Proconsul of Cyprus (Acts 13:12)</a:t>
            </a:r>
            <a:endParaRPr lang="en-GB" dirty="0"/>
          </a:p>
          <a:p>
            <a:r>
              <a:rPr lang="en-GB" dirty="0" smtClean="0"/>
              <a:t>Jason was wealthy enough to put down security for Paul, assisted by prominent women (Acts 17:4,9)</a:t>
            </a:r>
          </a:p>
          <a:p>
            <a:r>
              <a:rPr lang="en-GB" dirty="0" smtClean="0"/>
              <a:t>Greek women of high standing at Berea (Acts 17:12)</a:t>
            </a:r>
          </a:p>
          <a:p>
            <a:r>
              <a:rPr lang="en-GB" dirty="0" smtClean="0"/>
              <a:t>Dionysius and </a:t>
            </a:r>
            <a:r>
              <a:rPr lang="en-GB" dirty="0" err="1" smtClean="0"/>
              <a:t>Damaris</a:t>
            </a:r>
            <a:r>
              <a:rPr lang="en-GB" dirty="0" smtClean="0"/>
              <a:t> in Athens (Acts 17:16-34), </a:t>
            </a:r>
            <a:r>
              <a:rPr lang="en-GB" dirty="0" err="1" smtClean="0"/>
              <a:t>Crispus</a:t>
            </a:r>
            <a:r>
              <a:rPr lang="en-GB" dirty="0" smtClean="0"/>
              <a:t> the ruler of the Corinth synagogue (Acts 18:8 cp. 1 Cor. 1:14), Erastus the city treasurer (Rom. 16:23)</a:t>
            </a:r>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Unique unity</a:t>
            </a:r>
            <a:endParaRPr lang="en-GB" dirty="0"/>
          </a:p>
        </p:txBody>
      </p:sp>
      <p:sp>
        <p:nvSpPr>
          <p:cNvPr id="3" name="Content Placeholder 2"/>
          <p:cNvSpPr>
            <a:spLocks noGrp="1"/>
          </p:cNvSpPr>
          <p:nvPr>
            <p:ph idx="1"/>
          </p:nvPr>
        </p:nvSpPr>
        <p:spPr/>
        <p:txBody>
          <a:bodyPr/>
          <a:lstStyle/>
          <a:p>
            <a:r>
              <a:rPr lang="en-GB" dirty="0" smtClean="0"/>
              <a:t>“Erastus the treasurer of the city [of Corinth] salutes you, and </a:t>
            </a:r>
            <a:r>
              <a:rPr lang="en-GB" dirty="0" err="1" smtClean="0"/>
              <a:t>Quartus</a:t>
            </a:r>
            <a:r>
              <a:rPr lang="en-GB" dirty="0" smtClean="0"/>
              <a:t>, a brother” (Rom. 16:23).</a:t>
            </a:r>
          </a:p>
          <a:p>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Jerusalem Ecclesia</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There were clearly wealthy members- Simon of Cyrene owned a farm (Mk. 15:21). Barnabas sold lands (Acts 4:36). Ananias and </a:t>
            </a:r>
            <a:r>
              <a:rPr lang="en-GB" dirty="0" err="1" smtClean="0"/>
              <a:t>Sapphira</a:t>
            </a:r>
            <a:r>
              <a:rPr lang="en-GB" dirty="0" smtClean="0"/>
              <a:t> had land. And then there were the middle class. Mary owned a house in Jerusalem and had at least one servant (Acts 12:12-17). Levi was a tax co9llector wealthy enough to throw a large banquet, implying he had a large home (Mk. 2:13-17). James and John had a fishing business in Galilee that employed day labourers. And then there were the poor. The Lord Jesus and the apostles healed the beggars and diseased, who presumably became members of the church. Acts 6:1; 2:44; 4:34 imply there were large numbers of very poor people in the church. James the Lord’s brother was presumably a carpenter, poor like the Lord was. And yet he was the leader of the early church. Unlike many other religious movements, early Christianity drew its members from right across society; and one of the poorest was their leading light!</a:t>
            </a:r>
          </a:p>
          <a:p>
            <a:r>
              <a:rPr lang="en-GB" dirty="0" smtClean="0"/>
              <a:t>“Sociological impossibility”</a:t>
            </a:r>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Unity from Separation</a:t>
            </a:r>
            <a:endParaRPr lang="en-GB" dirty="0"/>
          </a:p>
        </p:txBody>
      </p:sp>
      <p:sp>
        <p:nvSpPr>
          <p:cNvPr id="3" name="Content Placeholder 2"/>
          <p:cNvSpPr>
            <a:spLocks noGrp="1"/>
          </p:cNvSpPr>
          <p:nvPr>
            <p:ph idx="1"/>
          </p:nvPr>
        </p:nvSpPr>
        <p:spPr/>
        <p:txBody>
          <a:bodyPr>
            <a:normAutofit fontScale="77500" lnSpcReduction="20000"/>
          </a:bodyPr>
          <a:lstStyle/>
          <a:p>
            <a:r>
              <a:rPr lang="en-GB" dirty="0"/>
              <a:t>T</a:t>
            </a:r>
            <a:r>
              <a:rPr lang="en-GB" dirty="0" smtClean="0"/>
              <a:t>he Romans allowed the existence of the autonomous </a:t>
            </a:r>
            <a:r>
              <a:rPr lang="en-GB" i="1" dirty="0" err="1" smtClean="0"/>
              <a:t>politaea</a:t>
            </a:r>
            <a:r>
              <a:rPr lang="en-GB" dirty="0" smtClean="0"/>
              <a:t>, the city-state, so long as within its religion it featured the worship of the Emperor. And yet the NT writers speak of the ecclesia as a city which is independent, defiantly devoted to the worship of the one and only true God (Eph. 2:19; 3:20; Heb. 12:22; 13:14; Rev. 21).</a:t>
            </a:r>
          </a:p>
          <a:p>
            <a:r>
              <a:rPr lang="en-GB" dirty="0" smtClean="0"/>
              <a:t>Christ died to unite us who believe in what the NT terms “</a:t>
            </a:r>
            <a:r>
              <a:rPr lang="en-GB" i="1" dirty="0" smtClean="0"/>
              <a:t>the</a:t>
            </a:r>
            <a:r>
              <a:rPr lang="en-GB" dirty="0" smtClean="0"/>
              <a:t> unity”, without seeking to further define it…(Jn. 11:52; 17:23; Eph. 1:10; 2:14; 4:3).</a:t>
            </a:r>
          </a:p>
          <a:p>
            <a:r>
              <a:rPr lang="en-GB" dirty="0" smtClean="0"/>
              <a:t>One was</a:t>
            </a:r>
            <a:r>
              <a:rPr lang="en-GB" b="1" dirty="0" smtClean="0"/>
              <a:t> " converted</a:t>
            </a:r>
            <a:r>
              <a:rPr lang="en-GB" dirty="0" smtClean="0"/>
              <a:t> to the intolerant faiths of Judaism and Christianity while one merely</a:t>
            </a:r>
            <a:r>
              <a:rPr lang="en-GB" b="1" dirty="0" smtClean="0"/>
              <a:t> adhered</a:t>
            </a:r>
            <a:r>
              <a:rPr lang="en-GB" dirty="0" smtClean="0"/>
              <a:t> to the cults of Isis, Orpheus, or </a:t>
            </a:r>
            <a:r>
              <a:rPr lang="en-GB" dirty="0" err="1" smtClean="0"/>
              <a:t>Mithra</a:t>
            </a:r>
            <a:r>
              <a:rPr lang="en-GB" dirty="0" smtClean="0"/>
              <a:t>.</a:t>
            </a:r>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Focus on the Individual</a:t>
            </a:r>
            <a:endParaRPr lang="en-GB" dirty="0"/>
          </a:p>
        </p:txBody>
      </p:sp>
      <p:sp>
        <p:nvSpPr>
          <p:cNvPr id="3" name="Content Placeholder 2"/>
          <p:cNvSpPr>
            <a:spLocks noGrp="1"/>
          </p:cNvSpPr>
          <p:nvPr>
            <p:ph idx="1"/>
          </p:nvPr>
        </p:nvSpPr>
        <p:spPr/>
        <p:txBody>
          <a:bodyPr>
            <a:normAutofit lnSpcReduction="10000"/>
          </a:bodyPr>
          <a:lstStyle/>
          <a:p>
            <a:r>
              <a:rPr lang="en-GB" dirty="0" smtClean="0"/>
              <a:t>Gamaliel made the point that false Messiahs were exposed by the fact that their followers “scattered” as in the case of </a:t>
            </a:r>
            <a:r>
              <a:rPr lang="en-GB" dirty="0" err="1" smtClean="0"/>
              <a:t>Theudas</a:t>
            </a:r>
            <a:r>
              <a:rPr lang="en-GB" dirty="0" smtClean="0"/>
              <a:t>, or “dispersed” as in the case of Judas of Galilee (Acts 5:36,37)</a:t>
            </a:r>
          </a:p>
          <a:p>
            <a:r>
              <a:rPr lang="en-GB" dirty="0"/>
              <a:t>W</a:t>
            </a:r>
            <a:r>
              <a:rPr lang="en-GB" dirty="0" smtClean="0"/>
              <a:t>ithin a community with such tight boundaries, there would be strong identity with each other who were within those boundaries</a:t>
            </a:r>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Travel</a:t>
            </a:r>
            <a:endParaRPr lang="en-GB" dirty="0"/>
          </a:p>
        </p:txBody>
      </p:sp>
      <p:sp>
        <p:nvSpPr>
          <p:cNvPr id="3" name="Content Placeholder 2"/>
          <p:cNvSpPr>
            <a:spLocks noGrp="1"/>
          </p:cNvSpPr>
          <p:nvPr>
            <p:ph idx="1"/>
          </p:nvPr>
        </p:nvSpPr>
        <p:spPr/>
        <p:txBody>
          <a:bodyPr/>
          <a:lstStyle/>
          <a:p>
            <a:r>
              <a:rPr lang="en-GB" dirty="0" smtClean="0"/>
              <a:t>The amount of travel by the early brethren was extraordinary</a:t>
            </a:r>
          </a:p>
          <a:p>
            <a:r>
              <a:rPr lang="en-GB" dirty="0" smtClean="0"/>
              <a:t>Thus hospitality became a required Christian virtue (Rom. 12:13; Heb. 13:2; 1 Pet. 4:9; 1 Tim. 3:2; Tit. 1:8).</a:t>
            </a:r>
            <a:endParaRPr lang="en-GB"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Obstacles to the Spread of the Gospel</a:t>
            </a:r>
            <a:endParaRPr lang="en-GB" dirty="0"/>
          </a:p>
        </p:txBody>
      </p:sp>
      <p:sp>
        <p:nvSpPr>
          <p:cNvPr id="3" name="Content Placeholder 2"/>
          <p:cNvSpPr>
            <a:spLocks noGrp="1"/>
          </p:cNvSpPr>
          <p:nvPr>
            <p:ph idx="1"/>
          </p:nvPr>
        </p:nvSpPr>
        <p:spPr/>
        <p:txBody>
          <a:bodyPr>
            <a:normAutofit fontScale="92500" lnSpcReduction="10000"/>
          </a:bodyPr>
          <a:lstStyle/>
          <a:p>
            <a:r>
              <a:rPr lang="en-GB" b="1" dirty="0" smtClean="0"/>
              <a:t>The offence of the cross</a:t>
            </a:r>
          </a:p>
          <a:p>
            <a:r>
              <a:rPr lang="en-GB" dirty="0" smtClean="0"/>
              <a:t>- Cicero wrote: “The very word ‘cross’ should be far removed not only from the person of a Roman citizen but from his thoughts, his eyes and his ears. For it is not only the actual occurrence of these things or the endurance of them, but…the very mention of them, that is unworthy of a Roman citizen and a free man…your honours [i.e. Roman citizenship] protect a man from…the </a:t>
            </a:r>
            <a:r>
              <a:rPr lang="en-GB" i="1" dirty="0" smtClean="0"/>
              <a:t>terror of the cross</a:t>
            </a:r>
            <a:r>
              <a:rPr lang="en-GB" dirty="0" smtClean="0"/>
              <a:t>”. </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smtClean="0"/>
              <a:t>We read of Priscilla and </a:t>
            </a:r>
            <a:r>
              <a:rPr lang="en-GB" dirty="0" err="1" smtClean="0"/>
              <a:t>Aquilla</a:t>
            </a:r>
            <a:r>
              <a:rPr lang="en-GB" dirty="0" smtClean="0"/>
              <a:t> ‘risking their necks’ for Paul’s life (Rom. 16:4). According to </a:t>
            </a:r>
            <a:r>
              <a:rPr lang="en-GB" dirty="0" err="1" smtClean="0"/>
              <a:t>Deissmann</a:t>
            </a:r>
            <a:r>
              <a:rPr lang="en-GB" dirty="0" smtClean="0"/>
              <a:t>, this Greek term refers to the possibility of being murdered in the place of someone condemned to death (1). Likewise 1 Clement 55 speaks of Christians serving prison terms for each other: “We know many among ourselves who have given themselves up to bonds, in order that they might ransom others”.</a:t>
            </a:r>
            <a:endParaRPr lang="en-GB"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The offence of the cross</a:t>
            </a:r>
            <a:br>
              <a:rPr lang="en-GB" b="1" dirty="0" smtClean="0"/>
            </a:b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Seneca the Elder in the </a:t>
            </a:r>
            <a:r>
              <a:rPr lang="en-GB" i="1" dirty="0" err="1" smtClean="0"/>
              <a:t>Controversiae</a:t>
            </a:r>
            <a:r>
              <a:rPr lang="en-GB" dirty="0" smtClean="0"/>
              <a:t> records where a master’s daughter marries a slave, and she is described as having become related to </a:t>
            </a:r>
            <a:r>
              <a:rPr lang="en-GB" i="1" dirty="0" err="1" smtClean="0"/>
              <a:t>cruciarii</a:t>
            </a:r>
            <a:r>
              <a:rPr lang="en-GB" dirty="0" smtClean="0"/>
              <a:t>, ‘the crucified’. Thus ‘the crucified’ was used by metonymy for slaves. The father of the girl is taunted: “If you want to find your son-in-law’s relatives, </a:t>
            </a:r>
            <a:r>
              <a:rPr lang="en-GB" b="1" dirty="0" smtClean="0"/>
              <a:t>go to the cross</a:t>
            </a:r>
            <a:r>
              <a:rPr lang="en-GB" dirty="0" smtClean="0"/>
              <a:t>”. It is hard for us to appreciate how slaves were seen as less than human in that society. There was a stigma and revulsion attached to the cross. This was the offence of the cross.</a:t>
            </a:r>
            <a:endParaRPr lang="en-GB"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The offence of the cross</a:t>
            </a:r>
            <a:br>
              <a:rPr lang="en-GB" b="1" dirty="0" smtClean="0"/>
            </a:br>
            <a:endParaRPr lang="en-GB" dirty="0"/>
          </a:p>
        </p:txBody>
      </p:sp>
      <p:sp>
        <p:nvSpPr>
          <p:cNvPr id="3" name="Content Placeholder 2"/>
          <p:cNvSpPr>
            <a:spLocks noGrp="1"/>
          </p:cNvSpPr>
          <p:nvPr>
            <p:ph idx="1"/>
          </p:nvPr>
        </p:nvSpPr>
        <p:spPr/>
        <p:txBody>
          <a:bodyPr/>
          <a:lstStyle/>
          <a:p>
            <a:r>
              <a:rPr lang="en-GB" dirty="0" smtClean="0"/>
              <a:t>Juvenal in his </a:t>
            </a:r>
            <a:r>
              <a:rPr lang="en-GB" i="1" dirty="0" smtClean="0"/>
              <a:t>6th Satire</a:t>
            </a:r>
            <a:r>
              <a:rPr lang="en-GB" dirty="0" smtClean="0"/>
              <a:t> records how a wife ordered her husband: “Crucify this slave”. “But what crime worthy of death has he committed?” asks the husband, “no delay can be too long when a man’s life is at stake”. She replies: “What a fool you are! Do you call a slave a man?”.   </a:t>
            </a:r>
            <a:endParaRPr lang="en-GB"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The rejection of Caesar</a:t>
            </a:r>
            <a:br>
              <a:rPr lang="en-GB" b="1" dirty="0" smtClean="0"/>
            </a:br>
            <a:endParaRPr lang="en-GB" dirty="0"/>
          </a:p>
        </p:txBody>
      </p:sp>
      <p:sp>
        <p:nvSpPr>
          <p:cNvPr id="3" name="Content Placeholder 2"/>
          <p:cNvSpPr>
            <a:spLocks noGrp="1"/>
          </p:cNvSpPr>
          <p:nvPr>
            <p:ph idx="1"/>
          </p:nvPr>
        </p:nvSpPr>
        <p:spPr/>
        <p:txBody>
          <a:bodyPr/>
          <a:lstStyle/>
          <a:p>
            <a:r>
              <a:rPr lang="en-GB" dirty="0" smtClean="0"/>
              <a:t>The Roman emperors and Greek heroes sometimes traced their pedigree back to a god- and therefore the genealogies of Jesus we find in Matthew and Luke were quite radical in this regard. For they traced the pedigree of Jesus back to God- as if He were the emperor</a:t>
            </a:r>
            <a:endParaRPr lang="en-GB"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radical counter-culture</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Caesar is Lord / Saviour</a:t>
            </a:r>
          </a:p>
          <a:p>
            <a:r>
              <a:rPr lang="en-GB" dirty="0" smtClean="0"/>
              <a:t>Lord of all lords; coinage</a:t>
            </a:r>
          </a:p>
          <a:p>
            <a:r>
              <a:rPr lang="en-GB" dirty="0" smtClean="0"/>
              <a:t>“Following the </a:t>
            </a:r>
            <a:r>
              <a:rPr lang="en-GB" dirty="0" err="1" smtClean="0"/>
              <a:t>Neronian</a:t>
            </a:r>
            <a:r>
              <a:rPr lang="en-GB" dirty="0" smtClean="0"/>
              <a:t> persecution, being a Christian was tantamount to being part of a criminal conspiracy, and Christians (unlike other religious groups) were punished simply for being Christians (Tacitus </a:t>
            </a:r>
            <a:r>
              <a:rPr lang="en-GB" i="1" dirty="0" smtClean="0"/>
              <a:t>Annals</a:t>
            </a:r>
            <a:r>
              <a:rPr lang="en-GB" dirty="0" smtClean="0"/>
              <a:t> 15.44.5; Pliny </a:t>
            </a:r>
            <a:r>
              <a:rPr lang="en-GB" i="1" dirty="0" smtClean="0"/>
              <a:t>Letters</a:t>
            </a:r>
            <a:r>
              <a:rPr lang="en-GB" dirty="0" smtClean="0"/>
              <a:t> 10.96.2-3). Their crime was an unwillingness to worship any God but their own, an exclusiveness the Greeks labelled " atheism." </a:t>
            </a:r>
            <a:endParaRPr lang="en-GB"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Caesar is Lord</a:t>
            </a:r>
            <a:endParaRPr lang="en-GB" dirty="0"/>
          </a:p>
        </p:txBody>
      </p:sp>
      <p:sp>
        <p:nvSpPr>
          <p:cNvPr id="3" name="Content Placeholder 2"/>
          <p:cNvSpPr>
            <a:spLocks noGrp="1"/>
          </p:cNvSpPr>
          <p:nvPr>
            <p:ph idx="1"/>
          </p:nvPr>
        </p:nvSpPr>
        <p:spPr/>
        <p:txBody>
          <a:bodyPr>
            <a:normAutofit/>
          </a:bodyPr>
          <a:lstStyle/>
          <a:p>
            <a:r>
              <a:rPr lang="en-GB" dirty="0" smtClean="0"/>
              <a:t>The denarius of Tiberius which Jesus used bore the words: </a:t>
            </a:r>
            <a:r>
              <a:rPr lang="en-GB" i="1" dirty="0" smtClean="0"/>
              <a:t>Tiberius CAESAR DIVI </a:t>
            </a:r>
            <a:r>
              <a:rPr lang="en-GB" i="1" dirty="0" err="1" smtClean="0"/>
              <a:t>AUGusti</a:t>
            </a:r>
            <a:r>
              <a:rPr lang="en-GB" i="1" dirty="0" smtClean="0"/>
              <a:t> </a:t>
            </a:r>
            <a:r>
              <a:rPr lang="en-GB" i="1" dirty="0" err="1" smtClean="0"/>
              <a:t>Filius</a:t>
            </a:r>
            <a:r>
              <a:rPr lang="en-GB" i="1" dirty="0" smtClean="0"/>
              <a:t> AUGUSTUS </a:t>
            </a:r>
            <a:r>
              <a:rPr lang="en-GB" i="1" dirty="0" err="1" smtClean="0"/>
              <a:t>Pontifex</a:t>
            </a:r>
            <a:r>
              <a:rPr lang="en-GB" i="1" dirty="0" smtClean="0"/>
              <a:t> </a:t>
            </a:r>
            <a:r>
              <a:rPr lang="en-GB" i="1" dirty="0" err="1" smtClean="0"/>
              <a:t>Maximus</a:t>
            </a:r>
            <a:r>
              <a:rPr lang="en-GB" dirty="0" smtClean="0"/>
              <a:t>. Caesar was to be seen as the Son of God. 1 Tim. 6:15,16 Jesus Christ is the </a:t>
            </a:r>
            <a:r>
              <a:rPr lang="en-GB" i="1" dirty="0" smtClean="0"/>
              <a:t>only</a:t>
            </a:r>
            <a:r>
              <a:rPr lang="en-GB" dirty="0" smtClean="0"/>
              <a:t> potentate, the Lord of Lords, the King of all Kings</a:t>
            </a:r>
          </a:p>
          <a:p>
            <a:r>
              <a:rPr lang="en-GB" dirty="0" smtClean="0"/>
              <a:t>“My Lord and my God!” = </a:t>
            </a:r>
            <a:r>
              <a:rPr lang="en-GB" i="1" dirty="0" smtClean="0"/>
              <a:t>Dominus et Deus </a:t>
            </a:r>
            <a:r>
              <a:rPr lang="en-GB" i="1" dirty="0" err="1" smtClean="0"/>
              <a:t>noster</a:t>
            </a:r>
            <a:endParaRPr lang="en-GB" i="1" dirty="0" smtClean="0"/>
          </a:p>
          <a:p>
            <a:pPr>
              <a:buNone/>
            </a:pPr>
            <a:endParaRPr lang="en-GB" dirty="0" smtClean="0"/>
          </a:p>
          <a:p>
            <a:endParaRPr lang="en-GB" dirty="0" smtClean="0"/>
          </a:p>
          <a:p>
            <a:endParaRPr lang="en-GB" dirty="0" smtClean="0"/>
          </a:p>
          <a:p>
            <a:endParaRPr lang="en-GB"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Revelation’s Allusions to Rome</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The way the sun was eclipsed at the Lord’s death is recorded in terms which clearly contrast with the prevailing view that at the demise of the emperors, the light of the sun was eclipsed.</a:t>
            </a:r>
          </a:p>
          <a:p>
            <a:r>
              <a:rPr lang="en-GB" dirty="0" smtClean="0"/>
              <a:t>Rev. 4,5 presents a picture of the throne of Heaven, but it is replete with reference to the imperial ceremonial court.</a:t>
            </a:r>
          </a:p>
          <a:p>
            <a:r>
              <a:rPr lang="en-GB" dirty="0" smtClean="0"/>
              <a:t>The beast of Rev. 13, 17… image of the beast… names of blasphemy… the city on 7 hills… the Beast seems to disappear and then return to life (17:8)= the murder of Julius Caesar and the healing of the empire under Augustus, the legend of </a:t>
            </a:r>
            <a:r>
              <a:rPr lang="en-GB" i="1" dirty="0" smtClean="0"/>
              <a:t>Nero </a:t>
            </a:r>
            <a:r>
              <a:rPr lang="en-GB" i="1" dirty="0" err="1" smtClean="0"/>
              <a:t>redivivus</a:t>
            </a:r>
            <a:r>
              <a:rPr lang="en-GB" dirty="0" smtClean="0"/>
              <a:t>…</a:t>
            </a:r>
          </a:p>
          <a:p>
            <a:endParaRPr lang="en-GB"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a:t>E</a:t>
            </a:r>
            <a:r>
              <a:rPr lang="en-GB" i="1" dirty="0" smtClean="0"/>
              <a:t>vangelion</a:t>
            </a:r>
            <a:endParaRPr lang="en-GB" dirty="0"/>
          </a:p>
        </p:txBody>
      </p:sp>
      <p:sp>
        <p:nvSpPr>
          <p:cNvPr id="3" name="Content Placeholder 2"/>
          <p:cNvSpPr>
            <a:spLocks noGrp="1"/>
          </p:cNvSpPr>
          <p:nvPr>
            <p:ph idx="1"/>
          </p:nvPr>
        </p:nvSpPr>
        <p:spPr/>
        <p:txBody>
          <a:bodyPr>
            <a:normAutofit lnSpcReduction="10000"/>
          </a:bodyPr>
          <a:lstStyle/>
          <a:p>
            <a:r>
              <a:rPr lang="en-GB" dirty="0" smtClean="0"/>
              <a:t>‘</a:t>
            </a:r>
            <a:r>
              <a:rPr lang="en-GB" i="1" dirty="0" smtClean="0"/>
              <a:t>evangelion</a:t>
            </a:r>
            <a:r>
              <a:rPr lang="en-GB" dirty="0" smtClean="0"/>
              <a:t>’ was a well known concept. It meant the good news of victory, and the corresponding duty to make thank and praise offerings for it. The Imperial Cult used the word for announcing Caesar’s victories, his birthdays, his accession to power, his granting of </a:t>
            </a:r>
            <a:r>
              <a:rPr lang="en-GB" i="1" dirty="0" smtClean="0"/>
              <a:t>salvation</a:t>
            </a:r>
            <a:r>
              <a:rPr lang="en-GB" dirty="0" smtClean="0"/>
              <a:t> to his people…Mark’s Gospel especially uses the word </a:t>
            </a:r>
            <a:r>
              <a:rPr lang="en-GB" i="1" dirty="0" smtClean="0"/>
              <a:t>evangelion</a:t>
            </a:r>
            <a:r>
              <a:rPr lang="en-GB" dirty="0" smtClean="0"/>
              <a:t> in a way which sets it up in contrast to the way it was used in the Imperial Cult. </a:t>
            </a:r>
            <a:endParaRPr lang="en-GB"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Society was Organized</a:t>
            </a:r>
            <a:endParaRPr lang="en-GB" dirty="0"/>
          </a:p>
        </p:txBody>
      </p:sp>
      <p:sp>
        <p:nvSpPr>
          <p:cNvPr id="3" name="Content Placeholder 2"/>
          <p:cNvSpPr>
            <a:spLocks noGrp="1"/>
          </p:cNvSpPr>
          <p:nvPr>
            <p:ph idx="1"/>
          </p:nvPr>
        </p:nvSpPr>
        <p:spPr/>
        <p:txBody>
          <a:bodyPr/>
          <a:lstStyle/>
          <a:p>
            <a:r>
              <a:rPr lang="en-GB" i="1" dirty="0" smtClean="0"/>
              <a:t>Everything was against the spread of the Truth amongst the poor women and slaves of the first century</a:t>
            </a:r>
            <a:r>
              <a:rPr lang="en-GB" dirty="0" smtClean="0"/>
              <a:t>.</a:t>
            </a:r>
            <a:endParaRPr lang="en-GB"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Where Things Went Wrong</a:t>
            </a:r>
            <a:br>
              <a:rPr lang="en-GB" b="1" dirty="0" smtClean="0"/>
            </a:b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Ignatius and Polycarp etc all pretended to Paul</a:t>
            </a:r>
          </a:p>
          <a:p>
            <a:r>
              <a:rPr lang="en-GB" dirty="0"/>
              <a:t>N</a:t>
            </a:r>
            <a:r>
              <a:rPr lang="en-GB" dirty="0" smtClean="0"/>
              <a:t>o longer was the second coming important because it meant we would see Jesus personally. Instead the focus came to be put on Christ’s return being for the reward of the virtuous, and for the punishment of the wicked- a punishment which the virtuous were to gloat over, quite forgetting that God Himself takes no pleasure in the death of the wicked- </a:t>
            </a:r>
            <a:r>
              <a:rPr lang="en-GB" i="1" dirty="0" smtClean="0"/>
              <a:t>The Apocalypse Of Peter</a:t>
            </a:r>
            <a:r>
              <a:rPr lang="en-GB" dirty="0" smtClean="0"/>
              <a:t>, </a:t>
            </a:r>
            <a:r>
              <a:rPr lang="en-GB" i="1" dirty="0" smtClean="0"/>
              <a:t>Inferno</a:t>
            </a:r>
            <a:endParaRPr lang="en-GB"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Rise of Tradition as Authority</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Clement spoke of "the rule of our tradition" (</a:t>
            </a:r>
            <a:r>
              <a:rPr lang="en-GB" i="1" dirty="0" smtClean="0"/>
              <a:t>Dialogue</a:t>
            </a:r>
            <a:r>
              <a:rPr lang="en-GB" dirty="0" smtClean="0"/>
              <a:t> 80,3) as being the source of truth. </a:t>
            </a:r>
          </a:p>
          <a:p>
            <a:r>
              <a:rPr lang="en-GB" dirty="0" smtClean="0"/>
              <a:t>Athanasius used this argument to justify his view of the dogmas that later became enshrined in the Trinity: "Athanasius, disputing with the Arians, claimed that his own doctrine had been handed down from father to father, whereas they could not produce a single respectable witness to theirs... the compilation of lists of fathers of unimpeachable prestige, with select quotations from their writings, became a favourite technique in theological debate" </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United, but no obsession with </a:t>
            </a:r>
            <a:br>
              <a:rPr lang="en-GB" dirty="0" smtClean="0"/>
            </a:br>
            <a:r>
              <a:rPr lang="en-GB" dirty="0" smtClean="0"/>
              <a:t>guilt by association</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The early believers were initially members of the synagogues, and Paul always visited the synagogue services in his travels. Peter and John went up to pray in the temple at the ninth hour along with everyone else (Acts 3:1). Early ecclesial meetings were based upon the synagogue system (James 2:2). The Lord didn’t tell them to leave because they might catch some ‘guilt by association’. He knew that if they forthrightly preached the Truth, they would be excommunicated: “the time will come when they will expel you from their synagogues”, (Jn. 15:18-21)</a:t>
            </a:r>
          </a:p>
          <a:p>
            <a:endParaRPr lang="en-GB"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Mysticism</a:t>
            </a:r>
            <a:endParaRPr lang="en-GB" dirty="0"/>
          </a:p>
        </p:txBody>
      </p:sp>
      <p:sp>
        <p:nvSpPr>
          <p:cNvPr id="3" name="Content Placeholder 2"/>
          <p:cNvSpPr>
            <a:spLocks noGrp="1"/>
          </p:cNvSpPr>
          <p:nvPr>
            <p:ph idx="1"/>
          </p:nvPr>
        </p:nvSpPr>
        <p:spPr/>
        <p:txBody>
          <a:bodyPr/>
          <a:lstStyle/>
          <a:p>
            <a:r>
              <a:rPr lang="en-GB" dirty="0" smtClean="0"/>
              <a:t>The breaking of bread was turned into a mystery; the actual waters of baptism were thought to hold the power of forgiveness. In all these changes one sees a retreat from the reality of the fact that baptism and the breaking of bread are our personal encounter with the living Christ.</a:t>
            </a:r>
            <a:endParaRPr lang="en-GB"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Social Tensions</a:t>
            </a:r>
            <a:endParaRPr lang="en-GB" dirty="0"/>
          </a:p>
        </p:txBody>
      </p:sp>
      <p:sp>
        <p:nvSpPr>
          <p:cNvPr id="3" name="Content Placeholder 2"/>
          <p:cNvSpPr>
            <a:spLocks noGrp="1"/>
          </p:cNvSpPr>
          <p:nvPr>
            <p:ph idx="1"/>
          </p:nvPr>
        </p:nvSpPr>
        <p:spPr/>
        <p:txBody>
          <a:bodyPr/>
          <a:lstStyle/>
          <a:p>
            <a:r>
              <a:rPr lang="en-GB" dirty="0" smtClean="0"/>
              <a:t>Women </a:t>
            </a:r>
            <a:r>
              <a:rPr lang="en-GB" smtClean="0"/>
              <a:t>put down- “The Gentiles… hear the word of God not fittingly spoken… all the more in that it is spoken to them by a woman… she [the female preacher] shall incur a heavy judgment for sin”</a:t>
            </a:r>
            <a:endParaRPr lang="en-GB" dirty="0" smtClean="0"/>
          </a:p>
          <a:p>
            <a:r>
              <a:rPr lang="en-GB" dirty="0" smtClean="0"/>
              <a:t>Jew / Gentile split</a:t>
            </a:r>
          </a:p>
          <a:p>
            <a:r>
              <a:rPr lang="en-GB" dirty="0" smtClean="0"/>
              <a:t>Rich / poor</a:t>
            </a:r>
            <a:endParaRPr lang="en-GB"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Wealth In The Church</a:t>
            </a:r>
            <a:br>
              <a:rPr lang="en-GB" b="1" dirty="0" smtClean="0"/>
            </a:b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In </a:t>
            </a:r>
            <a:r>
              <a:rPr lang="en-GB" i="1" dirty="0" smtClean="0"/>
              <a:t>Contra </a:t>
            </a:r>
            <a:r>
              <a:rPr lang="en-GB" i="1" dirty="0" err="1" smtClean="0"/>
              <a:t>Celsum</a:t>
            </a:r>
            <a:r>
              <a:rPr lang="en-GB" dirty="0" smtClean="0"/>
              <a:t> we read Origen justifying the Christian church against </a:t>
            </a:r>
            <a:r>
              <a:rPr lang="en-GB" dirty="0" err="1" smtClean="0"/>
              <a:t>Celsus</a:t>
            </a:r>
            <a:r>
              <a:rPr lang="en-GB" dirty="0" smtClean="0"/>
              <a:t>’ criticisms that it is a church of poor, simple people. </a:t>
            </a:r>
          </a:p>
          <a:p>
            <a:endParaRPr lang="en-GB" dirty="0" smtClean="0"/>
          </a:p>
          <a:p>
            <a:r>
              <a:rPr lang="en-GB" dirty="0" smtClean="0"/>
              <a:t>By the 3</a:t>
            </a:r>
            <a:r>
              <a:rPr lang="en-GB" baseline="30000" dirty="0" smtClean="0"/>
              <a:t>rd</a:t>
            </a:r>
            <a:r>
              <a:rPr lang="en-GB" dirty="0" smtClean="0"/>
              <a:t> century, churches started to own buildings and then land. Initially of course, Christianity as an illegal religion had no right or opportunity or even desire to own buildings or to meet in a permanent place. Salaries started to be paid to the ministers. Cyprian of Carthage and other writers point out how there developed a dichotomy between the ministers of poor rural areas, who lived on very little, and those salaried church workers of the urban areas, who became very wealthy. They began to spend their wealth on lavish clothing and church buildings, and to flaunt these things, justifying them in the name of Christ’s service. There also developed in Syria and Asia Minor especially almost a dogma that one must leave their wealth and property to the church. </a:t>
            </a:r>
            <a:endParaRPr lang="en-GB"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i="1" dirty="0" smtClean="0"/>
              <a:t>2nd and 3rd generation convert syndrome</a:t>
            </a:r>
            <a:endParaRPr lang="en-GB" dirty="0"/>
          </a:p>
        </p:txBody>
      </p:sp>
      <p:sp>
        <p:nvSpPr>
          <p:cNvPr id="3" name="Content Placeholder 2"/>
          <p:cNvSpPr>
            <a:spLocks noGrp="1"/>
          </p:cNvSpPr>
          <p:nvPr>
            <p:ph idx="1"/>
          </p:nvPr>
        </p:nvSpPr>
        <p:spPr/>
        <p:txBody>
          <a:bodyPr/>
          <a:lstStyle/>
          <a:p>
            <a:endParaRPr lang="en-GB"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Lost Emphasis Upon Grace</a:t>
            </a:r>
            <a:br>
              <a:rPr lang="en-GB" b="1" dirty="0" smtClean="0"/>
            </a:br>
            <a:endParaRPr lang="en-GB" dirty="0"/>
          </a:p>
        </p:txBody>
      </p:sp>
      <p:sp>
        <p:nvSpPr>
          <p:cNvPr id="3" name="Content Placeholder 2"/>
          <p:cNvSpPr>
            <a:spLocks noGrp="1"/>
          </p:cNvSpPr>
          <p:nvPr>
            <p:ph idx="1"/>
          </p:nvPr>
        </p:nvSpPr>
        <p:spPr/>
        <p:txBody>
          <a:bodyPr>
            <a:normAutofit fontScale="77500" lnSpcReduction="20000"/>
          </a:bodyPr>
          <a:lstStyle/>
          <a:p>
            <a:r>
              <a:rPr lang="en-GB" dirty="0" err="1" smtClean="0"/>
              <a:t>Hermans</a:t>
            </a:r>
            <a:r>
              <a:rPr lang="en-GB" dirty="0" smtClean="0"/>
              <a:t> (</a:t>
            </a:r>
            <a:r>
              <a:rPr lang="en-GB" i="1" dirty="0" smtClean="0"/>
              <a:t>Man.</a:t>
            </a:r>
            <a:r>
              <a:rPr lang="en-GB" dirty="0" smtClean="0"/>
              <a:t> 4.3.6) wrote: “After the great and holy calling, if a person be tempted by the devil and commit sin, he has one repentance; but if he sin and repent repeatedly, [repentance] is unprofitable”- cp. 490 x!</a:t>
            </a:r>
          </a:p>
          <a:p>
            <a:r>
              <a:rPr lang="en-GB" i="1" dirty="0" smtClean="0"/>
              <a:t>The Shepherd Of </a:t>
            </a:r>
            <a:r>
              <a:rPr lang="en-GB" i="1" dirty="0" err="1" smtClean="0"/>
              <a:t>Hermas</a:t>
            </a:r>
            <a:r>
              <a:rPr lang="en-GB" dirty="0" smtClean="0"/>
              <a:t>, 2.3.2: “You are saved by not having broken away from the living God… if he refrains from every evil lust, he will inherit eternal life” (3.8.4).</a:t>
            </a:r>
          </a:p>
          <a:p>
            <a:r>
              <a:rPr lang="en-GB" dirty="0" smtClean="0"/>
              <a:t>Hypocrisy from legalism…  Tertullian "The basis of salvation is fear". </a:t>
            </a:r>
          </a:p>
          <a:p>
            <a:r>
              <a:rPr lang="en-GB" dirty="0" smtClean="0"/>
              <a:t>[their theology] precluded the existence of sin among the baptized. Confession had little place in their life or prayer. Confession played no part in their liturgies..." (2)</a:t>
            </a:r>
            <a:endParaRPr lang="en-GB"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Poor Church Leadership</a:t>
            </a:r>
            <a:br>
              <a:rPr lang="en-GB" b="1" dirty="0" smtClean="0"/>
            </a:b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Tertullian advised bishops not to allow the congregation to ask questions, for “it is questions that make people heretics”. Consider these quotations from his </a:t>
            </a:r>
            <a:r>
              <a:rPr lang="en-GB" i="1" dirty="0" smtClean="0"/>
              <a:t>Prescription Against Heretics</a:t>
            </a:r>
            <a:r>
              <a:rPr lang="en-GB" dirty="0" smtClean="0"/>
              <a:t> : “They say that we must ask questions in order to discuss. But what is there to discuss? Believers must dismiss all argument over scriptural interpretation; such controversy only has the effect of upsetting the stomach or the brain… if you do discuss with them, the effect on the spectators will be to make them uncertain which side is right… the person in doubt will be confused by the fact that he sees you making no progress”.</a:t>
            </a:r>
            <a:endParaRPr lang="en-GB"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dirty="0" smtClean="0"/>
              <a:t>“It is therefore necessary… that ye should do nothing without the bishop; but be ye obedient also to the presbytery” (</a:t>
            </a:r>
            <a:r>
              <a:rPr lang="en-GB" i="1" dirty="0" err="1" smtClean="0"/>
              <a:t>Trallians</a:t>
            </a:r>
            <a:r>
              <a:rPr lang="en-GB" dirty="0" smtClean="0"/>
              <a:t> 2.2,3)</a:t>
            </a:r>
          </a:p>
          <a:p>
            <a:r>
              <a:rPr lang="en-GB" dirty="0" smtClean="0"/>
              <a:t>- Ignatius greets only those who “be at one with the bishop and presbyters” (</a:t>
            </a:r>
            <a:r>
              <a:rPr lang="en-GB" i="1" dirty="0" smtClean="0"/>
              <a:t>Philadelphians</a:t>
            </a:r>
            <a:r>
              <a:rPr lang="en-GB" dirty="0" smtClean="0"/>
              <a:t> prologue). In his own church, Ignatius insisted that no valid breaking of bread service nor baptism could be held in his absence.</a:t>
            </a:r>
          </a:p>
          <a:p>
            <a:r>
              <a:rPr lang="en-GB" dirty="0" smtClean="0"/>
              <a:t>The spirit of ‘breaking bread from house to house’ with which Christianity started had been lost. </a:t>
            </a:r>
          </a:p>
          <a:p>
            <a:endParaRPr lang="en-GB"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"the norm of ecclesiastical and Catholic opinion... to be identified with what has been believed everywhere, always, and by all" </a:t>
            </a:r>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Prayerfulness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Communal prayer was a source of their fellowship, their “one accord”: “They continued steadfastly in the apostles' doctrine and fellowship in the breaking of bread, and in prayers” (Acts 2:42 NKJ). And they were “</a:t>
            </a:r>
            <a:r>
              <a:rPr lang="en-GB" i="1" dirty="0" smtClean="0"/>
              <a:t>instant</a:t>
            </a:r>
            <a:r>
              <a:rPr lang="en-GB" dirty="0" smtClean="0"/>
              <a:t> in prayer” (Rom. 12:12). They got on their knees straight away. In Acts 12:5 they called a prayer meeting about Peter’s imprisonment. 1 Tim. 5:5 shows that the sign of a true widow was that she continued in prayers night and day. She was supported materially so that she could keep up this work of praying for others.</a:t>
            </a:r>
          </a:p>
          <a:p>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GB" dirty="0" smtClean="0"/>
              <a:t>1 Pet. 3:7 gives an unexpected reason for appealing for husbands and wives to get along with each other: that your prayers be not hindered. So important was prayer in the thinking of Peter. </a:t>
            </a:r>
          </a:p>
          <a:p>
            <a:r>
              <a:rPr lang="en-GB" dirty="0" smtClean="0"/>
              <a:t>1 Tim 2:1 “I exhort therefore, that, </a:t>
            </a:r>
            <a:r>
              <a:rPr lang="en-GB" i="1" dirty="0" smtClean="0"/>
              <a:t>first of all</a:t>
            </a:r>
            <a:r>
              <a:rPr lang="en-GB" dirty="0" smtClean="0"/>
              <a:t> [the Greek implies ‘most importantly’ rather than just being first in a list], supplications, prayers, intercessions, and giving of thanks, be made for all men”.</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Christ-Centeredness</a:t>
            </a:r>
            <a:endParaRPr lang="en-GB" dirty="0"/>
          </a:p>
        </p:txBody>
      </p:sp>
      <p:sp>
        <p:nvSpPr>
          <p:cNvPr id="3" name="Content Placeholder 2"/>
          <p:cNvSpPr>
            <a:spLocks noGrp="1"/>
          </p:cNvSpPr>
          <p:nvPr>
            <p:ph idx="1"/>
          </p:nvPr>
        </p:nvSpPr>
        <p:spPr/>
        <p:txBody>
          <a:bodyPr>
            <a:normAutofit lnSpcReduction="10000"/>
          </a:bodyPr>
          <a:lstStyle/>
          <a:p>
            <a:r>
              <a:rPr lang="en-GB" dirty="0" smtClean="0"/>
              <a:t>That earliest church was the continuation of the band of men who followed the Lord Jesus around Galilee (Acts 1)</a:t>
            </a:r>
          </a:p>
          <a:p>
            <a:r>
              <a:rPr lang="en-GB" dirty="0" smtClean="0"/>
              <a:t>Acts record repeatedly describes the converts as “the multitude of the disciples” (2:6; 4:32; 5:14,16; 6:2,5; 12:1,4; 15:12,30; 17:4; 19:9; 21:22), using the same word to describe the “multitude of the disciples” who followed the Lord during His ministry (Lk. 5:6; 19:37)</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Continuity between Luke and Acts</a:t>
            </a:r>
            <a:endParaRPr lang="en-GB" dirty="0"/>
          </a:p>
        </p:txBody>
      </p:sp>
      <p:sp>
        <p:nvSpPr>
          <p:cNvPr id="3" name="Content Placeholder 2"/>
          <p:cNvSpPr>
            <a:spLocks noGrp="1"/>
          </p:cNvSpPr>
          <p:nvPr>
            <p:ph idx="1"/>
          </p:nvPr>
        </p:nvSpPr>
        <p:spPr>
          <a:xfrm>
            <a:off x="457200" y="1600200"/>
            <a:ext cx="8291264" cy="4997152"/>
          </a:xfrm>
        </p:spPr>
        <p:txBody>
          <a:bodyPr>
            <a:normAutofit fontScale="77500" lnSpcReduction="20000"/>
          </a:bodyPr>
          <a:lstStyle/>
          <a:p>
            <a:r>
              <a:rPr lang="en-GB" dirty="0" smtClean="0"/>
              <a:t>Luke describes the Lord and His followers as ‘passing through’ and teaching as He went (Lk. 2:15; 4:30; 5:15; 8:22; 9:6; 11:24; 17:11; 19:1,4); and employs the same word to describe the preaching of the apostles in Acts (8:4,40; 9:32,38; 10:38; 11:19,22; 12:10; 13:6,14; 14:24; 15:3,41; 16:6; 17:23; 18:23,27; 19:1,21; 20:2,25). </a:t>
            </a:r>
          </a:p>
          <a:p>
            <a:r>
              <a:rPr lang="en-GB" dirty="0" smtClean="0"/>
              <a:t>He uses the same word translated ‘preach’ in both Luke and the Acts [although the other Gospels use it only once]. In Luke we find the word in 1:19; 2:10; 3:18; 4:18,43; 7:22; 8:1; 9:6; 16:16; 20:1; and in Acts, in 5:42; 8:4,12,25,35,40; 10:36; 11:20; 13:32; 14:7,15,21; 15:35; 16:10; 17:18. </a:t>
            </a:r>
          </a:p>
          <a:p>
            <a:r>
              <a:rPr lang="en-GB" dirty="0" smtClean="0"/>
              <a:t>Luke describes the “amazement” at the preaching and person of Jesus (Lk. 2:47,48; 4:36; 5:26; 8:56; 24:22), and then uses the same word to describe the “amazement” at the apostles (Acts 2:7,12; 8:13; 9:21; 10:45; 12:16).</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1622</TotalTime>
  <Words>5341</Words>
  <Application>Microsoft Office PowerPoint</Application>
  <PresentationFormat>On-screen Show (4:3)</PresentationFormat>
  <Paragraphs>182</Paragraphs>
  <Slides>57</Slides>
  <Notes>0</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Office Theme</vt:lpstr>
      <vt:lpstr>The First Century Church</vt:lpstr>
      <vt:lpstr>" With one accord"  </vt:lpstr>
      <vt:lpstr>The Early Church Our Example </vt:lpstr>
      <vt:lpstr>Slide 4</vt:lpstr>
      <vt:lpstr>United, but no obsession with  guilt by association</vt:lpstr>
      <vt:lpstr>Prayerfulness</vt:lpstr>
      <vt:lpstr>Slide 7</vt:lpstr>
      <vt:lpstr>Christ-Centeredness</vt:lpstr>
      <vt:lpstr>Continuity between Luke and Acts</vt:lpstr>
      <vt:lpstr>An Oral Culture</vt:lpstr>
      <vt:lpstr>Slide 11</vt:lpstr>
      <vt:lpstr>Slide 12</vt:lpstr>
      <vt:lpstr>Mark’s Gospel</vt:lpstr>
      <vt:lpstr>Speed and  urgency</vt:lpstr>
      <vt:lpstr>A radical counter-culture</vt:lpstr>
      <vt:lpstr>Joy</vt:lpstr>
      <vt:lpstr>Politics: Jew / Gentile tensions</vt:lpstr>
      <vt:lpstr>Jew / Gentile tensions</vt:lpstr>
      <vt:lpstr>Slide 19</vt:lpstr>
      <vt:lpstr>Keep on in the face of politics</vt:lpstr>
      <vt:lpstr>Unity Should Convert the World</vt:lpstr>
      <vt:lpstr>House churches</vt:lpstr>
      <vt:lpstr>Grass roots, individualism</vt:lpstr>
      <vt:lpstr>Families</vt:lpstr>
      <vt:lpstr>Slide 25</vt:lpstr>
      <vt:lpstr>Corinth</vt:lpstr>
      <vt:lpstr>Rome</vt:lpstr>
      <vt:lpstr>Ephesus</vt:lpstr>
      <vt:lpstr>Female House Churches</vt:lpstr>
      <vt:lpstr>Women [1]</vt:lpstr>
      <vt:lpstr>Women [2]</vt:lpstr>
      <vt:lpstr>Poverty</vt:lpstr>
      <vt:lpstr>Rich Individuals</vt:lpstr>
      <vt:lpstr>Unique unity</vt:lpstr>
      <vt:lpstr>The Jerusalem Ecclesia</vt:lpstr>
      <vt:lpstr>Unity from Separation</vt:lpstr>
      <vt:lpstr>Focus on the Individual</vt:lpstr>
      <vt:lpstr>Travel</vt:lpstr>
      <vt:lpstr>Obstacles to the Spread of the Gospel</vt:lpstr>
      <vt:lpstr>The offence of the cross </vt:lpstr>
      <vt:lpstr>The offence of the cross </vt:lpstr>
      <vt:lpstr>The rejection of Caesar </vt:lpstr>
      <vt:lpstr>A radical counter-culture</vt:lpstr>
      <vt:lpstr>Caesar is Lord</vt:lpstr>
      <vt:lpstr>Revelation’s Allusions to Rome</vt:lpstr>
      <vt:lpstr>Evangelion</vt:lpstr>
      <vt:lpstr>How Society was Organized</vt:lpstr>
      <vt:lpstr>Where Things Went Wrong </vt:lpstr>
      <vt:lpstr>Rise of Tradition as Authority</vt:lpstr>
      <vt:lpstr>Mysticism</vt:lpstr>
      <vt:lpstr>Social Tensions</vt:lpstr>
      <vt:lpstr>Wealth In The Church </vt:lpstr>
      <vt:lpstr>2nd and 3rd generation convert syndrome</vt:lpstr>
      <vt:lpstr>Lost Emphasis Upon Grace </vt:lpstr>
      <vt:lpstr>Poor Church Leadership </vt:lpstr>
      <vt:lpstr>Slide 56</vt:lpstr>
      <vt:lpstr>Slide 57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dc:creator>
  <cp:lastModifiedBy>John</cp:lastModifiedBy>
  <cp:revision>42</cp:revision>
  <dcterms:created xsi:type="dcterms:W3CDTF">2012-07-17T11:43:06Z</dcterms:created>
  <dcterms:modified xsi:type="dcterms:W3CDTF">2012-07-26T11:52:07Z</dcterms:modified>
</cp:coreProperties>
</file>