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7" r:id="rId8"/>
    <p:sldId id="263" r:id="rId9"/>
    <p:sldId id="268" r:id="rId10"/>
    <p:sldId id="269" r:id="rId11"/>
    <p:sldId id="270" r:id="rId12"/>
    <p:sldId id="271" r:id="rId13"/>
    <p:sldId id="272" r:id="rId14"/>
    <p:sldId id="273" r:id="rId15"/>
    <p:sldId id="274" r:id="rId16"/>
    <p:sldId id="275" r:id="rId17"/>
    <p:sldId id="276" r:id="rId18"/>
    <p:sldId id="265" r:id="rId19"/>
    <p:sldId id="285" r:id="rId20"/>
    <p:sldId id="277" r:id="rId21"/>
    <p:sldId id="278" r:id="rId22"/>
    <p:sldId id="280" r:id="rId23"/>
    <p:sldId id="281" r:id="rId24"/>
    <p:sldId id="282" r:id="rId25"/>
    <p:sldId id="283" r:id="rId26"/>
    <p:sldId id="284" r:id="rId27"/>
    <p:sldId id="266" r:id="rId28"/>
    <p:sldId id="26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317FA31-D649-48E5-8C9B-53D8E5620574}" type="datetimeFigureOut">
              <a:rPr lang="en-GB" smtClean="0"/>
              <a:pPr/>
              <a:t>17/07/2012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522E11-5B30-4D16-A67B-F10DA42C6A56}"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317FA31-D649-48E5-8C9B-53D8E5620574}" type="datetimeFigureOut">
              <a:rPr lang="en-GB" smtClean="0"/>
              <a:pPr/>
              <a:t>17/07/2012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522E11-5B30-4D16-A67B-F10DA42C6A5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317FA31-D649-48E5-8C9B-53D8E5620574}" type="datetimeFigureOut">
              <a:rPr lang="en-GB" smtClean="0"/>
              <a:pPr/>
              <a:t>17/07/2012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522E11-5B30-4D16-A67B-F10DA42C6A5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317FA31-D649-48E5-8C9B-53D8E5620574}" type="datetimeFigureOut">
              <a:rPr lang="en-GB" smtClean="0"/>
              <a:pPr/>
              <a:t>17/07/2012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522E11-5B30-4D16-A67B-F10DA42C6A5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17FA31-D649-48E5-8C9B-53D8E5620574}" type="datetimeFigureOut">
              <a:rPr lang="en-GB" smtClean="0"/>
              <a:pPr/>
              <a:t>17/07/2012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522E11-5B30-4D16-A67B-F10DA42C6A56}"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317FA31-D649-48E5-8C9B-53D8E5620574}" type="datetimeFigureOut">
              <a:rPr lang="en-GB" smtClean="0"/>
              <a:pPr/>
              <a:t>17/07/2012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522E11-5B30-4D16-A67B-F10DA42C6A56}"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317FA31-D649-48E5-8C9B-53D8E5620574}" type="datetimeFigureOut">
              <a:rPr lang="en-GB" smtClean="0"/>
              <a:pPr/>
              <a:t>17/07/2012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522E11-5B30-4D16-A67B-F10DA42C6A56}"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317FA31-D649-48E5-8C9B-53D8E5620574}" type="datetimeFigureOut">
              <a:rPr lang="en-GB" smtClean="0"/>
              <a:pPr/>
              <a:t>17/07/2012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522E11-5B30-4D16-A67B-F10DA42C6A56}"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17FA31-D649-48E5-8C9B-53D8E5620574}" type="datetimeFigureOut">
              <a:rPr lang="en-GB" smtClean="0"/>
              <a:pPr/>
              <a:t>17/07/2012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C522E11-5B30-4D16-A67B-F10DA42C6A5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17FA31-D649-48E5-8C9B-53D8E5620574}" type="datetimeFigureOut">
              <a:rPr lang="en-GB" smtClean="0"/>
              <a:pPr/>
              <a:t>17/07/2012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522E11-5B30-4D16-A67B-F10DA42C6A56}"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17FA31-D649-48E5-8C9B-53D8E5620574}" type="datetimeFigureOut">
              <a:rPr lang="en-GB" smtClean="0"/>
              <a:pPr/>
              <a:t>17/07/2012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522E11-5B30-4D16-A67B-F10DA42C6A56}"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17FA31-D649-48E5-8C9B-53D8E5620574}" type="datetimeFigureOut">
              <a:rPr lang="en-GB" smtClean="0"/>
              <a:pPr/>
              <a:t>17/07/2012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522E11-5B30-4D16-A67B-F10DA42C6A56}"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Carelinks </a:t>
            </a:r>
            <a:br>
              <a:rPr lang="en-GB" dirty="0" smtClean="0"/>
            </a:br>
            <a:r>
              <a:rPr lang="en-GB" dirty="0" smtClean="0"/>
              <a:t>Missionary Training Program</a:t>
            </a:r>
            <a:endParaRPr lang="en-GB" dirty="0"/>
          </a:p>
        </p:txBody>
      </p:sp>
      <p:sp>
        <p:nvSpPr>
          <p:cNvPr id="3" name="Subtitle 2"/>
          <p:cNvSpPr>
            <a:spLocks noGrp="1"/>
          </p:cNvSpPr>
          <p:nvPr>
            <p:ph type="subTitle" idx="1"/>
          </p:nvPr>
        </p:nvSpPr>
        <p:spPr/>
        <p:txBody>
          <a:bodyPr>
            <a:normAutofit/>
          </a:bodyPr>
          <a:lstStyle/>
          <a:p>
            <a:r>
              <a:rPr lang="en-GB" dirty="0" smtClean="0">
                <a:solidFill>
                  <a:schemeClr val="tx1"/>
                </a:solidFill>
              </a:rPr>
              <a:t>Teaching About </a:t>
            </a:r>
            <a:endParaRPr lang="en-GB" dirty="0">
              <a:solidFill>
                <a:schemeClr val="tx1"/>
              </a:solidFill>
            </a:endParaRPr>
          </a:p>
          <a:p>
            <a:r>
              <a:rPr lang="en-GB" dirty="0" smtClean="0">
                <a:solidFill>
                  <a:schemeClr val="tx1"/>
                </a:solidFill>
              </a:rPr>
              <a:t>the Devil and Satan</a:t>
            </a:r>
            <a:endParaRPr lang="en-GB"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Hard Questions [3]</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How can the </a:t>
            </a:r>
            <a:r>
              <a:rPr lang="en-GB" i="1" dirty="0" smtClean="0"/>
              <a:t>positive</a:t>
            </a:r>
            <a:r>
              <a:rPr lang="en-GB" dirty="0" smtClean="0"/>
              <a:t> spiritual effect of Satan be explained? Men were delivered to Satan, so they might learn not to blaspheme (1 Tim. 1:20); deliverance to Satan results in "the destruction of the flesh" (1 Cor. 5:5)</a:t>
            </a:r>
          </a:p>
          <a:p>
            <a:r>
              <a:rPr lang="en-GB" dirty="0" smtClean="0"/>
              <a:t>Did the supposed fallen Angels come down to earth to tempt humans to sin, or because they were cast down by God? If they were cast down by God in punishment for </a:t>
            </a:r>
            <a:r>
              <a:rPr lang="en-GB" i="1" dirty="0" smtClean="0"/>
              <a:t>their </a:t>
            </a:r>
            <a:r>
              <a:rPr lang="en-GB" dirty="0" smtClean="0"/>
              <a:t>sin, why then should humanity suffer because of that? Isn't that like punishing a psychopath by giving him a loaded gun and casting him out of the courtroom into a school playground? If they came down from Heaven to earth of their own volition and fell into sin on earth, then the whole idea of rebellion in Heaven etc. is contradicted. </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Hard Questions [4]</a:t>
            </a:r>
            <a:endParaRPr lang="en-GB" dirty="0"/>
          </a:p>
        </p:txBody>
      </p:sp>
      <p:sp>
        <p:nvSpPr>
          <p:cNvPr id="3" name="Content Placeholder 2"/>
          <p:cNvSpPr>
            <a:spLocks noGrp="1"/>
          </p:cNvSpPr>
          <p:nvPr>
            <p:ph idx="1"/>
          </p:nvPr>
        </p:nvSpPr>
        <p:spPr/>
        <p:txBody>
          <a:bodyPr/>
          <a:lstStyle/>
          <a:p>
            <a:r>
              <a:rPr lang="en-GB" dirty="0" smtClean="0"/>
              <a:t>What exactly is our defence against the Devil? Why would the Devil get scared off by our Bible reading, uttering the name of Christ, getting baptized, wearing or touching a cross, making the sign of the cross, reciting charms and the other things suggested by the early church "fathers"?</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Hard Questions [5]</a:t>
            </a:r>
            <a:endParaRPr lang="en-GB" dirty="0"/>
          </a:p>
        </p:txBody>
      </p:sp>
      <p:sp>
        <p:nvSpPr>
          <p:cNvPr id="3" name="Content Placeholder 2"/>
          <p:cNvSpPr>
            <a:spLocks noGrp="1"/>
          </p:cNvSpPr>
          <p:nvPr>
            <p:ph idx="1"/>
          </p:nvPr>
        </p:nvSpPr>
        <p:spPr/>
        <p:txBody>
          <a:bodyPr/>
          <a:lstStyle/>
          <a:p>
            <a:r>
              <a:rPr lang="en-GB" dirty="0" smtClean="0"/>
              <a:t>If we accept that Satan exists as a person, with power to lead every human being into temptation, he must have enormous power and knowledge. From where did he get such power and authority?</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5" name="Picture Placeholder 4" descr="uni1.JPG"/>
          <p:cNvPicPr>
            <a:picLocks noGrp="1" noChangeAspect="1"/>
          </p:cNvPicPr>
          <p:nvPr>
            <p:ph type="pic" idx="1"/>
          </p:nvPr>
        </p:nvPicPr>
        <p:blipFill>
          <a:blip r:embed="rId2" cstate="print"/>
          <a:srcRect l="12472" r="12472"/>
          <a:stretch>
            <a:fillRect/>
          </a:stretch>
        </p:blipFill>
        <p:spPr>
          <a:xfrm>
            <a:off x="643401" y="612774"/>
            <a:ext cx="7673015" cy="5754761"/>
          </a:xfrm>
        </p:spPr>
      </p:pic>
      <p:sp>
        <p:nvSpPr>
          <p:cNvPr id="4" name="Text Placeholder 3"/>
          <p:cNvSpPr>
            <a:spLocks noGrp="1"/>
          </p:cNvSpPr>
          <p:nvPr>
            <p:ph type="body" sz="half" idx="2"/>
          </p:nvPr>
        </p:nvSpPr>
        <p:spPr/>
        <p:txBody>
          <a:bodyPr/>
          <a:lstStyle/>
          <a:p>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5" name="Picture Placeholder 4" descr="uni2.JPG"/>
          <p:cNvPicPr>
            <a:picLocks noGrp="1" noChangeAspect="1"/>
          </p:cNvPicPr>
          <p:nvPr>
            <p:ph type="pic" idx="1"/>
          </p:nvPr>
        </p:nvPicPr>
        <p:blipFill>
          <a:blip r:embed="rId2" cstate="print"/>
          <a:srcRect l="12599" r="12599"/>
          <a:stretch>
            <a:fillRect/>
          </a:stretch>
        </p:blipFill>
        <p:spPr>
          <a:xfrm>
            <a:off x="899592" y="260648"/>
            <a:ext cx="7889039" cy="5916779"/>
          </a:xfrm>
        </p:spPr>
      </p:pic>
      <p:sp>
        <p:nvSpPr>
          <p:cNvPr id="4" name="Text Placeholder 3"/>
          <p:cNvSpPr>
            <a:spLocks noGrp="1"/>
          </p:cNvSpPr>
          <p:nvPr>
            <p:ph type="body" sz="half" idx="2"/>
          </p:nvPr>
        </p:nvSpPr>
        <p:spPr/>
        <p:txBody>
          <a:bodyPr/>
          <a:lstStyle/>
          <a:p>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5" name="Picture Placeholder 4" descr="uni3.JPG"/>
          <p:cNvPicPr>
            <a:picLocks noGrp="1" noChangeAspect="1"/>
          </p:cNvPicPr>
          <p:nvPr>
            <p:ph type="pic" idx="1"/>
          </p:nvPr>
        </p:nvPicPr>
        <p:blipFill>
          <a:blip r:embed="rId2" cstate="print"/>
          <a:srcRect l="12610" r="12610"/>
          <a:stretch>
            <a:fillRect/>
          </a:stretch>
        </p:blipFill>
        <p:spPr>
          <a:xfrm>
            <a:off x="1043608" y="612774"/>
            <a:ext cx="7864020" cy="5898015"/>
          </a:xfrm>
        </p:spPr>
      </p:pic>
      <p:sp>
        <p:nvSpPr>
          <p:cNvPr id="4" name="Text Placeholder 3"/>
          <p:cNvSpPr>
            <a:spLocks noGrp="1"/>
          </p:cNvSpPr>
          <p:nvPr>
            <p:ph type="body" sz="half" idx="2"/>
          </p:nvPr>
        </p:nvSpPr>
        <p:spPr/>
        <p:txBody>
          <a:bodyPr/>
          <a:lstStyle/>
          <a:p>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5" name="Picture Placeholder 4" descr="uni4.JPG"/>
          <p:cNvPicPr>
            <a:picLocks noGrp="1" noChangeAspect="1"/>
          </p:cNvPicPr>
          <p:nvPr>
            <p:ph type="pic" idx="1"/>
          </p:nvPr>
        </p:nvPicPr>
        <p:blipFill>
          <a:blip r:embed="rId2" cstate="print"/>
          <a:srcRect l="3367" r="3367"/>
          <a:stretch>
            <a:fillRect/>
          </a:stretch>
        </p:blipFill>
        <p:spPr>
          <a:xfrm>
            <a:off x="547391" y="612774"/>
            <a:ext cx="7769025" cy="5826769"/>
          </a:xfrm>
        </p:spPr>
      </p:pic>
      <p:sp>
        <p:nvSpPr>
          <p:cNvPr id="4" name="Text Placeholder 3"/>
          <p:cNvSpPr>
            <a:spLocks noGrp="1"/>
          </p:cNvSpPr>
          <p:nvPr>
            <p:ph type="body" sz="half" idx="2"/>
          </p:nvPr>
        </p:nvSpPr>
        <p:spPr/>
        <p:txBody>
          <a:bodyPr/>
          <a:lstStyle/>
          <a:p>
            <a:endParaRPr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5" name="Picture Placeholder 4" descr="uni5.JPG"/>
          <p:cNvPicPr>
            <a:picLocks noGrp="1" noChangeAspect="1"/>
          </p:cNvPicPr>
          <p:nvPr>
            <p:ph type="pic" idx="1"/>
          </p:nvPr>
        </p:nvPicPr>
        <p:blipFill>
          <a:blip r:embed="rId2" cstate="print"/>
          <a:srcRect l="3367" r="3367"/>
          <a:stretch>
            <a:fillRect/>
          </a:stretch>
        </p:blipFill>
        <p:spPr>
          <a:xfrm>
            <a:off x="739412" y="612774"/>
            <a:ext cx="7865036" cy="5898777"/>
          </a:xfrm>
        </p:spPr>
      </p:pic>
      <p:sp>
        <p:nvSpPr>
          <p:cNvPr id="4" name="Text Placeholder 3"/>
          <p:cNvSpPr>
            <a:spLocks noGrp="1"/>
          </p:cNvSpPr>
          <p:nvPr>
            <p:ph type="body" sz="half" idx="2"/>
          </p:nvPr>
        </p:nvSpPr>
        <p:spPr/>
        <p:txBody>
          <a:bodyPr/>
          <a:lstStyle/>
          <a:p>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Practical Meaning for You [1]</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 Internal mental conflict with temptation, “to be spiritually minded”, is the essence of Christianity</a:t>
            </a:r>
          </a:p>
          <a:p>
            <a:r>
              <a:rPr lang="en-GB" dirty="0" smtClean="0"/>
              <a:t>Don’t minimize others’ sins</a:t>
            </a:r>
          </a:p>
          <a:p>
            <a:r>
              <a:rPr lang="en-GB" dirty="0" smtClean="0"/>
              <a:t>Solzhenitsyn both experienced and reflected upon evil more than most; and his conclusion is the same: "If only it were all so simple! If only... it were necessary only to separate [evil people] from the rest of us and destroy them! But the line dividing good and evil cuts through the heart of every human being. And who is willing to destroy a piece of his own heart?" </a:t>
            </a:r>
          </a:p>
          <a:p>
            <a:endParaRPr lang="en-GB" dirty="0" smtClean="0"/>
          </a:p>
          <a:p>
            <a:endParaRPr lang="en-GB" dirty="0" smtClean="0"/>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Practical Meaning [2]</a:t>
            </a:r>
            <a:endParaRPr lang="en-GB" dirty="0"/>
          </a:p>
        </p:txBody>
      </p:sp>
      <p:sp>
        <p:nvSpPr>
          <p:cNvPr id="3" name="Content Placeholder 2"/>
          <p:cNvSpPr>
            <a:spLocks noGrp="1"/>
          </p:cNvSpPr>
          <p:nvPr>
            <p:ph idx="1"/>
          </p:nvPr>
        </p:nvSpPr>
        <p:spPr/>
        <p:txBody>
          <a:bodyPr/>
          <a:lstStyle/>
          <a:p>
            <a:r>
              <a:rPr lang="en-GB" dirty="0" smtClean="0"/>
              <a:t>Robert Simon </a:t>
            </a:r>
            <a:r>
              <a:rPr lang="en-GB" i="1" dirty="0" smtClean="0"/>
              <a:t>Bad Men Do What Good Men Dream Of</a:t>
            </a:r>
          </a:p>
          <a:p>
            <a:r>
              <a:rPr lang="en-GB" dirty="0" smtClean="0"/>
              <a:t>“The devil made them / me do it" is to excuse sin; and we sometimes find forgiveness hard because we confuse it with excusing. We are to forgive, face the sin- not excuse</a:t>
            </a:r>
            <a:endParaRPr lang="en-GB" i="1" dirty="0" smtClean="0"/>
          </a:p>
          <a:p>
            <a:r>
              <a:rPr lang="en-GB" dirty="0" smtClean="0"/>
              <a:t>Don’t demonize others, take responsibility for sin</a:t>
            </a:r>
          </a:p>
          <a:p>
            <a:endParaRPr lang="en-GB" dirty="0" smtClean="0"/>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smtClean="0"/>
              <a:t>- Avoid “Theological </a:t>
            </a:r>
            <a:r>
              <a:rPr lang="en-GB" dirty="0" err="1" smtClean="0"/>
              <a:t>gladiatorship</a:t>
            </a:r>
            <a:r>
              <a:rPr lang="en-GB" dirty="0" smtClean="0"/>
              <a:t>”</a:t>
            </a:r>
          </a:p>
          <a:p>
            <a:r>
              <a:rPr lang="en-GB" dirty="0" smtClean="0"/>
              <a:t>- Build flash moments</a:t>
            </a:r>
          </a:p>
          <a:p>
            <a:r>
              <a:rPr lang="en-GB" dirty="0" smtClean="0"/>
              <a:t>- Paradigm shifting</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pic>
        <p:nvPicPr>
          <p:cNvPr id="5" name="Picture Placeholder 4" descr="demon1.jpg"/>
          <p:cNvPicPr>
            <a:picLocks noGrp="1" noChangeAspect="1"/>
          </p:cNvPicPr>
          <p:nvPr>
            <p:ph type="pic" idx="1"/>
          </p:nvPr>
        </p:nvPicPr>
        <p:blipFill>
          <a:blip r:embed="rId2" cstate="print"/>
          <a:srcRect l="1348" r="1348"/>
          <a:stretch>
            <a:fillRect/>
          </a:stretch>
        </p:blipFill>
        <p:spPr>
          <a:xfrm>
            <a:off x="1507497" y="332656"/>
            <a:ext cx="6347256" cy="5040560"/>
          </a:xfrm>
        </p:spPr>
      </p:pic>
      <p:sp>
        <p:nvSpPr>
          <p:cNvPr id="4" name="Text Placeholder 3"/>
          <p:cNvSpPr>
            <a:spLocks noGrp="1"/>
          </p:cNvSpPr>
          <p:nvPr>
            <p:ph type="body" sz="half" idx="2"/>
          </p:nvPr>
        </p:nvSpPr>
        <p:spPr/>
        <p:txBody>
          <a:bodyPr>
            <a:normAutofit/>
          </a:bodyPr>
          <a:lstStyle/>
          <a:p>
            <a:pPr algn="ctr"/>
            <a:r>
              <a:rPr lang="en-GB" sz="2000" b="1" dirty="0" smtClean="0"/>
              <a:t>Demonizing others is very common</a:t>
            </a:r>
            <a:endParaRPr lang="en-GB" sz="20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demon3.jpg"/>
          <p:cNvPicPr>
            <a:picLocks noGrp="1" noChangeAspect="1"/>
          </p:cNvPicPr>
          <p:nvPr>
            <p:ph idx="1"/>
          </p:nvPr>
        </p:nvPicPr>
        <p:blipFill>
          <a:blip r:embed="rId2" cstate="print"/>
          <a:stretch>
            <a:fillRect/>
          </a:stretch>
        </p:blipFill>
        <p:spPr>
          <a:xfrm>
            <a:off x="2460782" y="548680"/>
            <a:ext cx="3898651" cy="6120680"/>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6" name="Content Placeholder 5" descr="demongermans2.jpg"/>
          <p:cNvPicPr>
            <a:picLocks noGrp="1" noChangeAspect="1"/>
          </p:cNvPicPr>
          <p:nvPr>
            <p:ph idx="1"/>
          </p:nvPr>
        </p:nvPicPr>
        <p:blipFill>
          <a:blip r:embed="rId2" cstate="print"/>
          <a:stretch>
            <a:fillRect/>
          </a:stretch>
        </p:blipFill>
        <p:spPr>
          <a:xfrm>
            <a:off x="2627784" y="620688"/>
            <a:ext cx="4507537" cy="5701840"/>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demon9.jpg"/>
          <p:cNvPicPr>
            <a:picLocks noGrp="1" noChangeAspect="1"/>
          </p:cNvPicPr>
          <p:nvPr>
            <p:ph idx="1"/>
          </p:nvPr>
        </p:nvPicPr>
        <p:blipFill>
          <a:blip r:embed="rId2" cstate="print"/>
          <a:stretch>
            <a:fillRect/>
          </a:stretch>
        </p:blipFill>
        <p:spPr>
          <a:xfrm>
            <a:off x="2987824" y="548680"/>
            <a:ext cx="3728328" cy="5763374"/>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demon12.jpg"/>
          <p:cNvPicPr>
            <a:picLocks noGrp="1" noChangeAspect="1"/>
          </p:cNvPicPr>
          <p:nvPr>
            <p:ph idx="1"/>
          </p:nvPr>
        </p:nvPicPr>
        <p:blipFill>
          <a:blip r:embed="rId2" cstate="print"/>
          <a:stretch>
            <a:fillRect/>
          </a:stretch>
        </p:blipFill>
        <p:spPr>
          <a:xfrm>
            <a:off x="2548441" y="1600200"/>
            <a:ext cx="3791513" cy="4853136"/>
          </a:xfr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demon17.jpg"/>
          <p:cNvPicPr>
            <a:picLocks noGrp="1" noChangeAspect="1"/>
          </p:cNvPicPr>
          <p:nvPr>
            <p:ph idx="1"/>
          </p:nvPr>
        </p:nvPicPr>
        <p:blipFill>
          <a:blip r:embed="rId2" cstate="print"/>
          <a:stretch>
            <a:fillRect/>
          </a:stretch>
        </p:blipFill>
        <p:spPr>
          <a:xfrm>
            <a:off x="1547665" y="708778"/>
            <a:ext cx="4967436" cy="5600541"/>
          </a:xfr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demon16.jpg"/>
          <p:cNvPicPr>
            <a:picLocks noGrp="1" noChangeAspect="1"/>
          </p:cNvPicPr>
          <p:nvPr>
            <p:ph idx="1"/>
          </p:nvPr>
        </p:nvPicPr>
        <p:blipFill>
          <a:blip r:embed="rId2" cstate="print"/>
          <a:stretch>
            <a:fillRect/>
          </a:stretch>
        </p:blipFill>
        <p:spPr>
          <a:xfrm>
            <a:off x="2226731" y="548680"/>
            <a:ext cx="5523089" cy="5760640"/>
          </a:xfr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Suggested Teaching Approach</a:t>
            </a:r>
            <a:endParaRPr lang="en-GB" dirty="0"/>
          </a:p>
        </p:txBody>
      </p:sp>
      <p:sp>
        <p:nvSpPr>
          <p:cNvPr id="3" name="Content Placeholder 2"/>
          <p:cNvSpPr>
            <a:spLocks noGrp="1"/>
          </p:cNvSpPr>
          <p:nvPr>
            <p:ph idx="1"/>
          </p:nvPr>
        </p:nvSpPr>
        <p:spPr/>
        <p:txBody>
          <a:bodyPr>
            <a:normAutofit/>
          </a:bodyPr>
          <a:lstStyle/>
          <a:p>
            <a:r>
              <a:rPr lang="en-GB" dirty="0" smtClean="0"/>
              <a:t>Start with God as Almighty- Is. 45:5-7</a:t>
            </a:r>
          </a:p>
          <a:p>
            <a:r>
              <a:rPr lang="en-GB" dirty="0" smtClean="0"/>
              <a:t>Mention that this was deconstructing Babylonian </a:t>
            </a:r>
            <a:r>
              <a:rPr lang="en-GB" dirty="0" smtClean="0"/>
              <a:t>ideas; dualism wrong</a:t>
            </a:r>
            <a:endParaRPr lang="en-GB" dirty="0" smtClean="0"/>
          </a:p>
          <a:p>
            <a:r>
              <a:rPr lang="en-GB" dirty="0" smtClean="0"/>
              <a:t>Sin from within- Mk. 7:15-23</a:t>
            </a:r>
          </a:p>
          <a:p>
            <a:r>
              <a:rPr lang="en-GB" dirty="0" smtClean="0"/>
              <a:t>Internal temptation is the greatest adversary</a:t>
            </a:r>
          </a:p>
          <a:p>
            <a:r>
              <a:rPr lang="en-GB" dirty="0" smtClean="0"/>
              <a:t>Satan means adversary; Peter, Judas, God</a:t>
            </a:r>
          </a:p>
          <a:p>
            <a:r>
              <a:rPr lang="en-GB" dirty="0" smtClean="0"/>
              <a:t>Note that Satan doesn’t always refer to sin or temptation</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Difficult Passages</a:t>
            </a:r>
            <a:endParaRPr lang="en-GB" dirty="0"/>
          </a:p>
        </p:txBody>
      </p:sp>
      <p:sp>
        <p:nvSpPr>
          <p:cNvPr id="3" name="Content Placeholder 2"/>
          <p:cNvSpPr>
            <a:spLocks noGrp="1"/>
          </p:cNvSpPr>
          <p:nvPr>
            <p:ph idx="1"/>
          </p:nvPr>
        </p:nvSpPr>
        <p:spPr/>
        <p:txBody>
          <a:bodyPr>
            <a:normAutofit lnSpcReduction="10000"/>
          </a:bodyPr>
          <a:lstStyle/>
          <a:p>
            <a:r>
              <a:rPr lang="en-GB" dirty="0" smtClean="0"/>
              <a:t>Always admit you can’t answer if you can’t</a:t>
            </a:r>
          </a:p>
          <a:p>
            <a:r>
              <a:rPr lang="en-GB" dirty="0" smtClean="0"/>
              <a:t>Don’t answer by saying “that can’t mean what you say it does because another verse in the Bible says something different”- explain the actual passage</a:t>
            </a:r>
          </a:p>
          <a:p>
            <a:r>
              <a:rPr lang="en-GB" dirty="0" smtClean="0"/>
              <a:t>Try to answer the passage within its context and draw attention to nearby verses which teach otherwise- e.g. Job 1- see Job 2:10; 19:21; 42:11</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people</a:t>
            </a:r>
            <a:endParaRPr lang="en-GB" dirty="0"/>
          </a:p>
        </p:txBody>
      </p:sp>
      <p:sp>
        <p:nvSpPr>
          <p:cNvPr id="3" name="Content Placeholder 2"/>
          <p:cNvSpPr>
            <a:spLocks noGrp="1"/>
          </p:cNvSpPr>
          <p:nvPr>
            <p:ph idx="1"/>
          </p:nvPr>
        </p:nvSpPr>
        <p:spPr/>
        <p:txBody>
          <a:bodyPr/>
          <a:lstStyle/>
          <a:p>
            <a:r>
              <a:rPr lang="en-GB" dirty="0" smtClean="0"/>
              <a:t>1. Curious / unbeliever</a:t>
            </a:r>
          </a:p>
          <a:p>
            <a:r>
              <a:rPr lang="en-GB" dirty="0" smtClean="0"/>
              <a:t>2. Cultural Christians</a:t>
            </a:r>
          </a:p>
          <a:p>
            <a:r>
              <a:rPr lang="en-GB" dirty="0" smtClean="0"/>
              <a:t>3. Committed Christians who know the Bible</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Types of People: Curious / Unbelieving</a:t>
            </a:r>
            <a:endParaRPr lang="en-GB" dirty="0"/>
          </a:p>
        </p:txBody>
      </p:sp>
      <p:sp>
        <p:nvSpPr>
          <p:cNvPr id="3" name="Content Placeholder 2"/>
          <p:cNvSpPr>
            <a:spLocks noGrp="1"/>
          </p:cNvSpPr>
          <p:nvPr>
            <p:ph idx="1"/>
          </p:nvPr>
        </p:nvSpPr>
        <p:spPr/>
        <p:txBody>
          <a:bodyPr/>
          <a:lstStyle/>
          <a:p>
            <a:r>
              <a:rPr lang="en-GB" dirty="0" smtClean="0"/>
              <a:t>Give them positive Bible teaching, clearly pointing out the error of popular views; consider taking a historical approach</a:t>
            </a:r>
          </a:p>
          <a:p>
            <a:r>
              <a:rPr lang="en-GB" dirty="0" smtClean="0"/>
              <a:t>Practical meaning for you</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People: Cultural Christians</a:t>
            </a:r>
            <a:endParaRPr lang="en-GB" dirty="0"/>
          </a:p>
        </p:txBody>
      </p:sp>
      <p:sp>
        <p:nvSpPr>
          <p:cNvPr id="3" name="Content Placeholder 2"/>
          <p:cNvSpPr>
            <a:spLocks noGrp="1"/>
          </p:cNvSpPr>
          <p:nvPr>
            <p:ph idx="1"/>
          </p:nvPr>
        </p:nvSpPr>
        <p:spPr/>
        <p:txBody>
          <a:bodyPr/>
          <a:lstStyle/>
          <a:p>
            <a:r>
              <a:rPr lang="en-GB" dirty="0" smtClean="0"/>
              <a:t>Make some allusion to common errors, but more gently than to unbelievers</a:t>
            </a:r>
          </a:p>
          <a:p>
            <a:r>
              <a:rPr lang="en-GB" dirty="0" smtClean="0"/>
              <a:t>Present our understandings with fairly specific Bible references</a:t>
            </a:r>
          </a:p>
          <a:p>
            <a:r>
              <a:rPr lang="en-GB" dirty="0" smtClean="0"/>
              <a:t>Practical meaning for you</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Types of People: Committed Christians</a:t>
            </a:r>
            <a:endParaRPr lang="en-GB" dirty="0"/>
          </a:p>
        </p:txBody>
      </p:sp>
      <p:sp>
        <p:nvSpPr>
          <p:cNvPr id="3" name="Content Placeholder 2"/>
          <p:cNvSpPr>
            <a:spLocks noGrp="1"/>
          </p:cNvSpPr>
          <p:nvPr>
            <p:ph idx="1"/>
          </p:nvPr>
        </p:nvSpPr>
        <p:spPr>
          <a:xfrm>
            <a:off x="0" y="1600200"/>
            <a:ext cx="8964488" cy="4925144"/>
          </a:xfrm>
        </p:spPr>
        <p:txBody>
          <a:bodyPr>
            <a:normAutofit fontScale="77500" lnSpcReduction="20000"/>
          </a:bodyPr>
          <a:lstStyle/>
          <a:p>
            <a:r>
              <a:rPr lang="en-GB" dirty="0" smtClean="0"/>
              <a:t>Speak of “As I understand it…”</a:t>
            </a:r>
          </a:p>
          <a:p>
            <a:r>
              <a:rPr lang="en-GB" dirty="0" smtClean="0"/>
              <a:t>Take the approach of “I’ve got a problem understanding this, can you help me?”. Use adjectives- Not “I don’t understand how…” but “I honestly / genuinely / have considerable difficulty / sincerely / really have a problem… understanding how…”</a:t>
            </a:r>
          </a:p>
          <a:p>
            <a:r>
              <a:rPr lang="en-GB" dirty="0" smtClean="0"/>
              <a:t>Show the meaning in practice of our understanding</a:t>
            </a:r>
          </a:p>
          <a:p>
            <a:r>
              <a:rPr lang="en-GB" dirty="0" smtClean="0"/>
              <a:t>Show your knowledge of the Bible in a humble way- e.g. instead of “John 14:28…”, “There’s a verse in John somewhere, chapter 14 I think, somewhere near the end of the chapter”</a:t>
            </a:r>
          </a:p>
          <a:p>
            <a:r>
              <a:rPr lang="en-GB" dirty="0" smtClean="0"/>
              <a:t>Go to the difficult passages before they do- go for a flash moment over Is. 14, Gen. 3</a:t>
            </a:r>
          </a:p>
          <a:p>
            <a:r>
              <a:rPr lang="en-GB" dirty="0" smtClean="0"/>
              <a:t>Stress sin from within and the almightiness of God</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498178"/>
          </a:xfrm>
        </p:spPr>
        <p:txBody>
          <a:bodyPr>
            <a:normAutofit/>
          </a:bodyPr>
          <a:lstStyle/>
          <a:p>
            <a:r>
              <a:rPr lang="en-GB" dirty="0" smtClean="0"/>
              <a:t>Maybe mention ridiculous positions of the church “fathers”  </a:t>
            </a:r>
            <a:endParaRPr lang="en-GB" dirty="0"/>
          </a:p>
        </p:txBody>
      </p:sp>
      <p:sp>
        <p:nvSpPr>
          <p:cNvPr id="3" name="Content Placeholder 2"/>
          <p:cNvSpPr>
            <a:spLocks noGrp="1"/>
          </p:cNvSpPr>
          <p:nvPr>
            <p:ph idx="1"/>
          </p:nvPr>
        </p:nvSpPr>
        <p:spPr>
          <a:xfrm>
            <a:off x="539552" y="1988840"/>
            <a:ext cx="8229600" cy="4525963"/>
          </a:xfrm>
        </p:spPr>
        <p:txBody>
          <a:bodyPr>
            <a:normAutofit fontScale="70000" lnSpcReduction="20000"/>
          </a:bodyPr>
          <a:lstStyle/>
          <a:p>
            <a:r>
              <a:rPr lang="en-GB" dirty="0" err="1" smtClean="0"/>
              <a:t>Irenaeus</a:t>
            </a:r>
            <a:r>
              <a:rPr lang="en-GB" dirty="0" smtClean="0"/>
              <a:t>- Satan was thrown out in Gen. 3, his Angels in Gen. 6</a:t>
            </a:r>
          </a:p>
          <a:p>
            <a:r>
              <a:rPr lang="en-GB" dirty="0" smtClean="0"/>
              <a:t>Seeing they had to travel through the air, Tertullian claimed [</a:t>
            </a:r>
            <a:r>
              <a:rPr lang="en-GB" dirty="0" err="1" smtClean="0"/>
              <a:t>Apol</a:t>
            </a:r>
            <a:r>
              <a:rPr lang="en-GB" dirty="0" smtClean="0"/>
              <a:t>. 22] that the Devil and his angels had wings. </a:t>
            </a:r>
          </a:p>
          <a:p>
            <a:r>
              <a:rPr lang="en-GB" dirty="0" err="1" smtClean="0"/>
              <a:t>Lactantius</a:t>
            </a:r>
            <a:r>
              <a:rPr lang="en-GB" dirty="0" smtClean="0"/>
              <a:t>: Christ and Lucifer were originally both Angels, sharing the same nature, but Lucifer fell "for he was jealous of his elder brother [Jesus]" (</a:t>
            </a:r>
            <a:r>
              <a:rPr lang="en-GB" i="1" dirty="0" smtClean="0"/>
              <a:t>Divine Institutes</a:t>
            </a:r>
            <a:r>
              <a:rPr lang="en-GB" dirty="0" smtClean="0"/>
              <a:t> 3.5) .</a:t>
            </a:r>
          </a:p>
          <a:p>
            <a:r>
              <a:rPr lang="en-GB" dirty="0" smtClean="0"/>
              <a:t>Athanasius:  The death of Jesus cleansed the air where the demons / fallen angels now live, and therefore physically opened up a way for [supposed] immortal souls to find a way into Heaven . </a:t>
            </a:r>
            <a:r>
              <a:rPr lang="en-GB" dirty="0"/>
              <a:t>T</a:t>
            </a:r>
            <a:r>
              <a:rPr lang="en-GB" dirty="0" smtClean="0"/>
              <a:t>he idea of saying "Bless you!" when someone sneezes derives from Athanasius' idea that demons can become so small that they enter a person from the literal air.</a:t>
            </a:r>
          </a:p>
          <a:p>
            <a:r>
              <a:rPr lang="en-GB" dirty="0" smtClean="0"/>
              <a:t>Augustine: "God shall do only good… Evil is nothing, since God makes everything that is, and God did not make evil" – </a:t>
            </a:r>
            <a:r>
              <a:rPr lang="en-GB" i="1" dirty="0" smtClean="0"/>
              <a:t>City of God</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Hard Questions [1]</a:t>
            </a:r>
            <a:endParaRPr lang="en-GB" dirty="0"/>
          </a:p>
        </p:txBody>
      </p:sp>
      <p:sp>
        <p:nvSpPr>
          <p:cNvPr id="3" name="Content Placeholder 2"/>
          <p:cNvSpPr>
            <a:spLocks noGrp="1"/>
          </p:cNvSpPr>
          <p:nvPr>
            <p:ph idx="1"/>
          </p:nvPr>
        </p:nvSpPr>
        <p:spPr>
          <a:xfrm>
            <a:off x="323528" y="1600200"/>
            <a:ext cx="8363272" cy="4997152"/>
          </a:xfrm>
        </p:spPr>
        <p:txBody>
          <a:bodyPr>
            <a:normAutofit fontScale="92500" lnSpcReduction="20000"/>
          </a:bodyPr>
          <a:lstStyle/>
          <a:p>
            <a:r>
              <a:rPr lang="en-GB" dirty="0" smtClean="0"/>
              <a:t>When did the Devil fall? Before creation? Before Adam was created? Afterwards? At the time prophesied in Revelation 12? At the time of Noah, when the sons of God married the daughters of men (Gen. 6)? </a:t>
            </a:r>
          </a:p>
          <a:p>
            <a:r>
              <a:rPr lang="en-GB" dirty="0" smtClean="0"/>
              <a:t>If the Devil fell, what was the nature of his fall? What was his sin? Did he physically depart from Heaven and then go somewhere else? If so, where? Was it hell, or the earth, or somewhere in mid air? If it was to the earth, where did the Devil land? The garden of Eden? Was it Christ or Michael the Archangel who defeated him?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Hard Questions [2]</a:t>
            </a:r>
            <a:endParaRPr lang="en-GB" dirty="0"/>
          </a:p>
        </p:txBody>
      </p:sp>
      <p:sp>
        <p:nvSpPr>
          <p:cNvPr id="3" name="Content Placeholder 2"/>
          <p:cNvSpPr>
            <a:spLocks noGrp="1"/>
          </p:cNvSpPr>
          <p:nvPr>
            <p:ph idx="1"/>
          </p:nvPr>
        </p:nvSpPr>
        <p:spPr/>
        <p:txBody>
          <a:bodyPr>
            <a:normAutofit lnSpcReduction="10000"/>
          </a:bodyPr>
          <a:lstStyle/>
          <a:p>
            <a:r>
              <a:rPr lang="en-GB" dirty="0" smtClean="0"/>
              <a:t>Could or would we sin if the Devil didn't exist? If not, then surely we suffer and are punished unfairly for our sins? If we would, then to what extent is the devil responsible for our sins, seeing we would sin anyway? </a:t>
            </a:r>
          </a:p>
          <a:p>
            <a:r>
              <a:rPr lang="en-GB" dirty="0" smtClean="0"/>
              <a:t>Can the Devil and those angels ever repent?  As Milton observed in </a:t>
            </a:r>
            <a:r>
              <a:rPr lang="en-GB" i="1" dirty="0" smtClean="0"/>
              <a:t>Paradise Lost</a:t>
            </a:r>
            <a:r>
              <a:rPr lang="en-GB" dirty="0" smtClean="0"/>
              <a:t>: "Man therefore shall find grace / The other [i.e. satan] none" (3.131). </a:t>
            </a: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1195</Words>
  <Application>Microsoft Office PowerPoint</Application>
  <PresentationFormat>On-screen Show (4:3)</PresentationFormat>
  <Paragraphs>64</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Carelinks  Missionary Training Program</vt:lpstr>
      <vt:lpstr>Slide 2</vt:lpstr>
      <vt:lpstr>Types of people</vt:lpstr>
      <vt:lpstr>Types of People: Curious / Unbelieving</vt:lpstr>
      <vt:lpstr>Types of People: Cultural Christians</vt:lpstr>
      <vt:lpstr>Types of People: Committed Christians</vt:lpstr>
      <vt:lpstr>Maybe mention ridiculous positions of the church “fathers”  </vt:lpstr>
      <vt:lpstr>Hard Questions [1]</vt:lpstr>
      <vt:lpstr>Hard Questions [2]</vt:lpstr>
      <vt:lpstr>Hard Questions [3]</vt:lpstr>
      <vt:lpstr>Hard Questions [4]</vt:lpstr>
      <vt:lpstr>Hard Questions [5]</vt:lpstr>
      <vt:lpstr>Slide 13</vt:lpstr>
      <vt:lpstr>Slide 14</vt:lpstr>
      <vt:lpstr>Slide 15</vt:lpstr>
      <vt:lpstr>Slide 16</vt:lpstr>
      <vt:lpstr>Slide 17</vt:lpstr>
      <vt:lpstr>Practical Meaning for You [1]</vt:lpstr>
      <vt:lpstr>Practical Meaning [2]</vt:lpstr>
      <vt:lpstr>Slide 20</vt:lpstr>
      <vt:lpstr>Slide 21</vt:lpstr>
      <vt:lpstr>Slide 22</vt:lpstr>
      <vt:lpstr>Slide 23</vt:lpstr>
      <vt:lpstr>Slide 24</vt:lpstr>
      <vt:lpstr>Slide 25</vt:lpstr>
      <vt:lpstr>Slide 26</vt:lpstr>
      <vt:lpstr>Suggested Teaching Approach</vt:lpstr>
      <vt:lpstr>Difficult Passages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Carelinks  Missionary Training Program</dc:title>
  <dc:creator>John</dc:creator>
  <cp:lastModifiedBy>John</cp:lastModifiedBy>
  <cp:revision>16</cp:revision>
  <dcterms:created xsi:type="dcterms:W3CDTF">2012-07-16T21:43:19Z</dcterms:created>
  <dcterms:modified xsi:type="dcterms:W3CDTF">2012-07-17T05:56:18Z</dcterms:modified>
</cp:coreProperties>
</file>