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7" r:id="rId4"/>
    <p:sldId id="258" r:id="rId5"/>
    <p:sldId id="266" r:id="rId6"/>
    <p:sldId id="267" r:id="rId7"/>
    <p:sldId id="278" r:id="rId8"/>
    <p:sldId id="269" r:id="rId9"/>
    <p:sldId id="270" r:id="rId10"/>
    <p:sldId id="271" r:id="rId11"/>
    <p:sldId id="272" r:id="rId12"/>
    <p:sldId id="273" r:id="rId13"/>
    <p:sldId id="277" r:id="rId14"/>
    <p:sldId id="285" r:id="rId15"/>
    <p:sldId id="268" r:id="rId16"/>
    <p:sldId id="274" r:id="rId17"/>
    <p:sldId id="276" r:id="rId18"/>
    <p:sldId id="279" r:id="rId19"/>
    <p:sldId id="280" r:id="rId20"/>
    <p:sldId id="281" r:id="rId21"/>
    <p:sldId id="282" r:id="rId22"/>
    <p:sldId id="283" r:id="rId23"/>
    <p:sldId id="28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382162-2726-4D1C-8740-5A950DA22782}" type="datetimeFigureOut">
              <a:rPr lang="en-GB" smtClean="0"/>
              <a:t>19/07/2012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3A691B-A0E6-4CCE-9F7C-2032759FDCC4}"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382162-2726-4D1C-8740-5A950DA22782}" type="datetimeFigureOut">
              <a:rPr lang="en-GB" smtClean="0"/>
              <a:t>19/07/2012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3A691B-A0E6-4CCE-9F7C-2032759FDCC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382162-2726-4D1C-8740-5A950DA22782}" type="datetimeFigureOut">
              <a:rPr lang="en-GB" smtClean="0"/>
              <a:t>19/07/2012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3A691B-A0E6-4CCE-9F7C-2032759FDCC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382162-2726-4D1C-8740-5A950DA22782}" type="datetimeFigureOut">
              <a:rPr lang="en-GB" smtClean="0"/>
              <a:t>19/07/2012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3A691B-A0E6-4CCE-9F7C-2032759FDCC4}"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382162-2726-4D1C-8740-5A950DA22782}" type="datetimeFigureOut">
              <a:rPr lang="en-GB" smtClean="0"/>
              <a:t>19/07/2012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3A691B-A0E6-4CCE-9F7C-2032759FDCC4}"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382162-2726-4D1C-8740-5A950DA22782}" type="datetimeFigureOut">
              <a:rPr lang="en-GB" smtClean="0"/>
              <a:t>19/07/2012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3A691B-A0E6-4CCE-9F7C-2032759FDCC4}"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382162-2726-4D1C-8740-5A950DA22782}" type="datetimeFigureOut">
              <a:rPr lang="en-GB" smtClean="0"/>
              <a:t>19/07/2012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B3A691B-A0E6-4CCE-9F7C-2032759FDCC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382162-2726-4D1C-8740-5A950DA22782}" type="datetimeFigureOut">
              <a:rPr lang="en-GB" smtClean="0"/>
              <a:t>19/07/2012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B3A691B-A0E6-4CCE-9F7C-2032759FDCC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382162-2726-4D1C-8740-5A950DA22782}" type="datetimeFigureOut">
              <a:rPr lang="en-GB" smtClean="0"/>
              <a:t>19/07/2012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B3A691B-A0E6-4CCE-9F7C-2032759FDCC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382162-2726-4D1C-8740-5A950DA22782}" type="datetimeFigureOut">
              <a:rPr lang="en-GB" smtClean="0"/>
              <a:t>19/07/2012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3A691B-A0E6-4CCE-9F7C-2032759FDCC4}"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382162-2726-4D1C-8740-5A950DA22782}" type="datetimeFigureOut">
              <a:rPr lang="en-GB" smtClean="0"/>
              <a:t>19/07/2012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3A691B-A0E6-4CCE-9F7C-2032759FDCC4}"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82162-2726-4D1C-8740-5A950DA22782}" type="datetimeFigureOut">
              <a:rPr lang="en-GB" smtClean="0"/>
              <a:t>19/07/2012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3A691B-A0E6-4CCE-9F7C-2032759FDCC4}"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History of the Christadelphians</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Analysis of 1864-1885 [2]</a:t>
            </a:r>
            <a:endParaRPr lang="en-GB" dirty="0"/>
          </a:p>
        </p:txBody>
      </p:sp>
      <p:sp>
        <p:nvSpPr>
          <p:cNvPr id="3" name="Content Placeholder 2"/>
          <p:cNvSpPr>
            <a:spLocks noGrp="1"/>
          </p:cNvSpPr>
          <p:nvPr>
            <p:ph idx="1"/>
          </p:nvPr>
        </p:nvSpPr>
        <p:spPr>
          <a:xfrm>
            <a:off x="0" y="1268760"/>
            <a:ext cx="9144000" cy="5589240"/>
          </a:xfrm>
        </p:spPr>
        <p:txBody>
          <a:bodyPr>
            <a:normAutofit fontScale="77500" lnSpcReduction="20000"/>
          </a:bodyPr>
          <a:lstStyle/>
          <a:p>
            <a:r>
              <a:rPr lang="en-GB" dirty="0"/>
              <a:t>In his </a:t>
            </a:r>
            <a:r>
              <a:rPr lang="en-GB" i="1" dirty="0"/>
              <a:t>Religion in Secular Society</a:t>
            </a:r>
            <a:r>
              <a:rPr lang="en-GB" dirty="0"/>
              <a:t> (C.A. Watts &amp; Co, London, 1966, pp 211-212) Bryan Wilson writes of sects which</a:t>
            </a:r>
          </a:p>
          <a:p>
            <a:r>
              <a:rPr lang="en-GB" dirty="0"/>
              <a:t>"have changed ... in a way rather less influenced by the immediate environment, and rather more in accordance with essentially internal pressures. Thus some revolutionist sects have tended over time...to become more preoccupied with the means of their own insulation from the wider society. They have tended to become more concerned with the condition of their own society, with their own inner holiness. Sometimes ... they have developed the </a:t>
            </a:r>
            <a:r>
              <a:rPr lang="en-GB" b="1" dirty="0"/>
              <a:t>proclivity for schism</a:t>
            </a:r>
            <a:r>
              <a:rPr lang="en-GB" dirty="0"/>
              <a:t> within, often over matters which to the outsider seem </a:t>
            </a:r>
            <a:r>
              <a:rPr lang="en-GB" b="1" dirty="0"/>
              <a:t>trivial in the extreme</a:t>
            </a:r>
            <a:r>
              <a:rPr lang="en-GB" dirty="0"/>
              <a:t>... The Christadelphians have shown marked tendencies in this direction." (My emphasis)</a:t>
            </a:r>
          </a:p>
          <a:p>
            <a:r>
              <a:rPr lang="en-GB" dirty="0"/>
              <a:t/>
            </a:r>
            <a:br>
              <a:rPr lang="en-GB" dirty="0"/>
            </a:br>
            <a:r>
              <a:rPr lang="en-GB" dirty="0"/>
              <a:t>Robert Roberts himself confessed: </a:t>
            </a:r>
          </a:p>
          <a:p>
            <a:r>
              <a:rPr lang="en-GB" dirty="0"/>
              <a:t>"A state of comparative prosperity ten years ago has been succeeded by one of strife, division and </a:t>
            </a:r>
            <a:r>
              <a:rPr lang="en-GB" dirty="0" smtClean="0"/>
              <a:t>obstruction“ (</a:t>
            </a:r>
            <a:r>
              <a:rPr lang="en-GB" i="1" dirty="0"/>
              <a:t>The Christadelphian</a:t>
            </a:r>
            <a:r>
              <a:rPr lang="en-GB" dirty="0"/>
              <a:t>, 1890.)</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Analysis of 1864-1885 [3]</a:t>
            </a:r>
            <a:endParaRPr lang="en-GB" dirty="0"/>
          </a:p>
        </p:txBody>
      </p:sp>
      <p:sp>
        <p:nvSpPr>
          <p:cNvPr id="3" name="Content Placeholder 2"/>
          <p:cNvSpPr>
            <a:spLocks noGrp="1"/>
          </p:cNvSpPr>
          <p:nvPr>
            <p:ph idx="1"/>
          </p:nvPr>
        </p:nvSpPr>
        <p:spPr/>
        <p:txBody>
          <a:bodyPr>
            <a:normAutofit/>
          </a:bodyPr>
          <a:lstStyle/>
          <a:p>
            <a:r>
              <a:rPr lang="en-GB" dirty="0" smtClean="0"/>
              <a:t>On </a:t>
            </a:r>
            <a:r>
              <a:rPr lang="en-GB" dirty="0"/>
              <a:t>the basis of figures provided by Roberts in </a:t>
            </a:r>
            <a:r>
              <a:rPr lang="en-GB" i="1" dirty="0"/>
              <a:t>The Christadelphian</a:t>
            </a:r>
            <a:r>
              <a:rPr lang="en-GB" dirty="0"/>
              <a:t> that there were about 6,000 brethren in the 'central' fellowship in 1884, and less than 3,000 the year after. </a:t>
            </a:r>
            <a:br>
              <a:rPr lang="en-GB" dirty="0"/>
            </a:br>
            <a:r>
              <a:rPr lang="en-GB" dirty="0"/>
              <a:t/>
            </a:r>
            <a:br>
              <a:rPr lang="en-GB" dirty="0"/>
            </a:br>
            <a:r>
              <a:rPr lang="en-GB" dirty="0"/>
              <a:t>Bryan Wilson wrote that "Barely a month passed without a division in some ecclesia."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Analysis of 1864-1885 [4]</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Steve Cook:</a:t>
            </a:r>
          </a:p>
          <a:p>
            <a:pPr lvl="0"/>
            <a:r>
              <a:rPr lang="en-GB" dirty="0"/>
              <a:t>There was a shift from the openness to change, from the exciting and lively debate, and the tolerance of the early years, towards a </a:t>
            </a:r>
            <a:r>
              <a:rPr lang="en-GB" i="1" dirty="0"/>
              <a:t>rigid dogmatism</a:t>
            </a:r>
            <a:r>
              <a:rPr lang="en-GB" dirty="0"/>
              <a:t>.</a:t>
            </a:r>
          </a:p>
          <a:p>
            <a:pPr lvl="0"/>
            <a:r>
              <a:rPr lang="en-GB" dirty="0"/>
              <a:t>As Christadelphians became less tolerant of alternative views there was a shift from </a:t>
            </a:r>
            <a:r>
              <a:rPr lang="en-GB" i="1" dirty="0"/>
              <a:t>diversity</a:t>
            </a:r>
            <a:r>
              <a:rPr lang="en-GB" dirty="0"/>
              <a:t> to </a:t>
            </a:r>
            <a:r>
              <a:rPr lang="en-GB" i="1" dirty="0"/>
              <a:t>division</a:t>
            </a:r>
            <a:r>
              <a:rPr lang="en-GB" b="1" i="1" dirty="0"/>
              <a:t>.</a:t>
            </a:r>
            <a:endParaRPr lang="en-GB" dirty="0"/>
          </a:p>
          <a:p>
            <a:pPr lvl="0"/>
            <a:r>
              <a:rPr lang="en-GB" dirty="0"/>
              <a:t>With increasing </a:t>
            </a:r>
            <a:r>
              <a:rPr lang="en-GB" i="1" dirty="0"/>
              <a:t>organisation</a:t>
            </a:r>
            <a:r>
              <a:rPr lang="en-GB" dirty="0"/>
              <a:t> came an increase in </a:t>
            </a:r>
            <a:r>
              <a:rPr lang="en-GB" i="1" dirty="0"/>
              <a:t>authoritarianism</a:t>
            </a:r>
            <a:r>
              <a:rPr lang="en-GB" dirty="0"/>
              <a:t>.</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Robert Roberts </a:t>
            </a:r>
            <a:r>
              <a:rPr lang="en-GB" i="1" dirty="0"/>
              <a:t>Guide to the Conduct and Formation of Christadelphian </a:t>
            </a:r>
            <a:r>
              <a:rPr lang="en-GB" i="1" dirty="0" err="1"/>
              <a:t>Ecclesias</a:t>
            </a:r>
            <a:r>
              <a:rPr lang="en-GB" dirty="0"/>
              <a:t> ("The Ecclesial Guide") on which many ecclesial constitutions are based, says:</a:t>
            </a:r>
            <a:br>
              <a:rPr lang="en-GB" dirty="0"/>
            </a:br>
            <a:endParaRPr lang="en-GB" dirty="0"/>
          </a:p>
          <a:p>
            <a:r>
              <a:rPr lang="en-GB" dirty="0"/>
              <a:t>"That we recognize as brethren, and welcome to our fellowship, all who have been immersed (by whomsoever) after their acceptance of the same doctrines and precepts." </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BASF</a:t>
            </a:r>
            <a:endParaRPr lang="en-GB" dirty="0"/>
          </a:p>
        </p:txBody>
      </p:sp>
      <p:sp>
        <p:nvSpPr>
          <p:cNvPr id="3" name="Content Placeholder 2"/>
          <p:cNvSpPr>
            <a:spLocks noGrp="1"/>
          </p:cNvSpPr>
          <p:nvPr>
            <p:ph idx="1"/>
          </p:nvPr>
        </p:nvSpPr>
        <p:spPr/>
        <p:txBody>
          <a:bodyPr/>
          <a:lstStyle/>
          <a:p>
            <a:r>
              <a:rPr lang="en-GB" dirty="0" smtClean="0"/>
              <a:t>Birmingham </a:t>
            </a:r>
            <a:r>
              <a:rPr lang="en-GB" i="1" dirty="0" err="1" smtClean="0"/>
              <a:t>Ammended</a:t>
            </a:r>
            <a:r>
              <a:rPr lang="en-GB" i="1" dirty="0" smtClean="0"/>
              <a:t> </a:t>
            </a:r>
            <a:r>
              <a:rPr lang="en-GB" dirty="0" smtClean="0"/>
              <a:t>Statement of Faith</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John Thomas: "Must </a:t>
            </a:r>
            <a:r>
              <a:rPr lang="en-GB" dirty="0"/>
              <a:t>I ever hold to one belief for the sake of consistency? May such a calamity never befall me. I will change my mind every day if need be until I get it right at last.”</a:t>
            </a:r>
          </a:p>
          <a:p>
            <a:r>
              <a:rPr lang="en-GB" dirty="0"/>
              <a:t>Robert </a:t>
            </a:r>
            <a:r>
              <a:rPr lang="en-GB" dirty="0" smtClean="0"/>
              <a:t>Roberts:  “To </a:t>
            </a:r>
            <a:r>
              <a:rPr lang="en-GB" dirty="0"/>
              <a:t>the charge of holding ‘that the knowledge of Scripture, in the writings of Dr Thomas, has reached a finality', we plead </a:t>
            </a:r>
            <a:r>
              <a:rPr lang="en-GB" dirty="0" smtClean="0"/>
              <a:t>guilty… in </a:t>
            </a:r>
            <a:r>
              <a:rPr lang="en-GB" dirty="0"/>
              <a:t>the writings of Dr Thomas, </a:t>
            </a:r>
            <a:r>
              <a:rPr lang="en-GB" b="1" i="1" dirty="0"/>
              <a:t>the truth is developed as a finality</a:t>
            </a:r>
            <a:r>
              <a:rPr lang="en-GB" dirty="0"/>
              <a:t>, and that they are a depot of the Christian doctrine" (</a:t>
            </a:r>
            <a:r>
              <a:rPr lang="en-GB" i="1" dirty="0"/>
              <a:t>The Christadelphian,</a:t>
            </a:r>
            <a:r>
              <a:rPr lang="en-GB" dirty="0"/>
              <a:t> September, 1874, pp. </a:t>
            </a:r>
            <a:r>
              <a:rPr lang="en-GB" dirty="0" smtClean="0"/>
              <a:t>408-9)</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i="1" dirty="0"/>
              <a:t>Eureka</a:t>
            </a:r>
            <a:r>
              <a:rPr lang="en-GB" dirty="0"/>
              <a:t> - "I have found it!"</a:t>
            </a:r>
            <a:br>
              <a:rPr lang="en-GB" dirty="0"/>
            </a:br>
            <a:r>
              <a:rPr lang="en-GB" dirty="0"/>
              <a:t>So, nearly every teaching to be found in Dr. T.’s final publications may be found in some fragmentary form or another up and down the theological literature of the world, but nowhere can be found that harmonious system in which these parts are seen </a:t>
            </a:r>
            <a:r>
              <a:rPr lang="en-GB" dirty="0" err="1"/>
              <a:t>crystalising</a:t>
            </a:r>
            <a:r>
              <a:rPr lang="en-GB" dirty="0"/>
              <a:t> together…</a:t>
            </a:r>
          </a:p>
          <a:p>
            <a:r>
              <a:rPr lang="en-GB" i="1" dirty="0"/>
              <a:t>Sketches of John Thomas, M.D.</a:t>
            </a:r>
            <a:r>
              <a:rPr lang="en-GB" dirty="0"/>
              <a:t/>
            </a:r>
            <a:br>
              <a:rPr lang="en-GB" dirty="0"/>
            </a:br>
            <a:r>
              <a:rPr lang="en-GB" dirty="0"/>
              <a:t>Joseph Chamberlin, </a:t>
            </a:r>
            <a:r>
              <a:rPr lang="en-GB" i="1" dirty="0"/>
              <a:t>The Aeon</a:t>
            </a:r>
            <a:r>
              <a:rPr lang="en-GB" dirty="0"/>
              <a:t>, April 10, 1885</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divisions.gif"/>
          <p:cNvPicPr>
            <a:picLocks noGrp="1" noChangeAspect="1"/>
          </p:cNvPicPr>
          <p:nvPr>
            <p:ph idx="1"/>
          </p:nvPr>
        </p:nvPicPr>
        <p:blipFill>
          <a:blip r:embed="rId2" cstate="print"/>
          <a:stretch>
            <a:fillRect/>
          </a:stretch>
        </p:blipFill>
        <p:spPr>
          <a:xfrm>
            <a:off x="469134" y="476672"/>
            <a:ext cx="8311808" cy="5976664"/>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Fractions within the Central Fellowship</a:t>
            </a:r>
            <a:endParaRPr lang="en-GB" dirty="0"/>
          </a:p>
        </p:txBody>
      </p:sp>
      <p:sp>
        <p:nvSpPr>
          <p:cNvPr id="3" name="Content Placeholder 2"/>
          <p:cNvSpPr>
            <a:spLocks noGrp="1"/>
          </p:cNvSpPr>
          <p:nvPr>
            <p:ph idx="1"/>
          </p:nvPr>
        </p:nvSpPr>
        <p:spPr/>
        <p:txBody>
          <a:bodyPr>
            <a:normAutofit lnSpcReduction="10000"/>
          </a:bodyPr>
          <a:lstStyle/>
          <a:p>
            <a:r>
              <a:rPr lang="en-GB" dirty="0" smtClean="0"/>
              <a:t>- Logos</a:t>
            </a:r>
          </a:p>
          <a:p>
            <a:r>
              <a:rPr lang="en-GB" dirty="0" smtClean="0"/>
              <a:t>- Endeavour</a:t>
            </a:r>
          </a:p>
          <a:p>
            <a:r>
              <a:rPr lang="en-GB" dirty="0" smtClean="0"/>
              <a:t>- The Bible Student</a:t>
            </a:r>
          </a:p>
          <a:p>
            <a:r>
              <a:rPr lang="en-GB" dirty="0" smtClean="0"/>
              <a:t>- Christadelphian Bible Mission</a:t>
            </a:r>
          </a:p>
          <a:p>
            <a:r>
              <a:rPr lang="en-GB" dirty="0" smtClean="0"/>
              <a:t>- CMPA / “The Christadelphian”</a:t>
            </a:r>
          </a:p>
          <a:p>
            <a:endParaRPr lang="en-GB" dirty="0"/>
          </a:p>
          <a:p>
            <a:r>
              <a:rPr lang="en-GB" dirty="0" smtClean="0"/>
              <a:t>Division now based around websites / forum groups</a:t>
            </a:r>
          </a:p>
          <a:p>
            <a:endParaRPr lang="en-GB" dirty="0" smtClean="0"/>
          </a:p>
          <a:p>
            <a:endParaRPr lang="en-GB" dirty="0" smtClean="0"/>
          </a:p>
          <a:p>
            <a:endParaRPr lang="en-GB" dirty="0" smtClean="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Dynamic Preachers </a:t>
            </a:r>
            <a:endParaRPr lang="en-GB" dirty="0"/>
          </a:p>
        </p:txBody>
      </p:sp>
      <p:sp>
        <p:nvSpPr>
          <p:cNvPr id="3" name="Content Placeholder 2"/>
          <p:cNvSpPr>
            <a:spLocks noGrp="1"/>
          </p:cNvSpPr>
          <p:nvPr>
            <p:ph idx="1"/>
          </p:nvPr>
        </p:nvSpPr>
        <p:spPr>
          <a:xfrm>
            <a:off x="467544" y="1340768"/>
            <a:ext cx="8280920" cy="5256584"/>
          </a:xfrm>
        </p:spPr>
        <p:txBody>
          <a:bodyPr numCol="2">
            <a:normAutofit/>
          </a:bodyPr>
          <a:lstStyle/>
          <a:p>
            <a:r>
              <a:rPr lang="en-GB" dirty="0" smtClean="0"/>
              <a:t>- Alan Eyre [Jamaica]</a:t>
            </a:r>
          </a:p>
          <a:p>
            <a:r>
              <a:rPr lang="en-GB" dirty="0" smtClean="0"/>
              <a:t>- Peter Watkins [UK]</a:t>
            </a:r>
          </a:p>
          <a:p>
            <a:r>
              <a:rPr lang="en-GB" dirty="0" smtClean="0"/>
              <a:t>- Alan Hayward [UK]</a:t>
            </a:r>
          </a:p>
          <a:p>
            <a:r>
              <a:rPr lang="en-GB" dirty="0" smtClean="0"/>
              <a:t>- Marcus Heaster [UK]</a:t>
            </a:r>
          </a:p>
          <a:p>
            <a:r>
              <a:rPr lang="en-GB" dirty="0" smtClean="0"/>
              <a:t>- Peter Pickering [AU]</a:t>
            </a:r>
          </a:p>
          <a:p>
            <a:r>
              <a:rPr lang="en-GB" dirty="0" smtClean="0"/>
              <a:t>- Barry </a:t>
            </a:r>
            <a:r>
              <a:rPr lang="en-GB" dirty="0" err="1" smtClean="0"/>
              <a:t>Hodson</a:t>
            </a:r>
            <a:r>
              <a:rPr lang="en-GB" dirty="0" smtClean="0"/>
              <a:t> [NZ]</a:t>
            </a:r>
          </a:p>
          <a:p>
            <a:r>
              <a:rPr lang="en-GB" dirty="0" smtClean="0"/>
              <a:t>- Brother </a:t>
            </a:r>
            <a:r>
              <a:rPr lang="en-GB" dirty="0" err="1" smtClean="0"/>
              <a:t>Mysambosa</a:t>
            </a:r>
            <a:r>
              <a:rPr lang="en-GB" dirty="0" smtClean="0"/>
              <a:t> [Malawi]</a:t>
            </a:r>
          </a:p>
          <a:p>
            <a:r>
              <a:rPr lang="en-GB" dirty="0" smtClean="0"/>
              <a:t>- Nic Willis [UK]</a:t>
            </a:r>
          </a:p>
          <a:p>
            <a:r>
              <a:rPr lang="en-GB" dirty="0" smtClean="0"/>
              <a:t>- </a:t>
            </a:r>
            <a:r>
              <a:rPr lang="en-GB" dirty="0" err="1" smtClean="0"/>
              <a:t>Ludmila</a:t>
            </a:r>
            <a:r>
              <a:rPr lang="en-GB" dirty="0" smtClean="0"/>
              <a:t> </a:t>
            </a:r>
            <a:r>
              <a:rPr lang="en-GB" dirty="0" err="1" smtClean="0"/>
              <a:t>Kuritsyna</a:t>
            </a:r>
            <a:r>
              <a:rPr lang="en-GB" dirty="0" smtClean="0"/>
              <a:t> [Kazakhstan]</a:t>
            </a:r>
          </a:p>
          <a:p>
            <a:r>
              <a:rPr lang="en-GB" dirty="0" smtClean="0"/>
              <a:t>- </a:t>
            </a:r>
            <a:r>
              <a:rPr lang="en-GB" dirty="0" err="1" smtClean="0"/>
              <a:t>Ludmila</a:t>
            </a:r>
            <a:r>
              <a:rPr lang="en-GB" dirty="0" smtClean="0"/>
              <a:t> </a:t>
            </a:r>
            <a:r>
              <a:rPr lang="en-GB" dirty="0" err="1" smtClean="0"/>
              <a:t>Chernyakhovets</a:t>
            </a:r>
            <a:r>
              <a:rPr lang="en-GB" dirty="0" smtClean="0"/>
              <a:t> [Ukraine]</a:t>
            </a:r>
          </a:p>
          <a:p>
            <a:r>
              <a:rPr lang="en-GB" dirty="0" smtClean="0"/>
              <a:t>- Mike Warren [USA]</a:t>
            </a:r>
          </a:p>
          <a:p>
            <a:r>
              <a:rPr lang="en-GB" dirty="0" smtClean="0"/>
              <a:t>- Andrej </a:t>
            </a:r>
            <a:r>
              <a:rPr lang="en-GB" dirty="0" err="1" smtClean="0"/>
              <a:t>Boldetsov</a:t>
            </a:r>
            <a:r>
              <a:rPr lang="en-GB" dirty="0" smtClean="0"/>
              <a:t> [Russia]</a:t>
            </a:r>
          </a:p>
          <a:p>
            <a:r>
              <a:rPr lang="en-GB" dirty="0" smtClean="0"/>
              <a:t>- </a:t>
            </a:r>
            <a:r>
              <a:rPr lang="en-GB" dirty="0"/>
              <a:t>H</a:t>
            </a:r>
            <a:r>
              <a:rPr lang="en-GB" dirty="0" smtClean="0"/>
              <a:t>arry Whittaker [UK]</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282154"/>
          </a:xfrm>
        </p:spPr>
        <p:txBody>
          <a:bodyPr>
            <a:normAutofit/>
          </a:bodyPr>
          <a:lstStyle/>
          <a:p>
            <a:endParaRPr lang="en-GB" dirty="0"/>
          </a:p>
        </p:txBody>
      </p:sp>
      <p:sp>
        <p:nvSpPr>
          <p:cNvPr id="3" name="Content Placeholder 2"/>
          <p:cNvSpPr>
            <a:spLocks noGrp="1"/>
          </p:cNvSpPr>
          <p:nvPr>
            <p:ph idx="1"/>
          </p:nvPr>
        </p:nvSpPr>
        <p:spPr/>
        <p:txBody>
          <a:bodyPr/>
          <a:lstStyle/>
          <a:p>
            <a:r>
              <a:rPr lang="en-GB" dirty="0" smtClean="0"/>
              <a:t>God doesn’t leave Himself without witness</a:t>
            </a:r>
          </a:p>
          <a:p>
            <a:r>
              <a:rPr lang="en-GB" dirty="0" smtClean="0"/>
              <a:t>The eternal priesthood of Christ</a:t>
            </a:r>
          </a:p>
          <a:p>
            <a:r>
              <a:rPr lang="en-GB" dirty="0" smtClean="0"/>
              <a:t>“The Protesters”</a:t>
            </a:r>
          </a:p>
          <a:p>
            <a:r>
              <a:rPr lang="en-GB" dirty="0" smtClean="0"/>
              <a:t>Rejection of Trinity, immortal soul, personal Satan, hell as the grave by some groups and individuals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Christadelphian Bible Mission position re. </a:t>
            </a:r>
            <a:r>
              <a:rPr lang="en-GB" dirty="0" err="1" smtClean="0"/>
              <a:t>Carelinks</a:t>
            </a:r>
            <a:r>
              <a:rPr lang="en-GB" dirty="0" smtClean="0"/>
              <a:t> [1]</a:t>
            </a:r>
            <a:endParaRPr lang="en-GB" dirty="0"/>
          </a:p>
        </p:txBody>
      </p:sp>
      <p:sp>
        <p:nvSpPr>
          <p:cNvPr id="3" name="Content Placeholder 2"/>
          <p:cNvSpPr>
            <a:spLocks noGrp="1"/>
          </p:cNvSpPr>
          <p:nvPr>
            <p:ph idx="1"/>
          </p:nvPr>
        </p:nvSpPr>
        <p:spPr>
          <a:xfrm>
            <a:off x="457200" y="1600200"/>
            <a:ext cx="8291264" cy="4925144"/>
          </a:xfrm>
        </p:spPr>
        <p:txBody>
          <a:bodyPr>
            <a:normAutofit lnSpcReduction="10000"/>
          </a:bodyPr>
          <a:lstStyle/>
          <a:p>
            <a:r>
              <a:rPr lang="en-GB" dirty="0" smtClean="0"/>
              <a:t>- No baptism performed by DH , </a:t>
            </a:r>
            <a:r>
              <a:rPr lang="en-GB" dirty="0" err="1" smtClean="0"/>
              <a:t>Carelinks</a:t>
            </a:r>
            <a:r>
              <a:rPr lang="en-GB" dirty="0" smtClean="0"/>
              <a:t>, Christadelphian Advancement Trust or related groups since 2004 accepted as valid</a:t>
            </a:r>
          </a:p>
          <a:p>
            <a:r>
              <a:rPr lang="en-GB" dirty="0" smtClean="0"/>
              <a:t>- Slander campaign</a:t>
            </a:r>
          </a:p>
          <a:p>
            <a:r>
              <a:rPr lang="en-GB" dirty="0" smtClean="0"/>
              <a:t>- Advice not to financially support any mission work apart from their own</a:t>
            </a:r>
          </a:p>
          <a:p>
            <a:r>
              <a:rPr lang="en-GB" dirty="0" smtClean="0"/>
              <a:t>- Attempt to </a:t>
            </a:r>
            <a:r>
              <a:rPr lang="en-GB" dirty="0" err="1" smtClean="0"/>
              <a:t>rebaptize</a:t>
            </a:r>
            <a:r>
              <a:rPr lang="en-GB" dirty="0" smtClean="0"/>
              <a:t> those baptized by </a:t>
            </a:r>
            <a:r>
              <a:rPr lang="en-GB" dirty="0" err="1" smtClean="0"/>
              <a:t>Carelinks</a:t>
            </a:r>
            <a:endParaRPr lang="en-GB" dirty="0" smtClean="0"/>
          </a:p>
          <a:p>
            <a:r>
              <a:rPr lang="en-GB" dirty="0" smtClean="0"/>
              <a:t>- Offers of money and “welfare” to get converts onside</a:t>
            </a:r>
          </a:p>
          <a:p>
            <a:endParaRPr lang="en-GB" dirty="0" smtClean="0"/>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Christadelphian Bible Mission position re. </a:t>
            </a:r>
            <a:r>
              <a:rPr lang="en-GB" dirty="0" err="1" smtClean="0"/>
              <a:t>Carelinks</a:t>
            </a:r>
            <a:r>
              <a:rPr lang="en-GB" dirty="0" smtClean="0"/>
              <a:t> [2]</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 Discouragement or </a:t>
            </a:r>
            <a:r>
              <a:rPr lang="en-GB" dirty="0" err="1" smtClean="0"/>
              <a:t>disallowal</a:t>
            </a:r>
            <a:r>
              <a:rPr lang="en-GB" dirty="0" smtClean="0"/>
              <a:t> of those baptized by </a:t>
            </a:r>
            <a:r>
              <a:rPr lang="en-GB" dirty="0" err="1" smtClean="0"/>
              <a:t>Carelinks</a:t>
            </a:r>
            <a:r>
              <a:rPr lang="en-GB" dirty="0" smtClean="0"/>
              <a:t> to break bread</a:t>
            </a:r>
          </a:p>
          <a:p>
            <a:r>
              <a:rPr lang="en-GB" dirty="0" smtClean="0"/>
              <a:t>- Refusal to work with those who work with </a:t>
            </a:r>
            <a:r>
              <a:rPr lang="en-GB" dirty="0" err="1" smtClean="0"/>
              <a:t>Carelinks</a:t>
            </a:r>
            <a:endParaRPr lang="en-GB" dirty="0" smtClean="0"/>
          </a:p>
          <a:p>
            <a:r>
              <a:rPr lang="en-GB" dirty="0" smtClean="0"/>
              <a:t>- Reclassification of “Bible Basics” as heretical</a:t>
            </a:r>
          </a:p>
          <a:p>
            <a:r>
              <a:rPr lang="en-GB" dirty="0" smtClean="0"/>
              <a:t>- Mantra of unity and providing fellowship</a:t>
            </a:r>
          </a:p>
          <a:p>
            <a:r>
              <a:rPr lang="en-GB" dirty="0" smtClean="0"/>
              <a:t>- Refusal to dialogue on any level</a:t>
            </a:r>
          </a:p>
          <a:p>
            <a:r>
              <a:rPr lang="en-GB" dirty="0" smtClean="0"/>
              <a:t>- Dossier keeping</a:t>
            </a:r>
          </a:p>
          <a:p>
            <a:r>
              <a:rPr lang="en-GB" dirty="0" smtClean="0"/>
              <a:t>- Legalistic use of BASF re. </a:t>
            </a:r>
            <a:r>
              <a:rPr lang="en-GB" dirty="0" err="1" smtClean="0"/>
              <a:t>Carelinks</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Carelinks</a:t>
            </a:r>
            <a:r>
              <a:rPr lang="en-GB" dirty="0" smtClean="0"/>
              <a:t> Position re Controversy</a:t>
            </a:r>
            <a:endParaRPr lang="en-GB"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GB" dirty="0" smtClean="0"/>
              <a:t>- Don’t let politics stop the spread of the Gospel – Paul’s example</a:t>
            </a:r>
          </a:p>
          <a:p>
            <a:r>
              <a:rPr lang="en-GB" dirty="0" smtClean="0"/>
              <a:t>- Pray for resolution</a:t>
            </a:r>
          </a:p>
          <a:p>
            <a:r>
              <a:rPr lang="en-GB" dirty="0" smtClean="0"/>
              <a:t>- Continue pursuing meetings and dialogue with the relevant parties</a:t>
            </a:r>
          </a:p>
          <a:p>
            <a:r>
              <a:rPr lang="en-GB" dirty="0" smtClean="0"/>
              <a:t>- Unwilling to introduce new converts to CBM if no evidence the pattern of abuse isn’t going to stop</a:t>
            </a:r>
          </a:p>
          <a:p>
            <a:r>
              <a:rPr lang="en-GB" dirty="0" smtClean="0"/>
              <a:t>- Continue preaching, baptizing, caring for new converts and producing preaching material</a:t>
            </a:r>
          </a:p>
          <a:p>
            <a:r>
              <a:rPr lang="en-GB" dirty="0" smtClean="0"/>
              <a:t>- Open to break bread with CBM and all Christadelphians</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One Body</a:t>
            </a:r>
            <a:endParaRPr lang="en-GB" dirty="0"/>
          </a:p>
        </p:txBody>
      </p:sp>
      <p:sp>
        <p:nvSpPr>
          <p:cNvPr id="3" name="Content Placeholder 2"/>
          <p:cNvSpPr>
            <a:spLocks noGrp="1"/>
          </p:cNvSpPr>
          <p:nvPr>
            <p:ph idx="1"/>
          </p:nvPr>
        </p:nvSpPr>
        <p:spPr/>
        <p:txBody>
          <a:bodyPr/>
          <a:lstStyle/>
          <a:p>
            <a:r>
              <a:rPr lang="en-GB" dirty="0" smtClean="0"/>
              <a:t>We can never say “I have </a:t>
            </a:r>
            <a:r>
              <a:rPr lang="en-GB" i="1" dirty="0" smtClean="0"/>
              <a:t>no need </a:t>
            </a:r>
            <a:r>
              <a:rPr lang="en-GB" dirty="0" smtClean="0"/>
              <a:t>/ necessity for you” (1 Cor. 12:21)… “our well formed parts have </a:t>
            </a:r>
            <a:r>
              <a:rPr lang="en-GB" i="1" dirty="0" smtClean="0"/>
              <a:t>no need</a:t>
            </a:r>
            <a:r>
              <a:rPr lang="en-GB" dirty="0" smtClean="0"/>
              <a:t>” (1 Cor. 12:24)</a:t>
            </a:r>
          </a:p>
          <a:p>
            <a:r>
              <a:rPr lang="en-GB" dirty="0" smtClean="0"/>
              <a:t>Luke 5:31 </a:t>
            </a:r>
            <a:r>
              <a:rPr lang="en-GB" i="1" dirty="0" smtClean="0"/>
              <a:t>no need </a:t>
            </a:r>
            <a:r>
              <a:rPr lang="en-GB" dirty="0" smtClean="0"/>
              <a:t>of a physician</a:t>
            </a:r>
          </a:p>
          <a:p>
            <a:r>
              <a:rPr lang="en-GB" dirty="0" smtClean="0"/>
              <a:t>Luke 15:7 persons who [think they] have </a:t>
            </a:r>
            <a:r>
              <a:rPr lang="en-GB" i="1" dirty="0" smtClean="0"/>
              <a:t>no need </a:t>
            </a:r>
            <a:r>
              <a:rPr lang="en-GB" dirty="0" smtClean="0"/>
              <a:t>of repentance</a:t>
            </a:r>
          </a:p>
          <a:p>
            <a:endParaRPr lang="en-GB" dirty="0" smtClean="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Influences upon John Thomas in </a:t>
            </a:r>
            <a:br>
              <a:rPr lang="en-GB" dirty="0" smtClean="0"/>
            </a:br>
            <a:r>
              <a:rPr lang="en-GB" dirty="0" smtClean="0"/>
              <a:t>19</a:t>
            </a:r>
            <a:r>
              <a:rPr lang="en-GB" baseline="30000" dirty="0" smtClean="0"/>
              <a:t>th</a:t>
            </a:r>
            <a:r>
              <a:rPr lang="en-GB" dirty="0" smtClean="0"/>
              <a:t> C America [1]</a:t>
            </a:r>
            <a:endParaRPr lang="en-GB" dirty="0"/>
          </a:p>
        </p:txBody>
      </p:sp>
      <p:sp>
        <p:nvSpPr>
          <p:cNvPr id="3" name="Content Placeholder 2"/>
          <p:cNvSpPr>
            <a:spLocks noGrp="1"/>
          </p:cNvSpPr>
          <p:nvPr>
            <p:ph idx="1"/>
          </p:nvPr>
        </p:nvSpPr>
        <p:spPr>
          <a:xfrm>
            <a:off x="323528" y="1484784"/>
            <a:ext cx="8363272" cy="5112568"/>
          </a:xfrm>
        </p:spPr>
        <p:txBody>
          <a:bodyPr>
            <a:normAutofit lnSpcReduction="10000"/>
          </a:bodyPr>
          <a:lstStyle/>
          <a:p>
            <a:r>
              <a:rPr lang="en-GB" dirty="0" smtClean="0"/>
              <a:t>The </a:t>
            </a:r>
            <a:r>
              <a:rPr lang="en-GB" i="1" dirty="0" smtClean="0"/>
              <a:t>Christian Connection</a:t>
            </a:r>
            <a:r>
              <a:rPr lang="en-GB" dirty="0" smtClean="0"/>
              <a:t> and </a:t>
            </a:r>
            <a:r>
              <a:rPr lang="en-GB" dirty="0"/>
              <a:t>the </a:t>
            </a:r>
            <a:r>
              <a:rPr lang="en-GB" i="1" dirty="0"/>
              <a:t>Freewill Baptists</a:t>
            </a:r>
            <a:r>
              <a:rPr lang="en-GB" dirty="0" smtClean="0"/>
              <a:t>. Non </a:t>
            </a:r>
            <a:r>
              <a:rPr lang="en-GB" dirty="0" err="1" smtClean="0"/>
              <a:t>trinitarian</a:t>
            </a:r>
            <a:r>
              <a:rPr lang="en-GB" dirty="0" smtClean="0"/>
              <a:t>, open table.</a:t>
            </a:r>
          </a:p>
          <a:p>
            <a:r>
              <a:rPr lang="en-GB" dirty="0" smtClean="0"/>
              <a:t>Joseph March- promises to Abraham as the basis of the Gospel of the Kingdom of God on earth</a:t>
            </a:r>
          </a:p>
          <a:p>
            <a:r>
              <a:rPr lang="en-GB" dirty="0" smtClean="0"/>
              <a:t>Barton Stone- no trinity, but pre-existence. </a:t>
            </a:r>
            <a:r>
              <a:rPr lang="en-GB" dirty="0"/>
              <a:t>Barton Stone, Thomas Campbell and Alexander Campbell became known as the </a:t>
            </a:r>
            <a:r>
              <a:rPr lang="en-GB" i="1" dirty="0"/>
              <a:t>Restoration Movement</a:t>
            </a:r>
            <a:r>
              <a:rPr lang="en-GB" dirty="0"/>
              <a:t> because they were also endeavouring to </a:t>
            </a:r>
            <a:r>
              <a:rPr lang="en-GB" i="1" dirty="0"/>
              <a:t>restore</a:t>
            </a:r>
            <a:r>
              <a:rPr lang="en-GB" dirty="0"/>
              <a:t> primitive Christianity.</a:t>
            </a:r>
            <a:endParaRPr lang="en-GB"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Influences upon John Thomas in </a:t>
            </a:r>
            <a:br>
              <a:rPr lang="en-GB" dirty="0" smtClean="0"/>
            </a:br>
            <a:r>
              <a:rPr lang="en-GB" dirty="0" smtClean="0"/>
              <a:t>19</a:t>
            </a:r>
            <a:r>
              <a:rPr lang="en-GB" baseline="30000" dirty="0" smtClean="0"/>
              <a:t>th</a:t>
            </a:r>
            <a:r>
              <a:rPr lang="en-GB" dirty="0" smtClean="0"/>
              <a:t> C America [2]</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t>George Storrs</a:t>
            </a:r>
            <a:r>
              <a:rPr lang="en-GB" dirty="0" smtClean="0"/>
              <a:t> – no immortal soul. Thomas severely criticised Storrs for not being baptised (1853). He stopped referring to him as "brother Storrs" and he became a "Mr". </a:t>
            </a:r>
          </a:p>
          <a:p>
            <a:r>
              <a:rPr lang="en-GB" b="1" dirty="0" smtClean="0"/>
              <a:t>Elias Smith</a:t>
            </a:r>
            <a:r>
              <a:rPr lang="en-GB" dirty="0" smtClean="0"/>
              <a:t> – Hell as the grave</a:t>
            </a:r>
          </a:p>
          <a:p>
            <a:r>
              <a:rPr lang="en-GB" dirty="0" smtClean="0"/>
              <a:t>Benjamin &amp; Thomas Wilson-  </a:t>
            </a:r>
            <a:r>
              <a:rPr lang="en-GB" b="1" dirty="0" smtClean="0"/>
              <a:t>George </a:t>
            </a:r>
            <a:r>
              <a:rPr lang="en-GB" b="1" dirty="0" err="1" smtClean="0"/>
              <a:t>Dowie</a:t>
            </a:r>
            <a:r>
              <a:rPr lang="en-GB" dirty="0" smtClean="0"/>
              <a:t> (disfellowshipped by Roberts in 1864) and </a:t>
            </a:r>
            <a:r>
              <a:rPr lang="en-GB" b="1" dirty="0" smtClean="0"/>
              <a:t>Robert Ashcroft</a:t>
            </a:r>
            <a:r>
              <a:rPr lang="en-GB" dirty="0" smtClean="0"/>
              <a:t> (disfellowshipped by Roberts in 1884) in the UK allied themselves with </a:t>
            </a:r>
            <a:r>
              <a:rPr lang="en-GB" b="1" dirty="0" smtClean="0"/>
              <a:t>Benjamin Wilson</a:t>
            </a:r>
            <a:r>
              <a:rPr lang="en-GB" dirty="0" smtClean="0"/>
              <a:t>'s group; no pre-existence, no trinity, no personal Devil.</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The churches which were later to be called Christadelphian initially resisted a denominational name. Throughout the USA and Britain these churches generally went by the names of </a:t>
            </a:r>
            <a:r>
              <a:rPr lang="en-GB" i="1" dirty="0"/>
              <a:t>Believers</a:t>
            </a:r>
            <a:r>
              <a:rPr lang="en-GB" dirty="0"/>
              <a:t>, </a:t>
            </a:r>
            <a:r>
              <a:rPr lang="en-GB" i="1" dirty="0"/>
              <a:t>Baptised Believers</a:t>
            </a:r>
            <a:r>
              <a:rPr lang="en-GB" dirty="0"/>
              <a:t>, the </a:t>
            </a:r>
            <a:r>
              <a:rPr lang="en-GB" i="1" dirty="0"/>
              <a:t>Royal Association of Believers</a:t>
            </a:r>
            <a:r>
              <a:rPr lang="en-GB" dirty="0"/>
              <a:t>, </a:t>
            </a:r>
            <a:r>
              <a:rPr lang="en-GB" i="1" dirty="0"/>
              <a:t>Baptised Believers in the Kingdom of God</a:t>
            </a:r>
            <a:r>
              <a:rPr lang="en-GB" dirty="0"/>
              <a:t>, and other similar </a:t>
            </a:r>
            <a:r>
              <a:rPr lang="en-GB" dirty="0" smtClean="0"/>
              <a:t>names</a:t>
            </a:r>
          </a:p>
          <a:p>
            <a:r>
              <a:rPr lang="en-GB" dirty="0" smtClean="0"/>
              <a:t>They were part of a </a:t>
            </a:r>
            <a:r>
              <a:rPr lang="en-GB" i="1" dirty="0" smtClean="0">
                <a:solidFill>
                  <a:srgbClr val="FF0000"/>
                </a:solidFill>
              </a:rPr>
              <a:t>movement</a:t>
            </a:r>
            <a:r>
              <a:rPr lang="en-GB" dirty="0" smtClean="0"/>
              <a:t> not really </a:t>
            </a:r>
            <a:r>
              <a:rPr lang="en-GB" i="1" dirty="0" smtClean="0">
                <a:solidFill>
                  <a:srgbClr val="FF0000"/>
                </a:solidFill>
              </a:rPr>
              <a:t>denominations</a:t>
            </a:r>
            <a:endParaRPr lang="en-GB"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err="1" smtClean="0"/>
              <a:t>Christadelphianism</a:t>
            </a:r>
            <a:r>
              <a:rPr lang="en-GB" dirty="0" smtClean="0"/>
              <a:t> </a:t>
            </a:r>
            <a:r>
              <a:rPr lang="en-GB" dirty="0"/>
              <a:t>grew out of the </a:t>
            </a:r>
            <a:r>
              <a:rPr lang="en-GB" i="1" dirty="0"/>
              <a:t>Believers Movement</a:t>
            </a:r>
            <a:r>
              <a:rPr lang="en-GB" dirty="0"/>
              <a:t>. It wasn't until 1864 that many of these Believers churches began to adopt the new denominational name coined by John Thomas: </a:t>
            </a:r>
            <a:r>
              <a:rPr lang="en-GB" i="1" dirty="0" smtClean="0"/>
              <a:t>Christadelphians</a:t>
            </a:r>
          </a:p>
          <a:p>
            <a:r>
              <a:rPr lang="en-GB" dirty="0"/>
              <a:t>in New York they had adopted the title “The Royal Association of Believers,” but that was obviously unsuitable for the purpose of securing exemption from military service</a:t>
            </a:r>
            <a:r>
              <a:rPr lang="en-GB" dirty="0" smtClean="0"/>
              <a:t>.</a:t>
            </a:r>
          </a:p>
          <a:p>
            <a:r>
              <a:rPr lang="en-GB" dirty="0" smtClean="0"/>
              <a:t>Registered in 1864 by the Coffman brothers, who were politically active</a:t>
            </a:r>
          </a:p>
          <a:p>
            <a:r>
              <a:rPr lang="en-GB" dirty="0"/>
              <a:t/>
            </a:r>
            <a:br>
              <a:rPr lang="en-GB" dirty="0"/>
            </a:b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1864-1885 Divisions</a:t>
            </a:r>
            <a:endParaRPr lang="en-GB" dirty="0"/>
          </a:p>
        </p:txBody>
      </p:sp>
      <p:sp>
        <p:nvSpPr>
          <p:cNvPr id="3" name="Content Placeholder 2"/>
          <p:cNvSpPr>
            <a:spLocks noGrp="1"/>
          </p:cNvSpPr>
          <p:nvPr>
            <p:ph idx="1"/>
          </p:nvPr>
        </p:nvSpPr>
        <p:spPr/>
        <p:txBody>
          <a:bodyPr/>
          <a:lstStyle/>
          <a:p>
            <a:r>
              <a:rPr lang="en-GB" dirty="0" smtClean="0"/>
              <a:t>Edward </a:t>
            </a:r>
            <a:r>
              <a:rPr lang="en-GB" dirty="0" err="1" smtClean="0"/>
              <a:t>Turney</a:t>
            </a:r>
            <a:r>
              <a:rPr lang="en-GB" dirty="0" smtClean="0"/>
              <a:t> – nature of Christ</a:t>
            </a:r>
          </a:p>
          <a:p>
            <a:r>
              <a:rPr lang="en-GB" dirty="0" smtClean="0"/>
              <a:t>Robert Ashcroft - inspiration</a:t>
            </a:r>
          </a:p>
          <a:p>
            <a:r>
              <a:rPr lang="en-GB" dirty="0" smtClean="0"/>
              <a:t>JJ Andrew / Thomas Williams- </a:t>
            </a:r>
            <a:r>
              <a:rPr lang="en-GB" dirty="0" err="1" smtClean="0"/>
              <a:t>Unammended</a:t>
            </a:r>
            <a:r>
              <a:rPr lang="en-GB" dirty="0" smtClean="0"/>
              <a:t> Christadelphians</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1864-1885 Divisions</a:t>
            </a:r>
            <a:endParaRPr lang="en-GB" dirty="0"/>
          </a:p>
        </p:txBody>
      </p:sp>
      <p:sp>
        <p:nvSpPr>
          <p:cNvPr id="3" name="Content Placeholder 2"/>
          <p:cNvSpPr>
            <a:spLocks noGrp="1"/>
          </p:cNvSpPr>
          <p:nvPr>
            <p:ph idx="1"/>
          </p:nvPr>
        </p:nvSpPr>
        <p:spPr/>
        <p:txBody>
          <a:bodyPr>
            <a:normAutofit fontScale="70000" lnSpcReduction="20000"/>
          </a:bodyPr>
          <a:lstStyle/>
          <a:p>
            <a:r>
              <a:rPr lang="en-GB" dirty="0"/>
              <a:t>Between 1864 and 1885 there were at least 6 divisions within the Christadelphian </a:t>
            </a:r>
            <a:r>
              <a:rPr lang="en-GB" dirty="0" smtClean="0"/>
              <a:t>denomination. The main ones were caused by </a:t>
            </a:r>
            <a:r>
              <a:rPr lang="en-GB" dirty="0"/>
              <a:t>the </a:t>
            </a:r>
            <a:r>
              <a:rPr lang="en-GB" dirty="0" err="1"/>
              <a:t>disfellowships</a:t>
            </a:r>
            <a:r>
              <a:rPr lang="en-GB" dirty="0"/>
              <a:t> of George </a:t>
            </a:r>
            <a:r>
              <a:rPr lang="en-GB" dirty="0" err="1"/>
              <a:t>Dowie</a:t>
            </a:r>
            <a:r>
              <a:rPr lang="en-GB" dirty="0"/>
              <a:t> in 1864, Edward </a:t>
            </a:r>
            <a:r>
              <a:rPr lang="en-GB" dirty="0" err="1"/>
              <a:t>Turney</a:t>
            </a:r>
            <a:r>
              <a:rPr lang="en-GB" dirty="0"/>
              <a:t> in 1873 and Robert Ashcroft in </a:t>
            </a:r>
            <a:r>
              <a:rPr lang="en-GB" dirty="0" smtClean="0"/>
              <a:t>1885. The others were:</a:t>
            </a:r>
          </a:p>
          <a:p>
            <a:pPr lvl="0"/>
            <a:r>
              <a:rPr lang="en-GB" dirty="0"/>
              <a:t>Roberts reported in </a:t>
            </a:r>
            <a:r>
              <a:rPr lang="en-GB" i="1" dirty="0"/>
              <a:t>The Ambassador</a:t>
            </a:r>
            <a:r>
              <a:rPr lang="en-GB" dirty="0"/>
              <a:t> that the converts made by "</a:t>
            </a:r>
            <a:r>
              <a:rPr lang="en-GB" i="1" dirty="0"/>
              <a:t>Mr</a:t>
            </a:r>
            <a:r>
              <a:rPr lang="en-GB" dirty="0"/>
              <a:t>. </a:t>
            </a:r>
            <a:r>
              <a:rPr lang="en-GB" dirty="0" err="1"/>
              <a:t>Dealtry</a:t>
            </a:r>
            <a:r>
              <a:rPr lang="en-GB" dirty="0"/>
              <a:t>" (he was no longer called "</a:t>
            </a:r>
            <a:r>
              <a:rPr lang="en-GB" i="1" dirty="0"/>
              <a:t>Bro</a:t>
            </a:r>
            <a:r>
              <a:rPr lang="en-GB" dirty="0"/>
              <a:t> </a:t>
            </a:r>
            <a:r>
              <a:rPr lang="en-GB" dirty="0" err="1"/>
              <a:t>Dealtry</a:t>
            </a:r>
            <a:r>
              <a:rPr lang="en-GB" dirty="0"/>
              <a:t>") in Whitby were to be "re-immersed and organized as a Christadelphian ecclesia</a:t>
            </a:r>
            <a:r>
              <a:rPr lang="en-GB" dirty="0" smtClean="0"/>
              <a:t>".</a:t>
            </a:r>
          </a:p>
          <a:p>
            <a:pPr lvl="0"/>
            <a:r>
              <a:rPr lang="en-GB" b="1" dirty="0"/>
              <a:t>John Birkenhead</a:t>
            </a:r>
            <a:r>
              <a:rPr lang="en-GB" dirty="0"/>
              <a:t> </a:t>
            </a:r>
            <a:r>
              <a:rPr lang="en-GB" dirty="0" smtClean="0"/>
              <a:t>was </a:t>
            </a:r>
            <a:r>
              <a:rPr lang="en-GB" dirty="0" err="1" smtClean="0"/>
              <a:t>disfellowhipped</a:t>
            </a:r>
            <a:r>
              <a:rPr lang="en-GB" dirty="0" smtClean="0"/>
              <a:t> in 1877 for </a:t>
            </a:r>
            <a:r>
              <a:rPr lang="en-GB" i="1" dirty="0" smtClean="0"/>
              <a:t>Letters </a:t>
            </a:r>
            <a:r>
              <a:rPr lang="en-GB" i="1" dirty="0"/>
              <a:t>on the Doctrine of God manifestation, and Extracts from the Most Recent and Advanced Writings of the Late JOHN THOMAS, M.D</a:t>
            </a:r>
            <a:r>
              <a:rPr lang="en-GB" dirty="0"/>
              <a:t>. It's clear that Thomas's Christology emphasised the </a:t>
            </a:r>
            <a:r>
              <a:rPr lang="en-GB" i="1" dirty="0"/>
              <a:t>divinity</a:t>
            </a:r>
            <a:r>
              <a:rPr lang="en-GB" dirty="0"/>
              <a:t> of Jesus to a greater extent than Roberts </a:t>
            </a:r>
            <a:r>
              <a:rPr lang="en-GB" dirty="0" smtClean="0"/>
              <a:t>did. </a:t>
            </a:r>
            <a:endParaRPr lang="en-GB" dirty="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Analysis of 1864-1885 [1]</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In </a:t>
            </a:r>
            <a:r>
              <a:rPr lang="en-GB" dirty="0"/>
              <a:t>this period sociologist Bryan Wilson refers to a</a:t>
            </a:r>
          </a:p>
          <a:p>
            <a:r>
              <a:rPr lang="en-GB" dirty="0"/>
              <a:t/>
            </a:r>
            <a:br>
              <a:rPr lang="en-GB" dirty="0"/>
            </a:br>
            <a:r>
              <a:rPr lang="en-GB" dirty="0"/>
              <a:t>"series of bitter schisms. Excommunication of members and of one ecclesia by another became a common pattern in the attempt to maintain purity of doctrine and association. Whilst undoubtedly some schisms were at least partly a consequence of struggles for informal influence between leading brethren, there was always a strong concern for obedience to the word of God which led to over-scrupulousness, to purging evil men who arose in the fellowship, and hence to divisiveness."</a:t>
            </a:r>
          </a:p>
          <a:p>
            <a:r>
              <a:rPr lang="en-GB" dirty="0"/>
              <a:t>Bryan Wilson, </a:t>
            </a:r>
            <a:r>
              <a:rPr lang="en-GB" i="1" dirty="0"/>
              <a:t>Religious Sects a sociological study</a:t>
            </a:r>
            <a:r>
              <a:rPr lang="en-GB" dirty="0"/>
              <a:t>, World University Library, London, 1970, p 109.</a:t>
            </a:r>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7138</TotalTime>
  <Words>1273</Words>
  <Application>Microsoft Office PowerPoint</Application>
  <PresentationFormat>On-screen Show (4:3)</PresentationFormat>
  <Paragraphs>100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The History of the Christadelphians</vt:lpstr>
      <vt:lpstr>Slide 2</vt:lpstr>
      <vt:lpstr>Influences upon John Thomas in  19th C America [1]</vt:lpstr>
      <vt:lpstr>Influences upon John Thomas in  19th C America [2]</vt:lpstr>
      <vt:lpstr>Slide 5</vt:lpstr>
      <vt:lpstr>Slide 6</vt:lpstr>
      <vt:lpstr>1864-1885 Divisions</vt:lpstr>
      <vt:lpstr>1864-1885 Divisions</vt:lpstr>
      <vt:lpstr>Analysis of 1864-1885 [1]</vt:lpstr>
      <vt:lpstr>Analysis of 1864-1885 [2]</vt:lpstr>
      <vt:lpstr>Analysis of 1864-1885 [3]</vt:lpstr>
      <vt:lpstr>Analysis of 1864-1885 [4]</vt:lpstr>
      <vt:lpstr>Slide 13</vt:lpstr>
      <vt:lpstr>BASF</vt:lpstr>
      <vt:lpstr>Slide 15</vt:lpstr>
      <vt:lpstr>Slide 16</vt:lpstr>
      <vt:lpstr>Slide 17</vt:lpstr>
      <vt:lpstr>Fractions within the Central Fellowship</vt:lpstr>
      <vt:lpstr>Dynamic Preachers </vt:lpstr>
      <vt:lpstr>Christadelphian Bible Mission position re. Carelinks [1]</vt:lpstr>
      <vt:lpstr>Christadelphian Bible Mission position re. Carelinks [2]</vt:lpstr>
      <vt:lpstr>Carelinks Position re Controversy</vt:lpstr>
      <vt:lpstr>The One Body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28</cp:revision>
  <dcterms:created xsi:type="dcterms:W3CDTF">2012-07-19T09:04:40Z</dcterms:created>
  <dcterms:modified xsi:type="dcterms:W3CDTF">2012-07-24T08:02:49Z</dcterms:modified>
</cp:coreProperties>
</file>