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6" r:id="rId3"/>
    <p:sldId id="257" r:id="rId4"/>
    <p:sldId id="258" r:id="rId5"/>
    <p:sldId id="281" r:id="rId6"/>
    <p:sldId id="294" r:id="rId7"/>
    <p:sldId id="272" r:id="rId8"/>
    <p:sldId id="293" r:id="rId9"/>
    <p:sldId id="268" r:id="rId10"/>
    <p:sldId id="269" r:id="rId11"/>
    <p:sldId id="270" r:id="rId12"/>
    <p:sldId id="277" r:id="rId13"/>
    <p:sldId id="292" r:id="rId14"/>
    <p:sldId id="274" r:id="rId15"/>
    <p:sldId id="273" r:id="rId16"/>
    <p:sldId id="278" r:id="rId17"/>
    <p:sldId id="275" r:id="rId18"/>
    <p:sldId id="295" r:id="rId19"/>
    <p:sldId id="282" r:id="rId20"/>
    <p:sldId id="298" r:id="rId21"/>
    <p:sldId id="288" r:id="rId22"/>
    <p:sldId id="289" r:id="rId23"/>
    <p:sldId id="290" r:id="rId24"/>
    <p:sldId id="291" r:id="rId25"/>
    <p:sldId id="283" r:id="rId26"/>
    <p:sldId id="287" r:id="rId27"/>
    <p:sldId id="297" r:id="rId28"/>
    <p:sldId id="284" r:id="rId29"/>
    <p:sldId id="285" r:id="rId30"/>
    <p:sldId id="296"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AA18B07-A19B-4F1F-B6EE-AA02A2DB6B1B}" type="datetimeFigureOut">
              <a:rPr lang="en-GB"/>
              <a:pPr>
                <a:defRPr/>
              </a:pPr>
              <a:t>26/07/2012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67FDB15-DC37-47AD-ACF6-0E5F0BD0443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Depression is a common mental disorder that presents with  depressed mood etc…</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BB08DD-A425-4519-84DC-FAAA7EA887BD}" type="slidenum">
              <a:rPr lang="en-GB"/>
              <a:pPr fontAlgn="base">
                <a:spcBef>
                  <a:spcPct val="0"/>
                </a:spcBef>
                <a:spcAft>
                  <a:spcPct val="0"/>
                </a:spcAft>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GB">
              <a:latin typeface="Calibri" pitchFamily="34" charset="0"/>
            </a:endParaRPr>
          </a:p>
        </p:txBody>
      </p:sp>
      <p:sp>
        <p:nvSpPr>
          <p:cNvPr id="41987" name="Text Box 2"/>
          <p:cNvSpPr txBox="1">
            <a:spLocks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msgothic"/>
                <a:cs typeface="msgothic"/>
              </a:rPr>
              <a:t>‘Hot wiring of brain networks’ I</a:t>
            </a:r>
            <a:r>
              <a:rPr lang="en-GB" smtClean="0"/>
              <a:t>mplicate interconnected neural circuits in which pathologic patterns of neurotransmission may result in the emotional, motivational, cognitive, and behavioral manifestations of primary and secondary affective disorders. </a:t>
            </a:r>
            <a:r>
              <a:rPr lang="en-GB" smtClean="0">
                <a:latin typeface="Arial" pitchFamily="34" charset="0"/>
              </a:rPr>
              <a:t> A</a:t>
            </a:r>
            <a:r>
              <a:rPr lang="en-GB" smtClean="0">
                <a:latin typeface="Arial" pitchFamily="34" charset="0"/>
                <a:ea typeface="msgothic"/>
                <a:cs typeface="msgothic"/>
              </a:rPr>
              <a:t>ffective network – emotions. Cognitive control network – responsible for conscious will; Default mode network – when brain at wakeful rest. Connectivity map from the dorsal nexus to all of the voxels in the brain. Pictured are lateral and medial surface connectivity of the left hemisphere for both control (A and B) and depressed (C and D) participants. Dramatically higher connectivity for depressed participants is evident.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Pain killers, blood pressure medications, sleeping pills,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0D518E-B3E6-437F-ACDE-84B95522183D}" type="slidenum">
              <a:rPr lang="en-GB"/>
              <a:pPr fontAlgn="base">
                <a:spcBef>
                  <a:spcPct val="0"/>
                </a:spcBef>
                <a:spcAft>
                  <a:spcPct val="0"/>
                </a:spcAft>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B01A3C-DAD8-437C-AAFE-D4582DD24021}" type="slidenum">
              <a:rPr lang="en-GB"/>
              <a:pPr fontAlgn="base">
                <a:spcBef>
                  <a:spcPct val="0"/>
                </a:spcBef>
                <a:spcAft>
                  <a:spcPct val="0"/>
                </a:spcAft>
              </a:pPr>
              <a:t>12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Porphyria cutanea tarda</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8207E6-16CB-49A8-A2A9-5DD62D1CA545}" type="slidenum">
              <a:rPr lang="en-GB"/>
              <a:pPr fontAlgn="base">
                <a:spcBef>
                  <a:spcPct val="0"/>
                </a:spcBef>
                <a:spcAft>
                  <a:spcPct val="0"/>
                </a:spcAft>
              </a:pPr>
              <a:t>26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9B8E6FFD-9751-4B4C-A89B-1A1C9B6B346A}" type="datetimeFigureOut">
              <a:rPr lang="en-GB"/>
              <a:pPr>
                <a:defRPr/>
              </a:pPr>
              <a:t>26/07/2012</a:t>
            </a:fld>
            <a:endParaRPr lang="en-GB"/>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GB"/>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0348AF1D-0535-4176-8B5F-82D894BA1E7B}"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2848837-E389-49F0-8B42-18D924CD70C8}" type="datetimeFigureOut">
              <a:rPr lang="en-GB"/>
              <a:pPr>
                <a:defRPr/>
              </a:pPr>
              <a:t>26/07/2012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6473F61E-2A13-454F-810F-3CAACDEE9FF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614968AA-9DA7-4A5D-AC08-0CC1FB34343C}" type="datetimeFigureOut">
              <a:rPr lang="en-GB"/>
              <a:pPr>
                <a:defRPr/>
              </a:pPr>
              <a:t>26/07/2012</a:t>
            </a:fld>
            <a:endParaRPr lang="en-GB"/>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GB"/>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28058AA3-0866-45D8-B3C3-AECA52430F2E}"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CAF9AE-F7A2-4F98-9782-37BA453AECA9}" type="datetimeFigureOut">
              <a:rPr lang="en-GB"/>
              <a:pPr>
                <a:defRPr/>
              </a:pPr>
              <a:t>26/07/2012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84CE5B48-AB33-4E6D-87F4-FD0800AFBE1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9684B75A-C51C-4FFC-B656-CE09C5BCE269}" type="datetimeFigureOut">
              <a:rPr lang="en-GB"/>
              <a:pPr>
                <a:defRPr/>
              </a:pPr>
              <a:t>26/07/2012</a:t>
            </a:fld>
            <a:endParaRPr lang="en-GB"/>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79F47BE7-3022-4B0C-9825-B7BD9915E6E2}" type="slidenum">
              <a:rPr lang="en-GB"/>
              <a:pPr>
                <a:defRPr/>
              </a:pPr>
              <a:t>‹#›</a:t>
            </a:fld>
            <a:endParaRPr lang="en-GB"/>
          </a:p>
        </p:txBody>
      </p:sp>
      <p:sp>
        <p:nvSpPr>
          <p:cNvPr id="9" name="Footer Placeholder 13"/>
          <p:cNvSpPr>
            <a:spLocks noGrp="1"/>
          </p:cNvSpPr>
          <p:nvPr>
            <p:ph type="ftr" sz="quarter" idx="12"/>
          </p:nvPr>
        </p:nvSpPr>
        <p:spPr/>
        <p:txBody>
          <a:bodyPr/>
          <a:lstStyle>
            <a:lvl1pPr>
              <a:defRPr/>
            </a:lvl1pPr>
          </a:lstStyle>
          <a:p>
            <a:pPr>
              <a:defRPr/>
            </a:pP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A01BD71D-9F32-45A4-A18D-27CE175BD4EF}" type="datetimeFigureOut">
              <a:rPr lang="en-GB"/>
              <a:pPr>
                <a:defRPr/>
              </a:pPr>
              <a:t>26/07/2012</a:t>
            </a:fld>
            <a:endParaRPr lang="en-GB"/>
          </a:p>
        </p:txBody>
      </p:sp>
      <p:sp>
        <p:nvSpPr>
          <p:cNvPr id="6" name="Slide Number Placeholder 9"/>
          <p:cNvSpPr>
            <a:spLocks noGrp="1"/>
          </p:cNvSpPr>
          <p:nvPr>
            <p:ph type="sldNum" sz="quarter" idx="11"/>
          </p:nvPr>
        </p:nvSpPr>
        <p:spPr/>
        <p:txBody>
          <a:bodyPr rtlCol="0"/>
          <a:lstStyle>
            <a:lvl1pPr>
              <a:defRPr/>
            </a:lvl1pPr>
          </a:lstStyle>
          <a:p>
            <a:pPr>
              <a:defRPr/>
            </a:pPr>
            <a:fld id="{7B62BAC1-28EB-4575-B19A-853F661E001E}" type="slidenum">
              <a:rPr lang="en-GB"/>
              <a:pPr>
                <a:defRPr/>
              </a:pPr>
              <a:t>‹#›</a:t>
            </a:fld>
            <a:endParaRPr lang="en-GB"/>
          </a:p>
        </p:txBody>
      </p:sp>
      <p:sp>
        <p:nvSpPr>
          <p:cNvPr id="7" name="Footer Placeholder 11"/>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91C4E4AC-365E-4FD1-836E-9083DD78B430}" type="datetimeFigureOut">
              <a:rPr lang="en-GB"/>
              <a:pPr>
                <a:defRPr/>
              </a:pPr>
              <a:t>26/07/2012</a:t>
            </a:fld>
            <a:endParaRPr lang="en-GB"/>
          </a:p>
        </p:txBody>
      </p:sp>
      <p:sp>
        <p:nvSpPr>
          <p:cNvPr id="8" name="Slide Number Placeholder 11"/>
          <p:cNvSpPr>
            <a:spLocks noGrp="1"/>
          </p:cNvSpPr>
          <p:nvPr>
            <p:ph type="sldNum" sz="quarter" idx="11"/>
          </p:nvPr>
        </p:nvSpPr>
        <p:spPr/>
        <p:txBody>
          <a:bodyPr rtlCol="0"/>
          <a:lstStyle>
            <a:lvl1pPr>
              <a:defRPr/>
            </a:lvl1pPr>
          </a:lstStyle>
          <a:p>
            <a:pPr>
              <a:defRPr/>
            </a:pPr>
            <a:fld id="{96B6AB3F-1CAA-4DE2-9730-4871A42AA111}" type="slidenum">
              <a:rPr lang="en-GB"/>
              <a:pPr>
                <a:defRPr/>
              </a:pPr>
              <a:t>‹#›</a:t>
            </a:fld>
            <a:endParaRPr lang="en-GB"/>
          </a:p>
        </p:txBody>
      </p:sp>
      <p:sp>
        <p:nvSpPr>
          <p:cNvPr id="9" name="Footer Placeholder 13"/>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AD6DC5E-5A7C-49B0-ABCA-EB1F7B21E579}" type="datetimeFigureOut">
              <a:rPr lang="en-GB"/>
              <a:pPr>
                <a:defRPr/>
              </a:pPr>
              <a:t>26/07/2012</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B586E09F-E728-4CE6-B407-C1C3D2C1266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3570CBA-3472-4B9A-9B63-6286BD8250CD}" type="datetimeFigureOut">
              <a:rPr lang="en-GB"/>
              <a:pPr>
                <a:defRPr/>
              </a:pPr>
              <a:t>26/07/2012</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58F3A80A-1B5E-41EE-B718-459A44AE004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C6C781B-21B0-4D15-8EB5-86669D96CBEE}" type="datetimeFigureOut">
              <a:rPr lang="en-GB"/>
              <a:pPr>
                <a:defRPr/>
              </a:pPr>
              <a:t>26/07/2012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8021F16A-F5F7-417A-ACAE-5FF44D7551A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F5BECE51-02DD-4F44-B688-1CA643C6E43C}" type="datetimeFigureOut">
              <a:rPr lang="en-GB"/>
              <a:pPr>
                <a:defRPr/>
              </a:pPr>
              <a:t>26/07/2012</a:t>
            </a:fld>
            <a:endParaRPr lang="en-GB"/>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B1D96C97-3AC5-4DC2-9B41-3FFC50B2E6FD}" type="slidenum">
              <a:rPr lang="en-GB"/>
              <a:pPr>
                <a:defRPr/>
              </a:pPr>
              <a:t>‹#›</a:t>
            </a:fld>
            <a:endParaRPr lang="en-GB"/>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B269FE19-503C-4559-AD7B-79C225A030A1}" type="datetimeFigureOut">
              <a:rPr lang="en-GB"/>
              <a:pPr>
                <a:defRPr/>
              </a:pPr>
              <a:t>26/07/2012</a:t>
            </a:fld>
            <a:endParaRPr lang="en-GB"/>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GB"/>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45579AC3-EA83-45EA-971E-2C35ED89500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0" r:id="rId6"/>
    <p:sldLayoutId id="2147483687" r:id="rId7"/>
    <p:sldLayoutId id="2147483681" r:id="rId8"/>
    <p:sldLayoutId id="2147483688" r:id="rId9"/>
    <p:sldLayoutId id="2147483682" r:id="rId10"/>
    <p:sldLayoutId id="2147483689"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en-GB" dirty="0" smtClean="0"/>
              <a:t>Medical Issues for Missionaries</a:t>
            </a:r>
            <a:endParaRPr lang="en-GB" dirty="0"/>
          </a:p>
        </p:txBody>
      </p:sp>
      <p:sp>
        <p:nvSpPr>
          <p:cNvPr id="3" name="Subtitle 2"/>
          <p:cNvSpPr>
            <a:spLocks noGrp="1"/>
          </p:cNvSpPr>
          <p:nvPr>
            <p:ph type="subTitle" idx="1"/>
          </p:nvPr>
        </p:nvSpPr>
        <p:spPr>
          <a:xfrm>
            <a:off x="2362200" y="6049963"/>
            <a:ext cx="6705600" cy="685800"/>
          </a:xfrm>
        </p:spPr>
        <p:txBody>
          <a:bodyPr>
            <a:normAutofit fontScale="92500"/>
          </a:bodyPr>
          <a:lstStyle/>
          <a:p>
            <a:pPr fontAlgn="auto">
              <a:spcAft>
                <a:spcPts val="0"/>
              </a:spcAft>
              <a:buFont typeface="Wingdings"/>
              <a:buNone/>
              <a:defRPr/>
            </a:pPr>
            <a:r>
              <a:rPr lang="en-GB" dirty="0" smtClean="0"/>
              <a:t>Carelinks Missionary Training Program, Dr. C Heaster</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endParaRPr lang="en-GB" smtClean="0"/>
          </a:p>
        </p:txBody>
      </p:sp>
      <p:pic>
        <p:nvPicPr>
          <p:cNvPr id="18435" name="Content Placeholder 3" descr="chippednailpolish.jpg"/>
          <p:cNvPicPr>
            <a:picLocks noGrp="1" noChangeAspect="1"/>
          </p:cNvPicPr>
          <p:nvPr>
            <p:ph sz="quarter" idx="1"/>
          </p:nvPr>
        </p:nvPicPr>
        <p:blipFill>
          <a:blip r:embed="rId2" cstate="print"/>
          <a:srcRect/>
          <a:stretch>
            <a:fillRect/>
          </a:stretch>
        </p:blipFill>
        <p:spPr>
          <a:xfrm>
            <a:off x="-411163" y="-309563"/>
            <a:ext cx="9555163" cy="71675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endParaRPr lang="en-GB" smtClean="0"/>
          </a:p>
        </p:txBody>
      </p:sp>
      <p:pic>
        <p:nvPicPr>
          <p:cNvPr id="19459" name="Content Placeholder 3" descr="blogger-image--157798044.jpg"/>
          <p:cNvPicPr>
            <a:picLocks noGrp="1" noChangeAspect="1"/>
          </p:cNvPicPr>
          <p:nvPr>
            <p:ph sz="quarter" idx="1"/>
          </p:nvPr>
        </p:nvPicPr>
        <p:blipFill>
          <a:blip r:embed="rId2" cstate="print"/>
          <a:srcRect/>
          <a:stretch>
            <a:fillRect/>
          </a:stretch>
        </p:blipFill>
        <p:spPr>
          <a:xfrm>
            <a:off x="250825" y="-1035050"/>
            <a:ext cx="8353425" cy="1113631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endParaRPr lang="en-GB" smtClean="0"/>
          </a:p>
        </p:txBody>
      </p:sp>
      <p:pic>
        <p:nvPicPr>
          <p:cNvPr id="20483" name="Content Placeholder 3" descr="kitchen.JPG"/>
          <p:cNvPicPr>
            <a:picLocks noGrp="1" noChangeAspect="1"/>
          </p:cNvPicPr>
          <p:nvPr>
            <p:ph sz="quarter" idx="1"/>
          </p:nvPr>
        </p:nvPicPr>
        <p:blipFill>
          <a:blip r:embed="rId3" cstate="print"/>
          <a:srcRect/>
          <a:stretch>
            <a:fillRect/>
          </a:stretch>
        </p:blipFill>
        <p:spPr>
          <a:xfrm>
            <a:off x="0" y="0"/>
            <a:ext cx="4876800" cy="3657600"/>
          </a:xfrm>
        </p:spPr>
      </p:pic>
      <p:pic>
        <p:nvPicPr>
          <p:cNvPr id="20484" name="Picture 4" descr="messy.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endParaRPr lang="en-GB" smtClean="0"/>
          </a:p>
        </p:txBody>
      </p:sp>
      <p:pic>
        <p:nvPicPr>
          <p:cNvPr id="21507" name="Content Placeholder 4" descr="depression.jpg"/>
          <p:cNvPicPr>
            <a:picLocks noGrp="1" noChangeAspect="1"/>
          </p:cNvPicPr>
          <p:nvPr>
            <p:ph sz="quarter" idx="1"/>
          </p:nvPr>
        </p:nvPicPr>
        <p:blipFill>
          <a:blip r:embed="rId2" cstate="print"/>
          <a:srcRect/>
          <a:stretch>
            <a:fillRect/>
          </a:stretch>
        </p:blipFill>
        <p:spPr>
          <a:xfrm>
            <a:off x="0" y="188913"/>
            <a:ext cx="9136063" cy="640715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GB" smtClean="0"/>
              <a:t>Depression: How they feel</a:t>
            </a:r>
          </a:p>
        </p:txBody>
      </p:sp>
      <p:sp>
        <p:nvSpPr>
          <p:cNvPr id="22531" name="Content Placeholder 2"/>
          <p:cNvSpPr>
            <a:spLocks noGrp="1"/>
          </p:cNvSpPr>
          <p:nvPr>
            <p:ph sz="quarter" idx="1"/>
          </p:nvPr>
        </p:nvSpPr>
        <p:spPr>
          <a:xfrm>
            <a:off x="612775" y="1600200"/>
            <a:ext cx="8153400" cy="4495800"/>
          </a:xfrm>
        </p:spPr>
        <p:txBody>
          <a:bodyPr/>
          <a:lstStyle/>
          <a:p>
            <a:r>
              <a:rPr lang="en-GB" smtClean="0"/>
              <a:t>Physical symptoms: headache, constipation, indigestion, dry mouth, unusual pains or sensations in the body.</a:t>
            </a:r>
          </a:p>
          <a:p>
            <a:r>
              <a:rPr lang="en-GB" smtClean="0"/>
              <a:t>Depressed mood</a:t>
            </a:r>
          </a:p>
          <a:p>
            <a:r>
              <a:rPr lang="en-GB" smtClean="0"/>
              <a:t>Inability to cope with life, weariness</a:t>
            </a:r>
          </a:p>
          <a:p>
            <a:r>
              <a:rPr lang="en-GB" smtClean="0"/>
              <a:t>Tension, anxiety</a:t>
            </a:r>
          </a:p>
          <a:p>
            <a:r>
              <a:rPr lang="en-GB" smtClean="0"/>
              <a:t>Usually feel worse on waking</a:t>
            </a:r>
          </a:p>
          <a:p>
            <a:pPr>
              <a:buFont typeface="Wingdings" pitchFamily="2" charset="2"/>
              <a:buNone/>
            </a:pPr>
            <a:endParaRPr lang="en-GB"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r>
              <a:rPr lang="en-GB" smtClean="0"/>
              <a:t>Depression: Treatment</a:t>
            </a:r>
          </a:p>
        </p:txBody>
      </p:sp>
      <p:sp>
        <p:nvSpPr>
          <p:cNvPr id="23555" name="Content Placeholder 2"/>
          <p:cNvSpPr>
            <a:spLocks noGrp="1"/>
          </p:cNvSpPr>
          <p:nvPr>
            <p:ph sz="quarter" idx="1"/>
          </p:nvPr>
        </p:nvSpPr>
        <p:spPr>
          <a:xfrm>
            <a:off x="612775" y="1600200"/>
            <a:ext cx="8153400" cy="4495800"/>
          </a:xfrm>
        </p:spPr>
        <p:txBody>
          <a:bodyPr/>
          <a:lstStyle/>
          <a:p>
            <a:r>
              <a:rPr lang="en-GB" smtClean="0"/>
              <a:t>Support, psychotherapy, reassurance, medication. ‘Coping with depression’ course.</a:t>
            </a:r>
          </a:p>
          <a:p>
            <a:r>
              <a:rPr lang="en-GB" smtClean="0"/>
              <a:t>Physical exercise helps cases of mild depression</a:t>
            </a:r>
          </a:p>
          <a:p>
            <a:r>
              <a:rPr lang="en-GB" smtClean="0"/>
              <a:t>Treatments are effective for 60-80%  of those affected.</a:t>
            </a:r>
          </a:p>
          <a:p>
            <a:r>
              <a:rPr lang="en-GB" smtClean="0"/>
              <a:t>Less than 10% receive treatment in some areas; in most areas less than 25% receive treatment. Likelihood of ever being treated for depression is 12% for men, 25% for women. </a:t>
            </a:r>
          </a:p>
          <a:p>
            <a:endParaRPr lang="en-GB" smtClean="0"/>
          </a:p>
          <a:p>
            <a:endParaRPr lang="en-GB"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GB" smtClean="0"/>
              <a:t>Depression: What you can do	</a:t>
            </a:r>
          </a:p>
        </p:txBody>
      </p:sp>
      <p:sp>
        <p:nvSpPr>
          <p:cNvPr id="3" name="Content Placeholder 2"/>
          <p:cNvSpPr>
            <a:spLocks noGrp="1"/>
          </p:cNvSpPr>
          <p:nvPr>
            <p:ph sz="quarter" idx="1"/>
          </p:nvPr>
        </p:nvSpPr>
        <p:spPr>
          <a:xfrm>
            <a:off x="612775" y="1600200"/>
            <a:ext cx="8153400" cy="4495800"/>
          </a:xfrm>
        </p:spPr>
        <p:txBody>
          <a:bodyPr>
            <a:normAutofit fontScale="85000" lnSpcReduction="20000"/>
          </a:bodyPr>
          <a:lstStyle/>
          <a:p>
            <a:pPr marL="320040" indent="-320040" fontAlgn="auto">
              <a:spcAft>
                <a:spcPts val="0"/>
              </a:spcAft>
              <a:buFont typeface="Wingdings"/>
              <a:buChar char=""/>
              <a:defRPr/>
            </a:pPr>
            <a:r>
              <a:rPr lang="en-GB" dirty="0" smtClean="0"/>
              <a:t>Be aware, and be there. </a:t>
            </a:r>
          </a:p>
          <a:p>
            <a:pPr marL="320040" indent="-320040" fontAlgn="auto">
              <a:spcAft>
                <a:spcPts val="0"/>
              </a:spcAft>
              <a:buFont typeface="Wingdings"/>
              <a:buChar char=""/>
              <a:defRPr/>
            </a:pPr>
            <a:r>
              <a:rPr lang="en-GB" dirty="0" smtClean="0"/>
              <a:t>Don’t judge, but offer support, a helping hand.</a:t>
            </a:r>
          </a:p>
          <a:p>
            <a:pPr marL="320040" indent="-320040" fontAlgn="auto">
              <a:spcAft>
                <a:spcPts val="0"/>
              </a:spcAft>
              <a:buFont typeface="Wingdings"/>
              <a:buChar char=""/>
              <a:defRPr/>
            </a:pPr>
            <a:r>
              <a:rPr lang="en-GB" dirty="0" smtClean="0"/>
              <a:t>Recognise that it is a real problem like heart disease or a broken leg. They can’t just ‘snap out of it’ – they need real help and support.</a:t>
            </a:r>
          </a:p>
          <a:p>
            <a:pPr marL="320040" indent="-320040" fontAlgn="auto">
              <a:spcAft>
                <a:spcPts val="0"/>
              </a:spcAft>
              <a:buFont typeface="Wingdings"/>
              <a:buNone/>
              <a:defRPr/>
            </a:pPr>
            <a:endParaRPr lang="en-GB" dirty="0"/>
          </a:p>
          <a:p>
            <a:pPr marL="320040" indent="-320040" fontAlgn="auto">
              <a:spcAft>
                <a:spcPts val="0"/>
              </a:spcAft>
              <a:buFont typeface="Wingdings"/>
              <a:buNone/>
              <a:defRPr/>
            </a:pPr>
            <a:r>
              <a:rPr lang="en-GB" i="1" dirty="0" smtClean="0"/>
              <a:t>Each heart knows its own bitterness, and no one else can share its joy. </a:t>
            </a:r>
            <a:r>
              <a:rPr lang="en-GB" dirty="0" smtClean="0"/>
              <a:t>(Pr. 14:10)</a:t>
            </a:r>
          </a:p>
          <a:p>
            <a:pPr marL="320040" indent="-320040" fontAlgn="auto">
              <a:spcAft>
                <a:spcPts val="0"/>
              </a:spcAft>
              <a:buFont typeface="Wingdings"/>
              <a:buNone/>
              <a:defRPr/>
            </a:pPr>
            <a:endParaRPr lang="en-GB" dirty="0" smtClean="0"/>
          </a:p>
          <a:p>
            <a:pPr marL="320040" indent="-320040" fontAlgn="auto">
              <a:spcAft>
                <a:spcPts val="0"/>
              </a:spcAft>
              <a:buFont typeface="Wingdings"/>
              <a:buNone/>
              <a:defRPr/>
            </a:pPr>
            <a:r>
              <a:rPr lang="en-GB" i="1" dirty="0" smtClean="0"/>
              <a:t>Like one who takes away a garment on a cold day, or like vinegar poured on a wound, is one who sings songs to a heavy heart. </a:t>
            </a:r>
            <a:r>
              <a:rPr lang="en-GB" dirty="0" smtClean="0"/>
              <a:t>(Pr. 25:20)</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endParaRPr lang="en-GB" smtClean="0"/>
          </a:p>
        </p:txBody>
      </p:sp>
      <p:sp>
        <p:nvSpPr>
          <p:cNvPr id="25603" name="Content Placeholder 2"/>
          <p:cNvSpPr>
            <a:spLocks noGrp="1"/>
          </p:cNvSpPr>
          <p:nvPr>
            <p:ph sz="quarter" idx="1"/>
          </p:nvPr>
        </p:nvSpPr>
        <p:spPr>
          <a:xfrm>
            <a:off x="612775" y="1600200"/>
            <a:ext cx="8153400" cy="4495800"/>
          </a:xfrm>
        </p:spPr>
        <p:txBody>
          <a:bodyPr/>
          <a:lstStyle/>
          <a:p>
            <a:pPr>
              <a:buFont typeface="Wingdings" pitchFamily="2" charset="2"/>
              <a:buNone/>
            </a:pPr>
            <a:endParaRPr lang="en-GB" i="1" smtClean="0"/>
          </a:p>
          <a:p>
            <a:pPr>
              <a:buFont typeface="Wingdings" pitchFamily="2" charset="2"/>
              <a:buNone/>
            </a:pPr>
            <a:r>
              <a:rPr lang="en-GB" i="1" baseline="30000" smtClean="0"/>
              <a:t>28 </a:t>
            </a:r>
            <a:r>
              <a:rPr lang="en-GB" i="1" smtClean="0"/>
              <a:t>“Come to me, all you who are weary and burdened, and I will give you rest. </a:t>
            </a:r>
            <a:r>
              <a:rPr lang="en-GB" i="1" baseline="30000" smtClean="0"/>
              <a:t>29 </a:t>
            </a:r>
            <a:r>
              <a:rPr lang="en-GB" i="1" smtClean="0"/>
              <a:t>Take my yoke upon you and learn from me, for I am gentle and humble in heart, and you will find rest for your souls. </a:t>
            </a:r>
            <a:r>
              <a:rPr lang="en-GB" i="1" baseline="30000" smtClean="0"/>
              <a:t>30 </a:t>
            </a:r>
            <a:r>
              <a:rPr lang="en-GB" i="1" smtClean="0"/>
              <a:t>For my yoke is easy and my burden is light.” </a:t>
            </a:r>
          </a:p>
          <a:p>
            <a:pPr>
              <a:buFont typeface="Wingdings" pitchFamily="2" charset="2"/>
              <a:buNone/>
            </a:pPr>
            <a:endParaRPr lang="en-GB" b="1" smtClean="0"/>
          </a:p>
          <a:p>
            <a:pPr algn="r">
              <a:buFont typeface="Wingdings" pitchFamily="2" charset="2"/>
              <a:buNone/>
            </a:pPr>
            <a:r>
              <a:rPr lang="en-GB" b="1" smtClean="0"/>
              <a:t>Matthew 11:28-30 (</a:t>
            </a:r>
            <a:r>
              <a:rPr lang="en-GB" smtClean="0"/>
              <a:t>NIV)</a:t>
            </a:r>
            <a:endParaRPr lang="en-GB" b="1" smtClean="0"/>
          </a:p>
          <a:p>
            <a:pPr>
              <a:buFont typeface="Wingdings" pitchFamily="2" charset="2"/>
              <a:buNone/>
            </a:pPr>
            <a:endParaRPr lang="en-GB" smtClean="0"/>
          </a:p>
          <a:p>
            <a:pPr>
              <a:buFont typeface="Wingdings" pitchFamily="2" charset="2"/>
              <a:buNone/>
            </a:pPr>
            <a:endParaRPr lang="en-GB"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219700" y="692150"/>
            <a:ext cx="3924300" cy="3744913"/>
          </a:xfrm>
        </p:spPr>
        <p:txBody>
          <a:bodyPr/>
          <a:lstStyle/>
          <a:p>
            <a:r>
              <a:rPr lang="en-GB" smtClean="0"/>
              <a:t>Problem Drinking</a:t>
            </a:r>
          </a:p>
        </p:txBody>
      </p:sp>
      <p:pic>
        <p:nvPicPr>
          <p:cNvPr id="26627" name="Content Placeholder 3" descr="abuse2.JPG"/>
          <p:cNvPicPr>
            <a:picLocks noGrp="1" noChangeAspect="1"/>
          </p:cNvPicPr>
          <p:nvPr>
            <p:ph sz="quarter" idx="1"/>
          </p:nvPr>
        </p:nvPicPr>
        <p:blipFill>
          <a:blip r:embed="rId2" cstate="print"/>
          <a:srcRect/>
          <a:stretch>
            <a:fillRect/>
          </a:stretch>
        </p:blipFill>
        <p:spPr>
          <a:xfrm>
            <a:off x="0" y="188913"/>
            <a:ext cx="5089525" cy="647858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r>
              <a:rPr lang="en-GB" smtClean="0"/>
              <a:t>Problem drinking</a:t>
            </a:r>
          </a:p>
        </p:txBody>
      </p:sp>
      <p:sp>
        <p:nvSpPr>
          <p:cNvPr id="27651" name="Content Placeholder 2"/>
          <p:cNvSpPr>
            <a:spLocks noGrp="1"/>
          </p:cNvSpPr>
          <p:nvPr>
            <p:ph sz="quarter" idx="1"/>
          </p:nvPr>
        </p:nvSpPr>
        <p:spPr>
          <a:xfrm>
            <a:off x="612775" y="1600200"/>
            <a:ext cx="8153400" cy="4495800"/>
          </a:xfrm>
        </p:spPr>
        <p:txBody>
          <a:bodyPr/>
          <a:lstStyle/>
          <a:p>
            <a:r>
              <a:rPr lang="en-GB" smtClean="0"/>
              <a:t>Causes: </a:t>
            </a:r>
          </a:p>
          <a:p>
            <a:pPr lvl="1"/>
            <a:r>
              <a:rPr lang="en-GB" smtClean="0"/>
              <a:t>50-60% of liability to develop alcohol dependance may be from genetic factors (twin studies, adoption studies)</a:t>
            </a:r>
          </a:p>
          <a:p>
            <a:pPr lvl="1"/>
            <a:r>
              <a:rPr lang="en-GB" smtClean="0"/>
              <a:t>Depression, anxiety disorders</a:t>
            </a:r>
          </a:p>
          <a:p>
            <a:pPr lvl="1"/>
            <a:r>
              <a:rPr lang="en-GB" smtClean="0"/>
              <a:t>Environment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GB" smtClean="0"/>
              <a:t>Medical Issues of Missionaries</a:t>
            </a:r>
          </a:p>
        </p:txBody>
      </p:sp>
      <p:sp>
        <p:nvSpPr>
          <p:cNvPr id="10243" name="Content Placeholder 2"/>
          <p:cNvSpPr>
            <a:spLocks noGrp="1"/>
          </p:cNvSpPr>
          <p:nvPr>
            <p:ph sz="quarter" idx="1"/>
          </p:nvPr>
        </p:nvSpPr>
        <p:spPr>
          <a:xfrm>
            <a:off x="612775" y="1600200"/>
            <a:ext cx="8153400" cy="4495800"/>
          </a:xfrm>
        </p:spPr>
        <p:txBody>
          <a:bodyPr/>
          <a:lstStyle/>
          <a:p>
            <a:r>
              <a:rPr lang="en-GB" smtClean="0"/>
              <a:t>Mental Illness</a:t>
            </a:r>
          </a:p>
          <a:p>
            <a:pPr lvl="1"/>
            <a:r>
              <a:rPr lang="en-GB" smtClean="0"/>
              <a:t>Depression</a:t>
            </a:r>
          </a:p>
          <a:p>
            <a:pPr lvl="1"/>
            <a:r>
              <a:rPr lang="en-GB" smtClean="0"/>
              <a:t>Problem drinking</a:t>
            </a:r>
          </a:p>
          <a:p>
            <a:pPr lvl="1">
              <a:buFont typeface="Wingdings 2" pitchFamily="18" charset="2"/>
              <a:buNone/>
            </a:pPr>
            <a:endParaRPr lang="en-GB"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endParaRPr lang="en-GB" smtClean="0"/>
          </a:p>
        </p:txBody>
      </p:sp>
      <p:pic>
        <p:nvPicPr>
          <p:cNvPr id="28675" name="Content Placeholder 5" descr="drinkingprob.jpg"/>
          <p:cNvPicPr>
            <a:picLocks noGrp="1" noChangeAspect="1"/>
          </p:cNvPicPr>
          <p:nvPr>
            <p:ph sz="quarter" idx="1"/>
          </p:nvPr>
        </p:nvPicPr>
        <p:blipFill>
          <a:blip r:embed="rId2" cstate="print"/>
          <a:srcRect/>
          <a:stretch>
            <a:fillRect/>
          </a:stretch>
        </p:blipFill>
        <p:spPr>
          <a:xfrm>
            <a:off x="395288" y="0"/>
            <a:ext cx="8559800" cy="6657975"/>
          </a:xfrm>
        </p:spPr>
      </p:pic>
      <p:sp>
        <p:nvSpPr>
          <p:cNvPr id="28676" name="TextBox 6"/>
          <p:cNvSpPr txBox="1">
            <a:spLocks noChangeArrowheads="1"/>
          </p:cNvSpPr>
          <p:nvPr/>
        </p:nvSpPr>
        <p:spPr bwMode="auto">
          <a:xfrm>
            <a:off x="755650" y="2924175"/>
            <a:ext cx="7129463" cy="369888"/>
          </a:xfrm>
          <a:prstGeom prst="rect">
            <a:avLst/>
          </a:prstGeom>
          <a:noFill/>
          <a:ln w="9525">
            <a:noFill/>
            <a:miter lim="800000"/>
            <a:headEnd/>
            <a:tailEnd/>
          </a:ln>
        </p:spPr>
        <p:txBody>
          <a:bodyPr>
            <a:spAutoFit/>
          </a:bodyPr>
          <a:lstStyle/>
          <a:p>
            <a:r>
              <a:rPr lang="en-GB">
                <a:latin typeface="Tw Cen MT" pitchFamily="34" charset="0"/>
              </a:rPr>
              <a:t> 71%       	21%	          5%	   3%	        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r>
              <a:rPr lang="en-GB" smtClean="0"/>
              <a:t>‘Sensible’ Drinking	</a:t>
            </a:r>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en-GB" dirty="0" smtClean="0"/>
              <a:t>The more alcohol consumed on average in society, the greater the level of problem drinking. </a:t>
            </a:r>
          </a:p>
          <a:p>
            <a:pPr marL="320040" indent="-320040" fontAlgn="auto">
              <a:spcAft>
                <a:spcPts val="0"/>
              </a:spcAft>
              <a:buFont typeface="Wingdings"/>
              <a:buChar char=""/>
              <a:defRPr/>
            </a:pPr>
            <a:r>
              <a:rPr lang="en-GB" dirty="0" smtClean="0"/>
              <a:t>At least 2 alcohol free days per week</a:t>
            </a:r>
          </a:p>
          <a:p>
            <a:pPr marL="320040" indent="-320040" fontAlgn="auto">
              <a:spcAft>
                <a:spcPts val="0"/>
              </a:spcAft>
              <a:buFont typeface="Wingdings"/>
              <a:buChar char=""/>
              <a:defRPr/>
            </a:pPr>
            <a:r>
              <a:rPr lang="en-GB" dirty="0" smtClean="0"/>
              <a:t>Men: not more than 3-4 units per day. Women: not more than 2-3 units per day. </a:t>
            </a:r>
          </a:p>
          <a:p>
            <a:pPr marL="320040" indent="-320040" fontAlgn="auto">
              <a:spcAft>
                <a:spcPts val="0"/>
              </a:spcAft>
              <a:buFont typeface="Wingdings"/>
              <a:buChar char=""/>
              <a:defRPr/>
            </a:pPr>
            <a:endParaRPr lang="en-GB" dirty="0"/>
          </a:p>
          <a:p>
            <a:pPr marL="320040" indent="-320040" fontAlgn="auto">
              <a:spcAft>
                <a:spcPts val="0"/>
              </a:spcAft>
              <a:buFont typeface="Wingdings"/>
              <a:buChar char=""/>
              <a:defRPr/>
            </a:pPr>
            <a:r>
              <a:rPr lang="en-GB" sz="2400" dirty="0" smtClean="0"/>
              <a:t>Unit: The percentage alcohol by volume (% </a:t>
            </a:r>
            <a:r>
              <a:rPr lang="en-GB" sz="2400" dirty="0" err="1" smtClean="0"/>
              <a:t>abv</a:t>
            </a:r>
            <a:r>
              <a:rPr lang="en-GB" sz="2400" dirty="0" smtClean="0"/>
              <a:t>) of a drink equals the number of units in one litre of that drink. For example:</a:t>
            </a:r>
          </a:p>
          <a:p>
            <a:pPr marL="640080" lvl="1" indent="-274320" fontAlgn="auto">
              <a:spcAft>
                <a:spcPts val="0"/>
              </a:spcAft>
              <a:buFont typeface="Wingdings 2"/>
              <a:buChar char=""/>
              <a:defRPr/>
            </a:pPr>
            <a:r>
              <a:rPr lang="en-GB" sz="2000" dirty="0" smtClean="0"/>
              <a:t>Strong beer at 6% </a:t>
            </a:r>
            <a:r>
              <a:rPr lang="en-GB" sz="2000" dirty="0" err="1" smtClean="0"/>
              <a:t>abv</a:t>
            </a:r>
            <a:r>
              <a:rPr lang="en-GB" sz="2000" dirty="0" smtClean="0"/>
              <a:t> has six units in one litre. If you drink half a litre (500 ml) - just under a pint - then you have had three units.</a:t>
            </a:r>
          </a:p>
          <a:p>
            <a:pPr marL="640080" lvl="1" indent="-274320" fontAlgn="auto">
              <a:spcAft>
                <a:spcPts val="0"/>
              </a:spcAft>
              <a:buFont typeface="Wingdings 2"/>
              <a:buChar char=""/>
              <a:defRPr/>
            </a:pPr>
            <a:r>
              <a:rPr lang="en-GB" sz="2000" dirty="0" smtClean="0"/>
              <a:t>Wine at 14% </a:t>
            </a:r>
            <a:r>
              <a:rPr lang="en-GB" sz="2000" dirty="0" err="1" smtClean="0"/>
              <a:t>abv</a:t>
            </a:r>
            <a:r>
              <a:rPr lang="en-GB" sz="2000" dirty="0" smtClean="0"/>
              <a:t> has 14 units in one litre. If you drink a quarter of a litre (250 ml) - two small glasses - then you have had three and a half units.</a:t>
            </a:r>
          </a:p>
          <a:p>
            <a:pPr marL="320040" indent="-320040" fontAlgn="auto">
              <a:spcAft>
                <a:spcPts val="0"/>
              </a:spcAft>
              <a:buFont typeface="Wingdings"/>
              <a:buChar char=""/>
              <a:defRPr/>
            </a:pP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5949950"/>
            <a:ext cx="8229600" cy="1143000"/>
          </a:xfrm>
        </p:spPr>
        <p:txBody>
          <a:bodyPr>
            <a:noAutofit/>
          </a:bodyPr>
          <a:lstStyle/>
          <a:p>
            <a:pPr fontAlgn="auto">
              <a:spcAft>
                <a:spcPts val="0"/>
              </a:spcAft>
              <a:defRPr/>
            </a:pPr>
            <a:r>
              <a:rPr lang="en-GB" sz="1100" dirty="0" smtClean="0">
                <a:solidFill>
                  <a:schemeClr val="bg1">
                    <a:lumMod val="85000"/>
                  </a:schemeClr>
                </a:solidFill>
              </a:rPr>
              <a:t>http://mattyspencer.blogspot.com/2010/11/reinventing-illustration-part-2-make.html</a:t>
            </a:r>
            <a:endParaRPr lang="en-GB" sz="1100" dirty="0">
              <a:solidFill>
                <a:schemeClr val="bg1">
                  <a:lumMod val="85000"/>
                </a:schemeClr>
              </a:solidFill>
            </a:endParaRPr>
          </a:p>
        </p:txBody>
      </p:sp>
      <p:pic>
        <p:nvPicPr>
          <p:cNvPr id="30723" name="Content Placeholder 3" descr="units.jpg"/>
          <p:cNvPicPr>
            <a:picLocks noGrp="1" noChangeAspect="1"/>
          </p:cNvPicPr>
          <p:nvPr>
            <p:ph sz="quarter" idx="1"/>
          </p:nvPr>
        </p:nvPicPr>
        <p:blipFill>
          <a:blip r:embed="rId2" cstate="print"/>
          <a:srcRect/>
          <a:stretch>
            <a:fillRect/>
          </a:stretch>
        </p:blipFill>
        <p:spPr>
          <a:xfrm>
            <a:off x="2124075" y="260350"/>
            <a:ext cx="4608513" cy="579755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r>
              <a:rPr lang="en-GB" smtClean="0"/>
              <a:t>Drinking</a:t>
            </a:r>
          </a:p>
        </p:txBody>
      </p:sp>
      <p:sp>
        <p:nvSpPr>
          <p:cNvPr id="31747" name="Content Placeholder 2"/>
          <p:cNvSpPr>
            <a:spLocks noGrp="1"/>
          </p:cNvSpPr>
          <p:nvPr>
            <p:ph sz="quarter" idx="1"/>
          </p:nvPr>
        </p:nvSpPr>
        <p:spPr>
          <a:xfrm>
            <a:off x="612775" y="1600200"/>
            <a:ext cx="8153400" cy="4495800"/>
          </a:xfrm>
        </p:spPr>
        <p:txBody>
          <a:bodyPr/>
          <a:lstStyle/>
          <a:p>
            <a:endParaRPr lang="en-GB" smtClean="0"/>
          </a:p>
          <a:p>
            <a:r>
              <a:rPr lang="en-GB" smtClean="0"/>
              <a:t>1 Tim 5:23 “Stop drinking only water, and use a little wine because of your stomach and your frequent illnesses.”</a:t>
            </a:r>
          </a:p>
          <a:p>
            <a:endParaRPr lang="en-GB" smtClean="0"/>
          </a:p>
          <a:p>
            <a:r>
              <a:rPr lang="en-GB" smtClean="0"/>
              <a:t>Pr 20:1 “Wine is a mocker and beer a brawler;</a:t>
            </a:r>
            <a:br>
              <a:rPr lang="en-GB" smtClean="0"/>
            </a:br>
            <a:r>
              <a:rPr lang="en-GB" smtClean="0"/>
              <a:t>    whoever is led astray by them is not wise.”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r>
              <a:rPr lang="en-GB" sz="2800" smtClean="0"/>
              <a:t>3 units a day (a large glass of red) increases the risk of mouth, food pipe, breast and bowel cancers.</a:t>
            </a:r>
          </a:p>
        </p:txBody>
      </p:sp>
      <p:pic>
        <p:nvPicPr>
          <p:cNvPr id="32771" name="Content Placeholder 3" descr="oralcancer.jpg"/>
          <p:cNvPicPr>
            <a:picLocks noGrp="1" noChangeAspect="1"/>
          </p:cNvPicPr>
          <p:nvPr>
            <p:ph sz="quarter" idx="1"/>
          </p:nvPr>
        </p:nvPicPr>
        <p:blipFill>
          <a:blip r:embed="rId2" cstate="print"/>
          <a:srcRect/>
          <a:stretch>
            <a:fillRect/>
          </a:stretch>
        </p:blipFill>
        <p:spPr>
          <a:xfrm>
            <a:off x="1066800" y="1709738"/>
            <a:ext cx="7245350" cy="42767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r>
              <a:rPr lang="en-GB" smtClean="0"/>
              <a:t>Problem Drinking: Results</a:t>
            </a:r>
          </a:p>
        </p:txBody>
      </p:sp>
      <p:sp>
        <p:nvSpPr>
          <p:cNvPr id="33795" name="Content Placeholder 2"/>
          <p:cNvSpPr>
            <a:spLocks noGrp="1"/>
          </p:cNvSpPr>
          <p:nvPr>
            <p:ph sz="quarter" idx="1"/>
          </p:nvPr>
        </p:nvSpPr>
        <p:spPr>
          <a:xfrm>
            <a:off x="612775" y="1600200"/>
            <a:ext cx="8153400" cy="4495800"/>
          </a:xfrm>
        </p:spPr>
        <p:txBody>
          <a:bodyPr/>
          <a:lstStyle/>
          <a:p>
            <a:r>
              <a:rPr lang="en-GB" smtClean="0"/>
              <a:t>Relationship problems: family, work, police </a:t>
            </a:r>
          </a:p>
          <a:p>
            <a:r>
              <a:rPr lang="en-GB" smtClean="0"/>
              <a:t>Repeated accidents</a:t>
            </a:r>
          </a:p>
          <a:p>
            <a:r>
              <a:rPr lang="en-GB" smtClean="0"/>
              <a:t>Unwanted pregnancy, child abuse/ neglect</a:t>
            </a:r>
          </a:p>
          <a:p>
            <a:r>
              <a:rPr lang="en-GB" smtClean="0"/>
              <a:t>Illness: Pancreatitis, Gastritis, cirrhosis of the liver, cancer.</a:t>
            </a:r>
          </a:p>
          <a:p>
            <a:r>
              <a:rPr lang="en-GB" smtClean="0"/>
              <a:t>Symptoms and Signs of withdrawal: headache, nausea, irritability, mild tremor, agitation, sweating. </a:t>
            </a:r>
          </a:p>
          <a:p>
            <a:pPr lvl="1"/>
            <a:r>
              <a:rPr lang="en-GB" smtClean="0"/>
              <a:t>Treatment: Give fluids with sugar (e.g. orange juice), paracetamol for headache, non fatty meal, B vitamins. </a:t>
            </a:r>
          </a:p>
          <a:p>
            <a:pPr lvl="1">
              <a:buFont typeface="Wingdings 2" pitchFamily="18" charset="2"/>
              <a:buNone/>
            </a:pPr>
            <a:endParaRPr lang="en-GB"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lstStyle/>
          <a:p>
            <a:r>
              <a:rPr lang="en-GB" smtClean="0"/>
              <a:t>Physical Signs</a:t>
            </a:r>
          </a:p>
        </p:txBody>
      </p:sp>
      <p:pic>
        <p:nvPicPr>
          <p:cNvPr id="34819" name="Content Placeholder 5" descr="drinker1.jpg"/>
          <p:cNvPicPr>
            <a:picLocks noGrp="1" noChangeAspect="1"/>
          </p:cNvPicPr>
          <p:nvPr>
            <p:ph sz="quarter" idx="1"/>
          </p:nvPr>
        </p:nvPicPr>
        <p:blipFill>
          <a:blip r:embed="rId3" cstate="print"/>
          <a:srcRect/>
          <a:stretch>
            <a:fillRect/>
          </a:stretch>
        </p:blipFill>
        <p:spPr>
          <a:xfrm>
            <a:off x="900113" y="1341438"/>
            <a:ext cx="1790700" cy="2376487"/>
          </a:xfrm>
        </p:spPr>
      </p:pic>
      <p:pic>
        <p:nvPicPr>
          <p:cNvPr id="34820" name="Picture 6" descr="drinker2.jpg"/>
          <p:cNvPicPr>
            <a:picLocks noChangeAspect="1"/>
          </p:cNvPicPr>
          <p:nvPr/>
        </p:nvPicPr>
        <p:blipFill>
          <a:blip r:embed="rId4" cstate="print"/>
          <a:srcRect/>
          <a:stretch>
            <a:fillRect/>
          </a:stretch>
        </p:blipFill>
        <p:spPr bwMode="auto">
          <a:xfrm>
            <a:off x="2987675" y="1341438"/>
            <a:ext cx="2441575" cy="1582737"/>
          </a:xfrm>
          <a:prstGeom prst="rect">
            <a:avLst/>
          </a:prstGeom>
          <a:noFill/>
          <a:ln w="9525">
            <a:noFill/>
            <a:miter lim="800000"/>
            <a:headEnd/>
            <a:tailEnd/>
          </a:ln>
        </p:spPr>
      </p:pic>
      <p:pic>
        <p:nvPicPr>
          <p:cNvPr id="34821" name="Picture 7" descr="drinker3.jpg"/>
          <p:cNvPicPr>
            <a:picLocks noChangeAspect="1"/>
          </p:cNvPicPr>
          <p:nvPr/>
        </p:nvPicPr>
        <p:blipFill>
          <a:blip r:embed="rId5" cstate="print"/>
          <a:srcRect/>
          <a:stretch>
            <a:fillRect/>
          </a:stretch>
        </p:blipFill>
        <p:spPr bwMode="auto">
          <a:xfrm>
            <a:off x="5651500" y="1341438"/>
            <a:ext cx="3101975" cy="2016125"/>
          </a:xfrm>
          <a:prstGeom prst="rect">
            <a:avLst/>
          </a:prstGeom>
          <a:noFill/>
          <a:ln w="9525">
            <a:noFill/>
            <a:miter lim="800000"/>
            <a:headEnd/>
            <a:tailEnd/>
          </a:ln>
        </p:spPr>
      </p:pic>
      <p:pic>
        <p:nvPicPr>
          <p:cNvPr id="34822" name="Picture 8" descr="drinker4.jpg"/>
          <p:cNvPicPr>
            <a:picLocks noChangeAspect="1"/>
          </p:cNvPicPr>
          <p:nvPr/>
        </p:nvPicPr>
        <p:blipFill>
          <a:blip r:embed="rId6" cstate="print"/>
          <a:srcRect/>
          <a:stretch>
            <a:fillRect/>
          </a:stretch>
        </p:blipFill>
        <p:spPr bwMode="auto">
          <a:xfrm>
            <a:off x="971550" y="4292600"/>
            <a:ext cx="2914650" cy="2152650"/>
          </a:xfrm>
          <a:prstGeom prst="rect">
            <a:avLst/>
          </a:prstGeom>
          <a:noFill/>
          <a:ln w="9525">
            <a:noFill/>
            <a:miter lim="800000"/>
            <a:headEnd/>
            <a:tailEnd/>
          </a:ln>
        </p:spPr>
      </p:pic>
      <p:pic>
        <p:nvPicPr>
          <p:cNvPr id="34823" name="Picture 9" descr="drinker5.jpg"/>
          <p:cNvPicPr>
            <a:picLocks noChangeAspect="1"/>
          </p:cNvPicPr>
          <p:nvPr/>
        </p:nvPicPr>
        <p:blipFill>
          <a:blip r:embed="rId7" cstate="print"/>
          <a:srcRect/>
          <a:stretch>
            <a:fillRect/>
          </a:stretch>
        </p:blipFill>
        <p:spPr bwMode="auto">
          <a:xfrm>
            <a:off x="4787900" y="3500438"/>
            <a:ext cx="4044950" cy="30432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r>
              <a:rPr lang="en-GB" smtClean="0"/>
              <a:t>Physical Signs</a:t>
            </a:r>
          </a:p>
        </p:txBody>
      </p:sp>
      <p:pic>
        <p:nvPicPr>
          <p:cNvPr id="35843" name="Content Placeholder 3" descr="drinker6.jpg"/>
          <p:cNvPicPr>
            <a:picLocks noGrp="1" noChangeAspect="1"/>
          </p:cNvPicPr>
          <p:nvPr>
            <p:ph sz="quarter" idx="1"/>
          </p:nvPr>
        </p:nvPicPr>
        <p:blipFill>
          <a:blip r:embed="rId2" cstate="print"/>
          <a:srcRect/>
          <a:stretch>
            <a:fillRect/>
          </a:stretch>
        </p:blipFill>
        <p:spPr>
          <a:xfrm>
            <a:off x="468313" y="1557338"/>
            <a:ext cx="4095750" cy="2609850"/>
          </a:xfrm>
        </p:spPr>
      </p:pic>
      <p:pic>
        <p:nvPicPr>
          <p:cNvPr id="35844" name="Picture 4" descr="drinker7.JPG"/>
          <p:cNvPicPr>
            <a:picLocks noChangeAspect="1"/>
          </p:cNvPicPr>
          <p:nvPr/>
        </p:nvPicPr>
        <p:blipFill>
          <a:blip r:embed="rId3" cstate="print"/>
          <a:srcRect/>
          <a:stretch>
            <a:fillRect/>
          </a:stretch>
        </p:blipFill>
        <p:spPr bwMode="auto">
          <a:xfrm>
            <a:off x="5219700" y="1484313"/>
            <a:ext cx="3240088" cy="508158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r>
              <a:rPr lang="en-GB" smtClean="0"/>
              <a:t>Problem Drinking: CAGE	</a:t>
            </a:r>
          </a:p>
        </p:txBody>
      </p:sp>
      <p:sp>
        <p:nvSpPr>
          <p:cNvPr id="3" name="Content Placeholder 2"/>
          <p:cNvSpPr>
            <a:spLocks noGrp="1"/>
          </p:cNvSpPr>
          <p:nvPr>
            <p:ph sz="quarter" idx="1"/>
          </p:nvPr>
        </p:nvSpPr>
        <p:spPr>
          <a:xfrm>
            <a:off x="612775" y="1600200"/>
            <a:ext cx="8153400" cy="4495800"/>
          </a:xfrm>
        </p:spPr>
        <p:txBody>
          <a:bodyPr>
            <a:normAutofit fontScale="92500"/>
          </a:bodyPr>
          <a:lstStyle/>
          <a:p>
            <a:pPr marL="320040" indent="-320040" fontAlgn="auto">
              <a:spcAft>
                <a:spcPts val="0"/>
              </a:spcAft>
              <a:buFont typeface="Wingdings"/>
              <a:buChar char=""/>
              <a:defRPr/>
            </a:pPr>
            <a:r>
              <a:rPr lang="en-GB" dirty="0" smtClean="0"/>
              <a:t>Have you ever felt you ought to </a:t>
            </a:r>
            <a:r>
              <a:rPr lang="en-GB" sz="4400" b="1" dirty="0" smtClean="0"/>
              <a:t>c</a:t>
            </a:r>
            <a:r>
              <a:rPr lang="en-GB" dirty="0" smtClean="0"/>
              <a:t>ut down on your drinking?</a:t>
            </a:r>
          </a:p>
          <a:p>
            <a:pPr marL="320040" indent="-320040" fontAlgn="auto">
              <a:spcAft>
                <a:spcPts val="0"/>
              </a:spcAft>
              <a:buFont typeface="Wingdings"/>
              <a:buChar char=""/>
              <a:defRPr/>
            </a:pPr>
            <a:r>
              <a:rPr lang="en-GB" dirty="0" smtClean="0"/>
              <a:t>Have people </a:t>
            </a:r>
            <a:r>
              <a:rPr lang="en-GB" sz="4800" b="1" dirty="0" smtClean="0"/>
              <a:t>a</a:t>
            </a:r>
            <a:r>
              <a:rPr lang="en-GB" dirty="0" smtClean="0"/>
              <a:t>nnoyed you by criticizing your drinking?</a:t>
            </a:r>
          </a:p>
          <a:p>
            <a:pPr marL="320040" indent="-320040" fontAlgn="auto">
              <a:spcAft>
                <a:spcPts val="0"/>
              </a:spcAft>
              <a:buFont typeface="Wingdings"/>
              <a:buChar char=""/>
              <a:defRPr/>
            </a:pPr>
            <a:r>
              <a:rPr lang="en-GB" dirty="0" smtClean="0"/>
              <a:t>Have you ever felt </a:t>
            </a:r>
            <a:r>
              <a:rPr lang="en-GB" sz="5200" b="1" dirty="0" smtClean="0"/>
              <a:t>g</a:t>
            </a:r>
            <a:r>
              <a:rPr lang="en-GB" dirty="0" smtClean="0"/>
              <a:t>uilty about your drinking?</a:t>
            </a:r>
          </a:p>
          <a:p>
            <a:pPr marL="320040" indent="-320040" fontAlgn="auto">
              <a:spcAft>
                <a:spcPts val="0"/>
              </a:spcAft>
              <a:buFont typeface="Wingdings"/>
              <a:buChar char=""/>
              <a:defRPr/>
            </a:pPr>
            <a:r>
              <a:rPr lang="en-GB" dirty="0" smtClean="0"/>
              <a:t>Have you ever had a drink first thing in the morning (an ‘</a:t>
            </a:r>
            <a:r>
              <a:rPr lang="en-GB" sz="5200" b="1" dirty="0" smtClean="0"/>
              <a:t>e</a:t>
            </a:r>
            <a:r>
              <a:rPr lang="en-GB" dirty="0" smtClean="0"/>
              <a:t>ye opener’) to calm your nerves or get rid of a hangover?</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r>
              <a:rPr lang="en-GB" smtClean="0"/>
              <a:t>Problem Drinking: how to help</a:t>
            </a:r>
          </a:p>
        </p:txBody>
      </p:sp>
      <p:sp>
        <p:nvSpPr>
          <p:cNvPr id="37891" name="Content Placeholder 2"/>
          <p:cNvSpPr>
            <a:spLocks noGrp="1"/>
          </p:cNvSpPr>
          <p:nvPr>
            <p:ph sz="quarter" idx="1"/>
          </p:nvPr>
        </p:nvSpPr>
        <p:spPr>
          <a:xfrm>
            <a:off x="612775" y="1600200"/>
            <a:ext cx="8153400" cy="4495800"/>
          </a:xfrm>
        </p:spPr>
        <p:txBody>
          <a:bodyPr/>
          <a:lstStyle/>
          <a:p>
            <a:r>
              <a:rPr lang="en-GB" smtClean="0"/>
              <a:t>Motivate to change</a:t>
            </a:r>
          </a:p>
          <a:p>
            <a:r>
              <a:rPr lang="en-GB" smtClean="0"/>
              <a:t>Alcoholics anonymous – based on Biblical principles</a:t>
            </a:r>
          </a:p>
          <a:p>
            <a:r>
              <a:rPr lang="en-GB" smtClean="0"/>
              <a:t>Withdraw alcohol</a:t>
            </a:r>
          </a:p>
          <a:p>
            <a:r>
              <a:rPr lang="en-GB" smtClean="0"/>
              <a:t>Support and advice</a:t>
            </a:r>
          </a:p>
          <a:p>
            <a:r>
              <a:rPr lang="en-GB" smtClean="0"/>
              <a:t>Cognitive behaviour therapy – social skills, relapse prevention</a:t>
            </a:r>
          </a:p>
          <a:p>
            <a:r>
              <a:rPr lang="en-GB" smtClean="0"/>
              <a:t>Medication</a:t>
            </a:r>
          </a:p>
          <a:p>
            <a:endParaRPr lang="en-GB" smtClean="0"/>
          </a:p>
          <a:p>
            <a:endParaRPr lang="en-GB"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GB" smtClean="0"/>
              <a:t>Mental Illness</a:t>
            </a:r>
          </a:p>
        </p:txBody>
      </p:sp>
      <p:sp>
        <p:nvSpPr>
          <p:cNvPr id="11267" name="Content Placeholder 2"/>
          <p:cNvSpPr>
            <a:spLocks noGrp="1"/>
          </p:cNvSpPr>
          <p:nvPr>
            <p:ph sz="quarter" idx="1"/>
          </p:nvPr>
        </p:nvSpPr>
        <p:spPr>
          <a:xfrm>
            <a:off x="612775" y="1600200"/>
            <a:ext cx="8153400" cy="4495800"/>
          </a:xfrm>
        </p:spPr>
        <p:txBody>
          <a:bodyPr/>
          <a:lstStyle/>
          <a:p>
            <a:r>
              <a:rPr lang="en-GB" smtClean="0"/>
              <a:t>Depression</a:t>
            </a:r>
          </a:p>
          <a:p>
            <a:r>
              <a:rPr lang="en-GB" smtClean="0"/>
              <a:t>Anxiety</a:t>
            </a:r>
          </a:p>
          <a:p>
            <a:r>
              <a:rPr lang="en-GB" smtClean="0"/>
              <a:t>Substance Abuse</a:t>
            </a:r>
          </a:p>
          <a:p>
            <a:endParaRPr lang="en-GB" smtClean="0"/>
          </a:p>
          <a:p>
            <a:pPr>
              <a:buFont typeface="Wingdings" pitchFamily="2" charset="2"/>
              <a:buNone/>
            </a:pPr>
            <a:r>
              <a:rPr lang="en-GB" smtClean="0"/>
              <a:t>Christ love to cure mental illness. ‘Cast out demons’ Mtt 8:28, 9:32, 12:22, Mk 1:23. </a:t>
            </a:r>
          </a:p>
          <a:p>
            <a:endParaRPr lang="en-GB"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GB" dirty="0" smtClean="0"/>
              <a:t>The original Twelve Steps as published by Alcoholics Anonymous</a:t>
            </a:r>
            <a:endParaRPr lang="en-GB" dirty="0"/>
          </a:p>
        </p:txBody>
      </p:sp>
      <p:sp>
        <p:nvSpPr>
          <p:cNvPr id="38915" name="Content Placeholder 2"/>
          <p:cNvSpPr>
            <a:spLocks noGrp="1"/>
          </p:cNvSpPr>
          <p:nvPr>
            <p:ph sz="quarter" idx="1"/>
          </p:nvPr>
        </p:nvSpPr>
        <p:spPr>
          <a:xfrm>
            <a:off x="457200" y="1600200"/>
            <a:ext cx="8229600" cy="4997450"/>
          </a:xfrm>
        </p:spPr>
        <p:txBody>
          <a:bodyPr/>
          <a:lstStyle/>
          <a:p>
            <a:r>
              <a:rPr lang="en-GB" sz="1600" smtClean="0"/>
              <a:t>We admitted we were powerless over alcohol—that our lives had become unmanageable.</a:t>
            </a:r>
          </a:p>
          <a:p>
            <a:r>
              <a:rPr lang="en-GB" sz="1600" smtClean="0"/>
              <a:t>Came to believe that a Power greater than ourselves could restore us to sanity.</a:t>
            </a:r>
          </a:p>
          <a:p>
            <a:r>
              <a:rPr lang="en-GB" sz="1600" smtClean="0"/>
              <a:t>Made a decision to turn our will and our lives over to the care of God </a:t>
            </a:r>
            <a:r>
              <a:rPr lang="en-GB" sz="1600" i="1" smtClean="0"/>
              <a:t>as we understood Him</a:t>
            </a:r>
            <a:r>
              <a:rPr lang="en-GB" sz="1600" smtClean="0"/>
              <a:t>.</a:t>
            </a:r>
          </a:p>
          <a:p>
            <a:r>
              <a:rPr lang="en-GB" sz="1600" smtClean="0"/>
              <a:t>Made a searching and fearless moral inventory of ourselves.</a:t>
            </a:r>
          </a:p>
          <a:p>
            <a:r>
              <a:rPr lang="en-GB" sz="1600" smtClean="0"/>
              <a:t>Admitted to God, to ourselves, and to another human being the exact nature of our wrongs.</a:t>
            </a:r>
          </a:p>
          <a:p>
            <a:r>
              <a:rPr lang="en-GB" sz="1600" smtClean="0"/>
              <a:t>Were entirely ready to have God remove all these defects of character.</a:t>
            </a:r>
          </a:p>
          <a:p>
            <a:r>
              <a:rPr lang="en-GB" sz="1600" smtClean="0"/>
              <a:t>Humbly asked Him to remove our shortcomings.</a:t>
            </a:r>
          </a:p>
          <a:p>
            <a:r>
              <a:rPr lang="en-GB" sz="1600" smtClean="0"/>
              <a:t>Made a list of all persons we had harmed, and became willing to make amends to them all.</a:t>
            </a:r>
          </a:p>
          <a:p>
            <a:r>
              <a:rPr lang="en-GB" sz="1600" smtClean="0"/>
              <a:t>Made direct amends to such people wherever possible, except when to do so would injure them or others.</a:t>
            </a:r>
          </a:p>
          <a:p>
            <a:r>
              <a:rPr lang="en-GB" sz="1600" smtClean="0"/>
              <a:t>Continued to take personal inventory, and when we were wrong, promptly admitted it.</a:t>
            </a:r>
          </a:p>
          <a:p>
            <a:r>
              <a:rPr lang="en-GB" sz="1600" smtClean="0"/>
              <a:t>Sought through prayer and meditation to improve our conscious contact with God </a:t>
            </a:r>
            <a:r>
              <a:rPr lang="en-GB" sz="1600" i="1" smtClean="0"/>
              <a:t>as we understood Him</a:t>
            </a:r>
            <a:r>
              <a:rPr lang="en-GB" sz="1600" smtClean="0"/>
              <a:t>, praying only for knowledge of His will for us and the power to carry that out.</a:t>
            </a:r>
          </a:p>
          <a:p>
            <a:r>
              <a:rPr lang="en-GB" sz="1600" smtClean="0"/>
              <a:t>Having had a spiritual awakening as the result of these steps, we tried to carry this message to alcoholics, and to practice these principles in all our affairs.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Depression-treatment.jpg"/>
          <p:cNvPicPr>
            <a:picLocks noChangeAspect="1"/>
          </p:cNvPicPr>
          <p:nvPr/>
        </p:nvPicPr>
        <p:blipFill>
          <a:blip r:embed="rId3" cstate="print"/>
          <a:srcRect/>
          <a:stretch>
            <a:fillRect/>
          </a:stretch>
        </p:blipFill>
        <p:spPr bwMode="auto">
          <a:xfrm>
            <a:off x="6623050" y="4337050"/>
            <a:ext cx="2520950" cy="2520950"/>
          </a:xfrm>
          <a:prstGeom prst="rect">
            <a:avLst/>
          </a:prstGeom>
          <a:noFill/>
          <a:ln w="9525">
            <a:noFill/>
            <a:miter lim="800000"/>
            <a:headEnd/>
            <a:tailEnd/>
          </a:ln>
        </p:spPr>
      </p:pic>
      <p:sp>
        <p:nvSpPr>
          <p:cNvPr id="12291" name="Title 1"/>
          <p:cNvSpPr>
            <a:spLocks noGrp="1"/>
          </p:cNvSpPr>
          <p:nvPr>
            <p:ph type="title"/>
          </p:nvPr>
        </p:nvSpPr>
        <p:spPr>
          <a:xfrm>
            <a:off x="612775" y="228600"/>
            <a:ext cx="8153400" cy="990600"/>
          </a:xfrm>
        </p:spPr>
        <p:txBody>
          <a:bodyPr/>
          <a:lstStyle/>
          <a:p>
            <a:r>
              <a:rPr lang="en-GB" smtClean="0"/>
              <a:t>Depression</a:t>
            </a:r>
          </a:p>
        </p:txBody>
      </p:sp>
      <p:sp>
        <p:nvSpPr>
          <p:cNvPr id="3" name="Content Placeholder 2"/>
          <p:cNvSpPr>
            <a:spLocks noGrp="1"/>
          </p:cNvSpPr>
          <p:nvPr>
            <p:ph sz="quarter" idx="1"/>
          </p:nvPr>
        </p:nvSpPr>
        <p:spPr>
          <a:xfrm>
            <a:off x="457200" y="1600200"/>
            <a:ext cx="6994525" cy="4997450"/>
          </a:xfrm>
        </p:spPr>
        <p:txBody>
          <a:bodyPr>
            <a:normAutofit fontScale="92500" lnSpcReduction="10000"/>
          </a:bodyPr>
          <a:lstStyle/>
          <a:p>
            <a:pPr marL="320040" indent="-320040" fontAlgn="auto">
              <a:spcAft>
                <a:spcPts val="0"/>
              </a:spcAft>
              <a:buFont typeface="Wingdings"/>
              <a:buChar char=""/>
              <a:defRPr/>
            </a:pPr>
            <a:r>
              <a:rPr lang="en-GB" dirty="0" smtClean="0"/>
              <a:t>A real illness affecting both mind and body in about 10% of the population in a significant way. </a:t>
            </a:r>
          </a:p>
          <a:p>
            <a:pPr marL="320040" indent="-320040" fontAlgn="auto">
              <a:spcAft>
                <a:spcPts val="0"/>
              </a:spcAft>
              <a:buFont typeface="Wingdings"/>
              <a:buChar char=""/>
              <a:defRPr/>
            </a:pPr>
            <a:r>
              <a:rPr lang="en-GB" dirty="0" smtClean="0"/>
              <a:t>Depressed mood, loss of interest or pleasure, feelings of guilt or low self-worth, disturbed sleep or appetite, low energy, and poor concentration. </a:t>
            </a:r>
          </a:p>
          <a:p>
            <a:pPr marL="320040" indent="-320040" fontAlgn="auto">
              <a:spcAft>
                <a:spcPts val="0"/>
              </a:spcAft>
              <a:buFont typeface="Wingdings"/>
              <a:buChar char=""/>
              <a:defRPr/>
            </a:pPr>
            <a:r>
              <a:rPr lang="en-GB" dirty="0" smtClean="0"/>
              <a:t>One of the leading causes of disability worldwide</a:t>
            </a:r>
          </a:p>
          <a:p>
            <a:pPr marL="320040" indent="-320040" fontAlgn="auto">
              <a:spcAft>
                <a:spcPts val="0"/>
              </a:spcAft>
              <a:buFont typeface="Wingdings"/>
              <a:buChar char=""/>
              <a:defRPr/>
            </a:pPr>
            <a:r>
              <a:rPr lang="en-GB" dirty="0" smtClean="0"/>
              <a:t>Many cases transient &amp; normal.</a:t>
            </a:r>
          </a:p>
          <a:p>
            <a:pPr marL="320040" indent="-320040" fontAlgn="auto">
              <a:spcAft>
                <a:spcPts val="0"/>
              </a:spcAft>
              <a:buFont typeface="Wingdings"/>
              <a:buChar char=""/>
              <a:defRPr/>
            </a:pPr>
            <a:r>
              <a:rPr lang="en-GB" dirty="0" smtClean="0"/>
              <a:t>Almost a million deaths from suicide</a:t>
            </a:r>
          </a:p>
          <a:p>
            <a:pPr marL="320040" indent="-320040" fontAlgn="auto">
              <a:spcAft>
                <a:spcPts val="0"/>
              </a:spcAft>
              <a:buFont typeface="Wingdings"/>
              <a:buNone/>
              <a:defRPr/>
            </a:pPr>
            <a:r>
              <a:rPr lang="en-GB" dirty="0"/>
              <a:t> </a:t>
            </a:r>
            <a:r>
              <a:rPr lang="en-GB" dirty="0" smtClean="0"/>
              <a:t>   each year (and the rate’s increasing).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325438" y="381000"/>
            <a:ext cx="8493125" cy="415925"/>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ea typeface="msgothic"/>
                <a:cs typeface="msgothic"/>
              </a:rPr>
              <a:t>Connectivity map from the dorsal nexus (</a:t>
            </a:r>
            <a:r>
              <a:rPr lang="en-GB" sz="1400" b="1">
                <a:solidFill>
                  <a:srgbClr val="000000"/>
                </a:solidFill>
                <a:ea typeface="msgothic"/>
                <a:cs typeface="msgothic"/>
              </a:rPr>
              <a:t>dorsal medial prefrontal cortex region)</a:t>
            </a:r>
            <a:r>
              <a:rPr lang="en-GB" sz="1500" b="1">
                <a:solidFill>
                  <a:srgbClr val="000000"/>
                </a:solidFill>
                <a:ea typeface="msgothic"/>
                <a:cs typeface="msgothic"/>
              </a:rPr>
              <a:t> to all of the voxels in the brain. </a:t>
            </a:r>
          </a:p>
        </p:txBody>
      </p:sp>
      <p:pic>
        <p:nvPicPr>
          <p:cNvPr id="13315" name="Picture 2"/>
          <p:cNvPicPr>
            <a:picLocks noChangeAspect="1" noChangeArrowheads="1"/>
          </p:cNvPicPr>
          <p:nvPr/>
        </p:nvPicPr>
        <p:blipFill>
          <a:blip r:embed="rId3" cstate="print"/>
          <a:srcRect/>
          <a:stretch>
            <a:fillRect/>
          </a:stretch>
        </p:blipFill>
        <p:spPr bwMode="auto">
          <a:xfrm>
            <a:off x="3175" y="5943600"/>
            <a:ext cx="9105900" cy="942975"/>
          </a:xfrm>
          <a:prstGeom prst="rect">
            <a:avLst/>
          </a:prstGeom>
          <a:noFill/>
          <a:ln w="9525">
            <a:noFill/>
            <a:round/>
            <a:headEnd/>
            <a:tailEnd/>
          </a:ln>
        </p:spPr>
      </p:pic>
      <p:pic>
        <p:nvPicPr>
          <p:cNvPr id="13316" name="Picture 3"/>
          <p:cNvPicPr>
            <a:picLocks noChangeAspect="1" noChangeArrowheads="1"/>
          </p:cNvPicPr>
          <p:nvPr/>
        </p:nvPicPr>
        <p:blipFill>
          <a:blip r:embed="rId4" cstate="print"/>
          <a:srcRect/>
          <a:stretch>
            <a:fillRect/>
          </a:stretch>
        </p:blipFill>
        <p:spPr bwMode="auto">
          <a:xfrm>
            <a:off x="1362075" y="979488"/>
            <a:ext cx="6426200" cy="4892675"/>
          </a:xfrm>
          <a:prstGeom prst="rect">
            <a:avLst/>
          </a:prstGeom>
          <a:noFill/>
          <a:ln w="9525">
            <a:noFill/>
            <a:round/>
            <a:headEnd/>
            <a:tailEnd/>
          </a:ln>
        </p:spPr>
      </p:pic>
      <p:sp>
        <p:nvSpPr>
          <p:cNvPr id="13317" name="Text Box 4"/>
          <p:cNvSpPr txBox="1">
            <a:spLocks noChangeArrowheads="1"/>
          </p:cNvSpPr>
          <p:nvPr/>
        </p:nvSpPr>
        <p:spPr bwMode="auto">
          <a:xfrm>
            <a:off x="1362075" y="5972175"/>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b="1">
                <a:solidFill>
                  <a:srgbClr val="000000"/>
                </a:solidFill>
                <a:ea typeface="msgothic"/>
                <a:cs typeface="msgothic"/>
              </a:rPr>
              <a:t>Sheline Y I et al. PNAS 2010;107:11020-11025</a:t>
            </a:r>
          </a:p>
        </p:txBody>
      </p:sp>
      <p:sp>
        <p:nvSpPr>
          <p:cNvPr id="13318"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ea typeface="msgothic"/>
                <a:cs typeface="msgothic"/>
              </a:rPr>
              <a:t>©2010 by National Academy of Sciences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s of PET scans showing normal brain activity (right) and reduced brain activity due to depression (left) &#10;"/>
          <p:cNvPicPr>
            <a:picLocks noChangeAspect="1" noChangeArrowheads="1"/>
          </p:cNvPicPr>
          <p:nvPr/>
        </p:nvPicPr>
        <p:blipFill>
          <a:blip r:embed="rId2" cstate="print"/>
          <a:srcRect/>
          <a:stretch>
            <a:fillRect/>
          </a:stretch>
        </p:blipFill>
        <p:spPr bwMode="auto">
          <a:xfrm>
            <a:off x="2700338" y="404813"/>
            <a:ext cx="3810000" cy="3810000"/>
          </a:xfrm>
          <a:prstGeom prst="rect">
            <a:avLst/>
          </a:prstGeom>
          <a:noFill/>
          <a:ln w="9525">
            <a:noFill/>
            <a:miter lim="800000"/>
            <a:headEnd/>
            <a:tailEnd/>
          </a:ln>
        </p:spPr>
      </p:pic>
      <p:sp>
        <p:nvSpPr>
          <p:cNvPr id="3" name="TextBox 2"/>
          <p:cNvSpPr txBox="1"/>
          <p:nvPr/>
        </p:nvSpPr>
        <p:spPr>
          <a:xfrm>
            <a:off x="1116013" y="4652963"/>
            <a:ext cx="7416800" cy="1754187"/>
          </a:xfrm>
          <a:prstGeom prst="rect">
            <a:avLst/>
          </a:prstGeom>
          <a:noFill/>
        </p:spPr>
        <p:txBody>
          <a:bodyPr>
            <a:spAutoFit/>
          </a:bodyPr>
          <a:lstStyle/>
          <a:p>
            <a:pPr fontAlgn="auto">
              <a:spcBef>
                <a:spcPts val="0"/>
              </a:spcBef>
              <a:spcAft>
                <a:spcPts val="0"/>
              </a:spcAft>
              <a:defRPr/>
            </a:pPr>
            <a:r>
              <a:rPr lang="en-GB" dirty="0">
                <a:latin typeface="+mn-lt"/>
                <a:cs typeface="+mn-cs"/>
              </a:rPr>
              <a:t>A PET scan can compare brain activity during periods of depression (left) with normal brain activity (right). An increase of blue and green </a:t>
            </a:r>
            <a:r>
              <a:rPr lang="en-GB" dirty="0" err="1">
                <a:latin typeface="+mn-lt"/>
                <a:cs typeface="+mn-cs"/>
              </a:rPr>
              <a:t>colors</a:t>
            </a:r>
            <a:r>
              <a:rPr lang="en-GB" dirty="0">
                <a:latin typeface="+mn-lt"/>
                <a:cs typeface="+mn-cs"/>
              </a:rPr>
              <a:t>, along with decreased white and yellow areas, shows decreased brain activity due to depression. </a:t>
            </a:r>
          </a:p>
          <a:p>
            <a:pPr fontAlgn="auto">
              <a:spcBef>
                <a:spcPts val="0"/>
              </a:spcBef>
              <a:spcAft>
                <a:spcPts val="0"/>
              </a:spcAft>
              <a:defRPr/>
            </a:pPr>
            <a:endParaRPr lang="en-GB" dirty="0">
              <a:latin typeface="+mn-lt"/>
              <a:cs typeface="+mn-cs"/>
            </a:endParaRPr>
          </a:p>
          <a:p>
            <a:pPr fontAlgn="auto">
              <a:spcBef>
                <a:spcPts val="0"/>
              </a:spcBef>
              <a:spcAft>
                <a:spcPts val="0"/>
              </a:spcAft>
              <a:defRPr/>
            </a:pPr>
            <a:r>
              <a:rPr lang="en-GB" sz="1600" dirty="0">
                <a:solidFill>
                  <a:schemeClr val="bg1">
                    <a:lumMod val="85000"/>
                  </a:schemeClr>
                </a:solidFill>
                <a:latin typeface="+mn-lt"/>
                <a:cs typeface="+mn-cs"/>
              </a:rPr>
              <a:t>http://www.mayoclinic.com/health/medical/IM00356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GB" smtClean="0"/>
              <a:t>Depression: Causes</a:t>
            </a:r>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320040" indent="-320040" fontAlgn="auto">
              <a:spcAft>
                <a:spcPts val="0"/>
              </a:spcAft>
              <a:buFont typeface="Wingdings"/>
              <a:buChar char=""/>
              <a:defRPr/>
            </a:pPr>
            <a:r>
              <a:rPr lang="en-GB" dirty="0" smtClean="0"/>
              <a:t>Genetics</a:t>
            </a:r>
          </a:p>
          <a:p>
            <a:pPr marL="320040" indent="-320040" fontAlgn="auto">
              <a:spcAft>
                <a:spcPts val="0"/>
              </a:spcAft>
              <a:buFont typeface="Wingdings"/>
              <a:buChar char=""/>
              <a:defRPr/>
            </a:pPr>
            <a:r>
              <a:rPr lang="en-GB" dirty="0" smtClean="0"/>
              <a:t>Early environment: Deprivation of maternal affection, parental discord</a:t>
            </a:r>
          </a:p>
          <a:p>
            <a:pPr marL="320040" indent="-320040" fontAlgn="auto">
              <a:spcAft>
                <a:spcPts val="0"/>
              </a:spcAft>
              <a:buFont typeface="Wingdings"/>
              <a:buChar char=""/>
              <a:defRPr/>
            </a:pPr>
            <a:r>
              <a:rPr lang="en-GB" dirty="0" smtClean="0"/>
              <a:t>Recent life events: ‘loss’ events – job, family. Caring for young children, not working outside the home</a:t>
            </a:r>
          </a:p>
          <a:p>
            <a:pPr marL="320040" indent="-320040" fontAlgn="auto">
              <a:spcAft>
                <a:spcPts val="0"/>
              </a:spcAft>
              <a:buFont typeface="Wingdings"/>
              <a:buChar char=""/>
              <a:defRPr/>
            </a:pPr>
            <a:r>
              <a:rPr lang="en-GB" dirty="0" smtClean="0"/>
              <a:t>High risk first year after childbirth.</a:t>
            </a:r>
          </a:p>
          <a:p>
            <a:pPr marL="320040" indent="-320040" fontAlgn="auto">
              <a:spcAft>
                <a:spcPts val="0"/>
              </a:spcAft>
              <a:buFont typeface="Wingdings"/>
              <a:buChar char=""/>
              <a:defRPr/>
            </a:pPr>
            <a:r>
              <a:rPr lang="en-GB" dirty="0" smtClean="0"/>
              <a:t>Lack of social support, lack of intimacy, someone to confide in.</a:t>
            </a:r>
          </a:p>
          <a:p>
            <a:pPr marL="320040" indent="-320040" fontAlgn="auto">
              <a:spcAft>
                <a:spcPts val="0"/>
              </a:spcAft>
              <a:buFont typeface="Wingdings"/>
              <a:buChar char=""/>
              <a:defRPr/>
            </a:pPr>
            <a:r>
              <a:rPr lang="en-GB" dirty="0" smtClean="0"/>
              <a:t>Other mental illnesses: anxiety, schizophrenia</a:t>
            </a:r>
          </a:p>
          <a:p>
            <a:pPr marL="320040" indent="-320040" fontAlgn="auto">
              <a:spcAft>
                <a:spcPts val="0"/>
              </a:spcAft>
              <a:buFont typeface="Wingdings"/>
              <a:buChar char=""/>
              <a:defRPr/>
            </a:pPr>
            <a:r>
              <a:rPr lang="en-GB" dirty="0" smtClean="0"/>
              <a:t>Alcoholism</a:t>
            </a:r>
          </a:p>
          <a:p>
            <a:pPr marL="320040" indent="-320040" fontAlgn="auto">
              <a:spcAft>
                <a:spcPts val="0"/>
              </a:spcAft>
              <a:buFont typeface="Wingdings"/>
              <a:buChar char=""/>
              <a:defRPr/>
            </a:pPr>
            <a:r>
              <a:rPr lang="en-GB" dirty="0" smtClean="0"/>
              <a:t>Physical causes: anaemia, heart disease, underactive thyroid, after a virus infection, cancer, use of certain medications. Any physical disease is a non specific stress factor.</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GB" dirty="0" smtClean="0"/>
              <a:t>Diagnostic criteria for major depression</a:t>
            </a:r>
            <a:endParaRPr lang="en-GB" dirty="0"/>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en-GB" dirty="0" smtClean="0"/>
              <a:t>&gt; 5 of the following for 2 weeks (first 2 criteria essential)</a:t>
            </a:r>
          </a:p>
          <a:p>
            <a:pPr marL="640080" lvl="1" indent="-274320" fontAlgn="auto">
              <a:spcAft>
                <a:spcPts val="0"/>
              </a:spcAft>
              <a:buFont typeface="Wingdings 2"/>
              <a:buNone/>
              <a:defRPr/>
            </a:pPr>
            <a:r>
              <a:rPr lang="en-GB" dirty="0" smtClean="0"/>
              <a:t>1 Pervasive depressed mood</a:t>
            </a:r>
          </a:p>
          <a:p>
            <a:pPr marL="640080" lvl="1" indent="-274320" fontAlgn="auto">
              <a:spcAft>
                <a:spcPts val="0"/>
              </a:spcAft>
              <a:buFont typeface="Wingdings 2"/>
              <a:buNone/>
              <a:defRPr/>
            </a:pPr>
            <a:r>
              <a:rPr lang="en-GB" dirty="0" smtClean="0"/>
              <a:t>2 Marked loss of interest or pleasure</a:t>
            </a:r>
          </a:p>
          <a:p>
            <a:pPr marL="640080" lvl="1" indent="-274320" fontAlgn="auto">
              <a:spcAft>
                <a:spcPts val="0"/>
              </a:spcAft>
              <a:buFont typeface="Wingdings 2"/>
              <a:buNone/>
              <a:defRPr/>
            </a:pPr>
            <a:r>
              <a:rPr lang="en-GB" dirty="0" smtClean="0"/>
              <a:t>3 Significant appetite or weight loss or gain</a:t>
            </a:r>
          </a:p>
          <a:p>
            <a:pPr marL="640080" lvl="1" indent="-274320" fontAlgn="auto">
              <a:spcAft>
                <a:spcPts val="0"/>
              </a:spcAft>
              <a:buFont typeface="Wingdings 2"/>
              <a:buNone/>
              <a:defRPr/>
            </a:pPr>
            <a:r>
              <a:rPr lang="en-GB" dirty="0" smtClean="0"/>
              <a:t>4 Insomnia or </a:t>
            </a:r>
            <a:r>
              <a:rPr lang="en-GB" dirty="0" err="1" smtClean="0"/>
              <a:t>hypersomnia</a:t>
            </a:r>
            <a:endParaRPr lang="en-GB" dirty="0" smtClean="0"/>
          </a:p>
          <a:p>
            <a:pPr marL="640080" lvl="1" indent="-274320" fontAlgn="auto">
              <a:spcAft>
                <a:spcPts val="0"/>
              </a:spcAft>
              <a:buFont typeface="Wingdings 2"/>
              <a:buNone/>
              <a:defRPr/>
            </a:pPr>
            <a:r>
              <a:rPr lang="en-GB" dirty="0" smtClean="0"/>
              <a:t>5 Psychomotor agitation or retardation</a:t>
            </a:r>
          </a:p>
          <a:p>
            <a:pPr marL="640080" lvl="1" indent="-274320" fontAlgn="auto">
              <a:spcAft>
                <a:spcPts val="0"/>
              </a:spcAft>
              <a:buFont typeface="Wingdings 2"/>
              <a:buNone/>
              <a:defRPr/>
            </a:pPr>
            <a:r>
              <a:rPr lang="en-GB" dirty="0" smtClean="0"/>
              <a:t>6 Fatigue/ loss of energy nearly everyday</a:t>
            </a:r>
          </a:p>
          <a:p>
            <a:pPr marL="640080" lvl="1" indent="-274320" fontAlgn="auto">
              <a:spcAft>
                <a:spcPts val="0"/>
              </a:spcAft>
              <a:buFont typeface="Wingdings 2"/>
              <a:buNone/>
              <a:defRPr/>
            </a:pPr>
            <a:r>
              <a:rPr lang="en-GB" dirty="0" smtClean="0"/>
              <a:t>7 Feelings of worthlessness or excessive guilt</a:t>
            </a:r>
          </a:p>
          <a:p>
            <a:pPr marL="640080" lvl="1" indent="-274320" fontAlgn="auto">
              <a:spcAft>
                <a:spcPts val="0"/>
              </a:spcAft>
              <a:buFont typeface="Wingdings 2"/>
              <a:buNone/>
              <a:defRPr/>
            </a:pPr>
            <a:r>
              <a:rPr lang="en-GB" dirty="0" smtClean="0"/>
              <a:t>8 Impaired thinking or concentration</a:t>
            </a:r>
          </a:p>
          <a:p>
            <a:pPr marL="640080" lvl="1" indent="-274320" fontAlgn="auto">
              <a:spcAft>
                <a:spcPts val="0"/>
              </a:spcAft>
              <a:buFont typeface="Wingdings 2"/>
              <a:buNone/>
              <a:defRPr/>
            </a:pPr>
            <a:r>
              <a:rPr lang="en-GB" dirty="0" smtClean="0"/>
              <a:t>9 Suicidal thoughts/ thoughts of death or suicide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GB" smtClean="0"/>
              <a:t>Depression: Things you might see</a:t>
            </a:r>
          </a:p>
        </p:txBody>
      </p:sp>
      <p:sp>
        <p:nvSpPr>
          <p:cNvPr id="17411" name="Content Placeholder 2"/>
          <p:cNvSpPr>
            <a:spLocks noGrp="1"/>
          </p:cNvSpPr>
          <p:nvPr>
            <p:ph sz="quarter" idx="1"/>
          </p:nvPr>
        </p:nvSpPr>
        <p:spPr>
          <a:xfrm>
            <a:off x="612775" y="1600200"/>
            <a:ext cx="8153400" cy="4495800"/>
          </a:xfrm>
        </p:spPr>
        <p:txBody>
          <a:bodyPr/>
          <a:lstStyle/>
          <a:p>
            <a:r>
              <a:rPr lang="en-GB" smtClean="0"/>
              <a:t>Loss of sense of humour</a:t>
            </a:r>
          </a:p>
          <a:p>
            <a:r>
              <a:rPr lang="en-GB" smtClean="0"/>
              <a:t>Avoidance of social encounters </a:t>
            </a:r>
          </a:p>
          <a:p>
            <a:r>
              <a:rPr lang="en-GB" smtClean="0"/>
              <a:t>Irritability</a:t>
            </a:r>
          </a:p>
          <a:p>
            <a:r>
              <a:rPr lang="en-GB" smtClean="0"/>
              <a:t>Weight loss or weight gain</a:t>
            </a:r>
          </a:p>
          <a:p>
            <a:r>
              <a:rPr lang="en-GB" smtClean="0"/>
              <a:t>Decreased self care, lack of interest in tasks</a:t>
            </a:r>
          </a:p>
          <a:p>
            <a:r>
              <a:rPr lang="en-GB" smtClean="0"/>
              <a:t>Sighing</a:t>
            </a:r>
          </a:p>
          <a:p>
            <a:r>
              <a:rPr lang="en-GB" smtClean="0"/>
              <a:t>Slowness</a:t>
            </a:r>
          </a:p>
          <a:p>
            <a:pPr>
              <a:buFont typeface="Wingdings" pitchFamily="2" charset="2"/>
              <a:buNone/>
            </a:pPr>
            <a:r>
              <a:rPr lang="en-GB" smtClean="0"/>
              <a:t>(For 2 weeks or more)</a:t>
            </a:r>
          </a:p>
          <a:p>
            <a:endParaRPr lang="en-GB" smtClean="0"/>
          </a:p>
          <a:p>
            <a:pPr>
              <a:buFont typeface="Wingdings" pitchFamily="2" charset="2"/>
              <a:buNone/>
            </a:pPr>
            <a:endParaRPr lang="en-GB"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3855</TotalTime>
  <Words>1451</Words>
  <Application>Microsoft Office PowerPoint</Application>
  <PresentationFormat>On-screen Show (4:3)</PresentationFormat>
  <Paragraphs>141</Paragraphs>
  <Slides>30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Tw Cen MT</vt:lpstr>
      <vt:lpstr>Arial</vt:lpstr>
      <vt:lpstr>Wingdings</vt:lpstr>
      <vt:lpstr>Wingdings 2</vt:lpstr>
      <vt:lpstr>Calibri</vt:lpstr>
      <vt:lpstr>msgothic</vt:lpstr>
      <vt:lpstr>Median</vt:lpstr>
      <vt:lpstr>Medical Issues for Missionaries</vt:lpstr>
      <vt:lpstr>Medical Issues of Missionaries</vt:lpstr>
      <vt:lpstr>Mental Illness</vt:lpstr>
      <vt:lpstr>Depression</vt:lpstr>
      <vt:lpstr>Slide 5</vt:lpstr>
      <vt:lpstr>Slide 6</vt:lpstr>
      <vt:lpstr>Depression: Causes</vt:lpstr>
      <vt:lpstr>Diagnostic criteria for major depression</vt:lpstr>
      <vt:lpstr>Depression: Things you might see</vt:lpstr>
      <vt:lpstr>Slide 10</vt:lpstr>
      <vt:lpstr>Slide 11</vt:lpstr>
      <vt:lpstr>Slide 12</vt:lpstr>
      <vt:lpstr>Slide 13</vt:lpstr>
      <vt:lpstr>Depression: How they feel</vt:lpstr>
      <vt:lpstr>Depression: Treatment</vt:lpstr>
      <vt:lpstr>Depression: What you can do </vt:lpstr>
      <vt:lpstr>Slide 17</vt:lpstr>
      <vt:lpstr>Problem Drinking</vt:lpstr>
      <vt:lpstr>Problem drinking</vt:lpstr>
      <vt:lpstr>Slide 20</vt:lpstr>
      <vt:lpstr>‘Sensible’ Drinking </vt:lpstr>
      <vt:lpstr>http://mattyspencer.blogspot.com/2010/11/reinventing-illustration-part-2-make.html</vt:lpstr>
      <vt:lpstr>Drinking</vt:lpstr>
      <vt:lpstr>3 units a day (a large glass of red) increases the risk of mouth, food pipe, breast and bowel cancers.</vt:lpstr>
      <vt:lpstr>Problem Drinking: Results</vt:lpstr>
      <vt:lpstr>Physical Signs</vt:lpstr>
      <vt:lpstr>Physical Signs</vt:lpstr>
      <vt:lpstr>Problem Drinking: CAGE </vt:lpstr>
      <vt:lpstr>Problem Drinking: how to help</vt:lpstr>
      <vt:lpstr>The original Twelve Steps as published by Alcoholics Anonymous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14</cp:revision>
  <dcterms:created xsi:type="dcterms:W3CDTF">2012-07-21T14:44:10Z</dcterms:created>
  <dcterms:modified xsi:type="dcterms:W3CDTF">2012-07-26T10:58:42Z</dcterms:modified>
</cp:coreProperties>
</file>