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D50BFE4-F055-4E40-A46B-B7155DE702FB}" type="datetimeFigureOut">
              <a:rPr lang="en-GB" smtClean="0"/>
              <a:t>23/07/2012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50BFE4-F055-4E40-A46B-B7155DE702FB}" type="datetimeFigureOut">
              <a:rPr lang="en-GB" smtClean="0"/>
              <a:t>23/07/2012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50BFE4-F055-4E40-A46B-B7155DE702FB}" type="datetimeFigureOut">
              <a:rPr lang="en-GB" smtClean="0"/>
              <a:t>23/07/2012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50BFE4-F055-4E40-A46B-B7155DE702FB}" type="datetimeFigureOut">
              <a:rPr lang="en-GB" smtClean="0"/>
              <a:t>23/07/2012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50BFE4-F055-4E40-A46B-B7155DE702FB}" type="datetimeFigureOut">
              <a:rPr lang="en-GB" smtClean="0"/>
              <a:t>23/07/2012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50BFE4-F055-4E40-A46B-B7155DE702FB}" type="datetimeFigureOut">
              <a:rPr lang="en-GB" smtClean="0"/>
              <a:t>23/07/2012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D50BFE4-F055-4E40-A46B-B7155DE702FB}" type="datetimeFigureOut">
              <a:rPr lang="en-GB" smtClean="0"/>
              <a:t>23/07/2012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D50BFE4-F055-4E40-A46B-B7155DE702FB}" type="datetimeFigureOut">
              <a:rPr lang="en-GB" smtClean="0"/>
              <a:t>23/07/2012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0BFE4-F055-4E40-A46B-B7155DE702FB}" type="datetimeFigureOut">
              <a:rPr lang="en-GB" smtClean="0"/>
              <a:t>23/07/2012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50BFE4-F055-4E40-A46B-B7155DE702FB}" type="datetimeFigureOut">
              <a:rPr lang="en-GB" smtClean="0"/>
              <a:t>23/07/2012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50BFE4-F055-4E40-A46B-B7155DE702FB}" type="datetimeFigureOut">
              <a:rPr lang="en-GB" smtClean="0"/>
              <a:t>23/07/2012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723299-9E3A-4839-8BB4-680FB6FCC9C3}"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50BFE4-F055-4E40-A46B-B7155DE702FB}" type="datetimeFigureOut">
              <a:rPr lang="en-GB" smtClean="0"/>
              <a:t>23/07/2012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723299-9E3A-4839-8BB4-680FB6FCC9C3}"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Poor</a:t>
            </a:r>
            <a:endParaRPr lang="en-GB" dirty="0"/>
          </a:p>
        </p:txBody>
      </p:sp>
      <p:sp>
        <p:nvSpPr>
          <p:cNvPr id="3" name="Subtitle 2"/>
          <p:cNvSpPr>
            <a:spLocks noGrp="1"/>
          </p:cNvSpPr>
          <p:nvPr>
            <p:ph type="subTitle" idx="1"/>
          </p:nvPr>
        </p:nvSpPr>
        <p:spPr/>
        <p:txBody>
          <a:bodyPr/>
          <a:lstStyle/>
          <a:p>
            <a:endParaRPr lang="en-GB"/>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Opening our hand [2]</a:t>
            </a:r>
            <a:endParaRPr lang="en-GB" dirty="0"/>
          </a:p>
        </p:txBody>
      </p:sp>
      <p:sp>
        <p:nvSpPr>
          <p:cNvPr id="3" name="Content Placeholder 2"/>
          <p:cNvSpPr>
            <a:spLocks noGrp="1"/>
          </p:cNvSpPr>
          <p:nvPr>
            <p:ph idx="1"/>
          </p:nvPr>
        </p:nvSpPr>
        <p:spPr/>
        <p:txBody>
          <a:bodyPr/>
          <a:lstStyle/>
          <a:p>
            <a:r>
              <a:rPr lang="en-GB" dirty="0"/>
              <a:t>God opens unto us His hand, opens up “His good treasure, the heaven to give rain...” (Dt. 28:12</a:t>
            </a:r>
            <a:r>
              <a:rPr lang="en-GB" dirty="0" smtClean="0"/>
              <a:t>). </a:t>
            </a:r>
            <a:r>
              <a:rPr lang="en-GB" dirty="0"/>
              <a:t>He is in this sense “open” and not selfish; His eyes are “open” in responding to our requests in prayer (1 Kings 8:58).</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Job could say that he was not only a father to the poor, but “the cause which I knew not I searched out” (Job 29:16). Further, Job wept for him that was in trouble, and grieved for the poor (Job 30:25</a:t>
            </a:r>
            <a:r>
              <a:rPr lang="en-GB" dirty="0" smtClean="0"/>
              <a:t>)</a:t>
            </a:r>
          </a:p>
          <a:p>
            <a:r>
              <a:rPr lang="en-GB" dirty="0"/>
              <a:t>“The righteous consider the cause of the poor; but the wicked don’t want to understand it” (Prov. 29:7). We are to try to </a:t>
            </a:r>
            <a:r>
              <a:rPr lang="en-GB" i="1" dirty="0"/>
              <a:t>understand</a:t>
            </a:r>
            <a:r>
              <a:rPr lang="en-GB" dirty="0"/>
              <a:t> “the poor</a:t>
            </a:r>
            <a:r>
              <a:rPr lang="en-GB" dirty="0" smtClean="0"/>
              <a:t>”</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endParaRPr lang="en-GB" dirty="0"/>
          </a:p>
          <a:p>
            <a:r>
              <a:rPr lang="en-GB" dirty="0" err="1"/>
              <a:t>Luk</a:t>
            </a:r>
            <a:r>
              <a:rPr lang="en-GB" dirty="0"/>
              <a:t> 14:13  But when you make a feast, invite the poor, the maimed, the lame, the </a:t>
            </a:r>
            <a:r>
              <a:rPr lang="en-GB" dirty="0" smtClean="0"/>
              <a:t>blind </a:t>
            </a:r>
            <a:endParaRPr lang="en-GB" dirty="0"/>
          </a:p>
          <a:p>
            <a:r>
              <a:rPr lang="en-GB" dirty="0" err="1" smtClean="0"/>
              <a:t>Luk</a:t>
            </a:r>
            <a:r>
              <a:rPr lang="en-GB" dirty="0" smtClean="0"/>
              <a:t> </a:t>
            </a:r>
            <a:r>
              <a:rPr lang="en-GB" dirty="0"/>
              <a:t>14:21  And the servant came and told his master these things. Then the master of the house, being angry, said to his servant: Go out quickly into the streets and lanes of the city and bring in here the poor and maimed and blind and lame.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If </a:t>
            </a:r>
            <a:r>
              <a:rPr lang="en-GB" dirty="0"/>
              <a:t>we don’t help “the poor”, we become yet more self-absorbed. It was because Sodom was arrogant, wealthy and unmoved by the poor and needy that “</a:t>
            </a:r>
            <a:r>
              <a:rPr lang="en-GB" i="1" dirty="0"/>
              <a:t>thus</a:t>
            </a:r>
            <a:r>
              <a:rPr lang="en-GB" dirty="0"/>
              <a:t> they committed abominations before Me” (Ez. 16:49).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1Co </a:t>
            </a:r>
            <a:r>
              <a:rPr lang="en-GB" dirty="0" smtClean="0"/>
              <a:t>1:26-28  </a:t>
            </a:r>
            <a:r>
              <a:rPr lang="en-GB" dirty="0"/>
              <a:t>Consider your calling, brothers; not many of you had worldly wisdom, not many were powerful, not many were of noble birth. </a:t>
            </a:r>
            <a:r>
              <a:rPr lang="en-GB" dirty="0" smtClean="0"/>
              <a:t> But </a:t>
            </a:r>
            <a:r>
              <a:rPr lang="en-GB" dirty="0"/>
              <a:t>God chose the foolish things of the world, that He might put to shame those that are wise; and God chose the weak things of the world, that He might put to shame the things that are strong. </a:t>
            </a:r>
            <a:r>
              <a:rPr lang="en-GB" dirty="0" smtClean="0"/>
              <a:t> God </a:t>
            </a:r>
            <a:r>
              <a:rPr lang="en-GB" dirty="0"/>
              <a:t>chose what is low and despised in the world, even things that are not, to bring to nothing things that are.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1600200"/>
            <a:ext cx="8363272" cy="4853136"/>
          </a:xfrm>
        </p:spPr>
        <p:txBody>
          <a:bodyPr>
            <a:normAutofit fontScale="92500" lnSpcReduction="10000"/>
          </a:bodyPr>
          <a:lstStyle/>
          <a:p>
            <a:r>
              <a:rPr lang="en-GB" dirty="0"/>
              <a:t>Jas 2:5  Listen, my beloved brothers. Did not God choose those that are poor in the world to be rich in faith and heirs of the kingdom which he promised to those that love him</a:t>
            </a:r>
            <a:r>
              <a:rPr lang="en-GB" dirty="0" smtClean="0"/>
              <a:t>?</a:t>
            </a:r>
          </a:p>
          <a:p>
            <a:r>
              <a:rPr lang="en-GB" dirty="0"/>
              <a:t>Mat 11:5  The blind receive their sight and the lame walk, the lepers are cleansed and the deaf hear and the dead are raised up; and the poor have </a:t>
            </a:r>
            <a:r>
              <a:rPr lang="en-GB" dirty="0" smtClean="0"/>
              <a:t>the Gospel preached </a:t>
            </a:r>
            <a:r>
              <a:rPr lang="en-GB" dirty="0"/>
              <a:t>to them</a:t>
            </a:r>
            <a:r>
              <a:rPr lang="en-GB" b="1" dirty="0" smtClean="0"/>
              <a:t>.</a:t>
            </a:r>
          </a:p>
          <a:p>
            <a:r>
              <a:rPr lang="en-GB" dirty="0" err="1"/>
              <a:t>Luk</a:t>
            </a:r>
            <a:r>
              <a:rPr lang="en-GB" dirty="0"/>
              <a:t> 14:21  </a:t>
            </a:r>
            <a:r>
              <a:rPr lang="en-GB" dirty="0" smtClean="0"/>
              <a:t>Go </a:t>
            </a:r>
            <a:r>
              <a:rPr lang="en-GB" dirty="0"/>
              <a:t>out quickly into the streets and lanes of the city and bring in here the poor and maimed and blind and lame. </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poor in spirit” (Mt. 5:3)</a:t>
            </a:r>
          </a:p>
          <a:p>
            <a:r>
              <a:rPr lang="en-GB" dirty="0" smtClean="0"/>
              <a:t>“The poor… the </a:t>
            </a:r>
            <a:r>
              <a:rPr lang="en-GB" dirty="0" err="1" smtClean="0"/>
              <a:t>brokenhearted</a:t>
            </a:r>
            <a:r>
              <a:rPr lang="en-GB" dirty="0" smtClean="0"/>
              <a:t>… the captives… the bruised” (Lk 4:18)</a:t>
            </a:r>
          </a:p>
          <a:p>
            <a:r>
              <a:rPr lang="en-GB" dirty="0" smtClean="0"/>
              <a:t>Good news to the poor (Is. 61:1,2 cp. Lk. 4:18-21)</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“As poor, yet making many rich” (2 </a:t>
            </a:r>
            <a:r>
              <a:rPr lang="en-GB" dirty="0" err="1" smtClean="0"/>
              <a:t>Cor</a:t>
            </a:r>
            <a:r>
              <a:rPr lang="en-GB" dirty="0" smtClean="0"/>
              <a:t> 6:10); Jesus made Himself poor that we might be made rich (2 Cor. 8:9)</a:t>
            </a:r>
          </a:p>
          <a:p>
            <a:r>
              <a:rPr lang="en-GB" dirty="0" smtClean="0"/>
              <a:t>David during the time of his kingship felt “poor and needy [because] my heart is wounded within me” (Ps. 40:17; 70:5; 109:22)</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The Greek word translated “poor” means literally “the </a:t>
            </a:r>
            <a:r>
              <a:rPr lang="en-GB" dirty="0" err="1"/>
              <a:t>crouchers</a:t>
            </a:r>
            <a:r>
              <a:rPr lang="en-GB" dirty="0"/>
              <a:t>”- those in desperate need. The common word for “the poor” is that also translated “beggar” (Lk. 16:22</a:t>
            </a:r>
            <a:r>
              <a:rPr lang="en-GB" dirty="0" smtClean="0"/>
              <a:t>).</a:t>
            </a:r>
          </a:p>
          <a:p>
            <a:r>
              <a:rPr lang="en-GB" dirty="0"/>
              <a:t>Prov. 19:17; 28:8 Heb. speaks of those who “bow down” to the poor [AV “pity the poor</a:t>
            </a:r>
            <a:r>
              <a:rPr lang="en-GB" dirty="0" smtClean="0"/>
              <a:t>”].</a:t>
            </a:r>
          </a:p>
          <a:p>
            <a:r>
              <a:rPr lang="en-GB" dirty="0"/>
              <a:t>“He that despises his neighbour sins; but happy is he that has pity upon the poor” (Prov. 14:21</a:t>
            </a:r>
            <a:r>
              <a:rPr lang="en-GB" dirty="0" smtClean="0"/>
              <a:t>).</a:t>
            </a:r>
          </a:p>
          <a:p>
            <a:r>
              <a:rPr lang="en-GB" dirty="0" smtClean="0">
                <a:solidFill>
                  <a:srgbClr val="FF0000"/>
                </a:solidFill>
              </a:rPr>
              <a:t>“The </a:t>
            </a:r>
            <a:r>
              <a:rPr lang="en-GB" dirty="0">
                <a:solidFill>
                  <a:srgbClr val="FF0000"/>
                </a:solidFill>
              </a:rPr>
              <a:t>poor” =</a:t>
            </a:r>
            <a:r>
              <a:rPr lang="en-GB" dirty="0" smtClean="0">
                <a:solidFill>
                  <a:srgbClr val="FF0000"/>
                </a:solidFill>
              </a:rPr>
              <a:t> </a:t>
            </a:r>
            <a:r>
              <a:rPr lang="en-GB" dirty="0">
                <a:solidFill>
                  <a:srgbClr val="FF0000"/>
                </a:solidFill>
              </a:rPr>
              <a:t>‘those in </a:t>
            </a:r>
            <a:r>
              <a:rPr lang="en-GB" i="1" dirty="0">
                <a:solidFill>
                  <a:srgbClr val="FF0000"/>
                </a:solidFill>
              </a:rPr>
              <a:t>need</a:t>
            </a:r>
            <a:r>
              <a:rPr lang="en-GB" dirty="0">
                <a:solidFill>
                  <a:srgbClr val="FF0000"/>
                </a:solidFill>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Israel were not to farm their land in the seventh year, “that the poor of your people may eat” (Ex. 23:11</a:t>
            </a:r>
            <a:r>
              <a:rPr lang="en-GB" dirty="0" smtClean="0"/>
              <a:t>).</a:t>
            </a:r>
          </a:p>
          <a:p>
            <a:r>
              <a:rPr lang="en-GB" dirty="0"/>
              <a:t>If we stop our ears at the cry of the poor, then </a:t>
            </a:r>
            <a:r>
              <a:rPr lang="en-GB" i="1" dirty="0"/>
              <a:t>our </a:t>
            </a:r>
            <a:r>
              <a:rPr lang="en-GB" dirty="0"/>
              <a:t>cry to God will go unheard (Prov. 21:13</a:t>
            </a:r>
            <a:r>
              <a:rPr lang="en-GB" dirty="0" smtClean="0"/>
              <a:t>)</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Solomon’s wise judgment of the two prostitutes was surely in conscious fulfilment of how his father had prayed that Solomon would judge and save the poor (Ps. 72:4,12,13).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Opening our hand</a:t>
            </a:r>
            <a:endParaRPr lang="en-GB" dirty="0"/>
          </a:p>
        </p:txBody>
      </p:sp>
      <p:sp>
        <p:nvSpPr>
          <p:cNvPr id="3" name="Content Placeholder 2"/>
          <p:cNvSpPr>
            <a:spLocks noGrp="1"/>
          </p:cNvSpPr>
          <p:nvPr>
            <p:ph idx="1"/>
          </p:nvPr>
        </p:nvSpPr>
        <p:spPr>
          <a:xfrm>
            <a:off x="457200" y="1600200"/>
            <a:ext cx="8435280" cy="4997152"/>
          </a:xfrm>
        </p:spPr>
        <p:txBody>
          <a:bodyPr>
            <a:normAutofit fontScale="92500" lnSpcReduction="20000"/>
          </a:bodyPr>
          <a:lstStyle/>
          <a:p>
            <a:r>
              <a:rPr lang="en-GB" dirty="0"/>
              <a:t>Dt. 15:7 foresaw that when confronted by the poor, there would be a tendency to “harden your heart and </a:t>
            </a:r>
            <a:r>
              <a:rPr lang="en-GB" dirty="0">
                <a:solidFill>
                  <a:srgbClr val="FF0000"/>
                </a:solidFill>
              </a:rPr>
              <a:t>close your hand </a:t>
            </a:r>
            <a:r>
              <a:rPr lang="en-GB" dirty="0"/>
              <a:t>to your poor brother”; </a:t>
            </a:r>
            <a:r>
              <a:rPr lang="en-GB" dirty="0" smtClean="0"/>
              <a:t>Israel </a:t>
            </a:r>
            <a:r>
              <a:rPr lang="en-GB" dirty="0"/>
              <a:t>were warned not to have “a thought in your wicked heart” and devise how not to be generous to the poor (Dt. 15:9); they were to “</a:t>
            </a:r>
            <a:r>
              <a:rPr lang="en-GB" dirty="0">
                <a:solidFill>
                  <a:srgbClr val="FF0000"/>
                </a:solidFill>
              </a:rPr>
              <a:t>open your hand wide</a:t>
            </a:r>
            <a:r>
              <a:rPr lang="en-GB" dirty="0"/>
              <a:t>” to the poor who approached them (Dt. 15:11). </a:t>
            </a:r>
            <a:endParaRPr lang="en-GB" dirty="0" smtClean="0"/>
          </a:p>
          <a:p>
            <a:r>
              <a:rPr lang="en-GB" dirty="0" smtClean="0"/>
              <a:t>These </a:t>
            </a:r>
            <a:r>
              <a:rPr lang="en-GB" dirty="0"/>
              <a:t>verses are applied to </a:t>
            </a:r>
            <a:r>
              <a:rPr lang="en-GB" dirty="0" smtClean="0"/>
              <a:t>us </a:t>
            </a:r>
            <a:r>
              <a:rPr lang="en-GB" dirty="0"/>
              <a:t>in 1 Jn. 3:17: “But whoever has the world's goods, and beholds his brother in need and </a:t>
            </a:r>
            <a:r>
              <a:rPr lang="en-GB" i="1" dirty="0"/>
              <a:t>closes his heart</a:t>
            </a:r>
            <a:r>
              <a:rPr lang="en-GB" dirty="0"/>
              <a:t> against him, how does the love of God abide in him?”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869</Words>
  <Application>Microsoft Office PowerPoint</Application>
  <PresentationFormat>On-screen Show (4:3)</PresentationFormat>
  <Paragraphs>28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The Poor</vt:lpstr>
      <vt:lpstr>Slide 2</vt:lpstr>
      <vt:lpstr>Slide 3</vt:lpstr>
      <vt:lpstr>Slide 4</vt:lpstr>
      <vt:lpstr>Slide 5</vt:lpstr>
      <vt:lpstr>Slide 6</vt:lpstr>
      <vt:lpstr>Slide 7</vt:lpstr>
      <vt:lpstr>Slide 8</vt:lpstr>
      <vt:lpstr>Opening our hand</vt:lpstr>
      <vt:lpstr>Opening our hand [2]</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Poor</dc:title>
  <dc:creator>John</dc:creator>
  <cp:lastModifiedBy>John</cp:lastModifiedBy>
  <cp:revision>10</cp:revision>
  <dcterms:created xsi:type="dcterms:W3CDTF">2012-07-23T05:43:47Z</dcterms:created>
  <dcterms:modified xsi:type="dcterms:W3CDTF">2012-07-23T10:05:30Z</dcterms:modified>
</cp:coreProperties>
</file>