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60" r:id="rId2"/>
    <p:sldId id="268" r:id="rId3"/>
    <p:sldId id="257" r:id="rId4"/>
    <p:sldId id="264" r:id="rId5"/>
    <p:sldId id="263" r:id="rId6"/>
    <p:sldId id="282" r:id="rId7"/>
    <p:sldId id="280" r:id="rId8"/>
    <p:sldId id="262" r:id="rId9"/>
    <p:sldId id="261" r:id="rId10"/>
    <p:sldId id="272" r:id="rId11"/>
    <p:sldId id="271" r:id="rId12"/>
    <p:sldId id="270" r:id="rId13"/>
    <p:sldId id="269" r:id="rId14"/>
    <p:sldId id="273" r:id="rId15"/>
    <p:sldId id="274" r:id="rId16"/>
    <p:sldId id="275" r:id="rId17"/>
    <p:sldId id="287" r:id="rId18"/>
    <p:sldId id="276" r:id="rId19"/>
    <p:sldId id="278" r:id="rId20"/>
    <p:sldId id="279" r:id="rId21"/>
    <p:sldId id="302" r:id="rId22"/>
    <p:sldId id="294" r:id="rId23"/>
    <p:sldId id="307" r:id="rId24"/>
    <p:sldId id="285" r:id="rId25"/>
    <p:sldId id="284" r:id="rId26"/>
    <p:sldId id="311" r:id="rId27"/>
    <p:sldId id="297" r:id="rId28"/>
    <p:sldId id="281" r:id="rId29"/>
    <p:sldId id="288" r:id="rId30"/>
    <p:sldId id="289" r:id="rId31"/>
    <p:sldId id="298" r:id="rId32"/>
    <p:sldId id="290" r:id="rId33"/>
    <p:sldId id="291" r:id="rId34"/>
    <p:sldId id="292" r:id="rId35"/>
    <p:sldId id="293" r:id="rId36"/>
    <p:sldId id="312" r:id="rId37"/>
    <p:sldId id="313" r:id="rId38"/>
    <p:sldId id="314" r:id="rId39"/>
    <p:sldId id="315"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9" r:id="rId53"/>
    <p:sldId id="328" r:id="rId54"/>
    <p:sldId id="330" r:id="rId55"/>
    <p:sldId id="331" r:id="rId56"/>
    <p:sldId id="332" r:id="rId57"/>
    <p:sldId id="333" r:id="rId58"/>
    <p:sldId id="334" r:id="rId59"/>
    <p:sldId id="335" r:id="rId60"/>
    <p:sldId id="336" r:id="rId61"/>
    <p:sldId id="337" r:id="rId62"/>
    <p:sldId id="338" r:id="rId63"/>
    <p:sldId id="339" r:id="rId64"/>
  </p:sldIdLst>
  <p:sldSz cx="9144000" cy="6858000" type="screen4x3"/>
  <p:notesSz cx="9713913"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1005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5502275" y="0"/>
            <a:ext cx="4210050" cy="3429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5EA9E4A-5EA9-48B0-9CBE-1D3D53F5D443}" type="datetimeFigureOut">
              <a:rPr lang="en-GB"/>
              <a:pPr>
                <a:defRPr/>
              </a:pPr>
              <a:t>26/07/2012</a:t>
            </a:fld>
            <a:endParaRPr lang="en-GB"/>
          </a:p>
        </p:txBody>
      </p:sp>
      <p:sp>
        <p:nvSpPr>
          <p:cNvPr id="4" name="Footer Placeholder 3"/>
          <p:cNvSpPr>
            <a:spLocks noGrp="1"/>
          </p:cNvSpPr>
          <p:nvPr>
            <p:ph type="ftr" sz="quarter" idx="2"/>
          </p:nvPr>
        </p:nvSpPr>
        <p:spPr>
          <a:xfrm>
            <a:off x="0" y="6513513"/>
            <a:ext cx="421005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5502275" y="6513513"/>
            <a:ext cx="4210050" cy="3429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69EAB27-5A06-481C-B84F-FBA49819AD1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1005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502275" y="0"/>
            <a:ext cx="4210050" cy="3429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9BEA633-763C-4DAD-A46D-B8C8D1D5B63D}" type="datetimeFigureOut">
              <a:rPr lang="en-GB"/>
              <a:pPr>
                <a:defRPr/>
              </a:pPr>
              <a:t>26/07/2012</a:t>
            </a:fld>
            <a:endParaRPr lang="en-GB"/>
          </a:p>
        </p:txBody>
      </p:sp>
      <p:sp>
        <p:nvSpPr>
          <p:cNvPr id="4" name="Slide Image Placeholder 3"/>
          <p:cNvSpPr>
            <a:spLocks noGrp="1" noRot="1" noChangeAspect="1"/>
          </p:cNvSpPr>
          <p:nvPr>
            <p:ph type="sldImg" idx="2"/>
          </p:nvPr>
        </p:nvSpPr>
        <p:spPr>
          <a:xfrm>
            <a:off x="3141663" y="514350"/>
            <a:ext cx="3430587"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71550" y="3257550"/>
            <a:ext cx="7770813"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6513513"/>
            <a:ext cx="421005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502275" y="6513513"/>
            <a:ext cx="4210050" cy="3429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4B711EC-7E37-4F25-92A2-D45EE3E111A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The Message Bible puts it like this:  ‘Forgive as quickly and thoroughly as God in Christ forgave you.’</a:t>
            </a:r>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484293-F0B5-4578-B6CA-8587C8EE8993}" type="slidenum">
              <a:rPr lang="en-GB"/>
              <a:pPr fontAlgn="base">
                <a:spcBef>
                  <a:spcPct val="0"/>
                </a:spcBef>
                <a:spcAft>
                  <a:spcPct val="0"/>
                </a:spcAft>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E6692B-55EA-4634-A1CF-8EAB57A7C697}" type="slidenum">
              <a:rPr lang="en-GB"/>
              <a:pPr fontAlgn="base">
                <a:spcBef>
                  <a:spcPct val="0"/>
                </a:spcBef>
                <a:spcAft>
                  <a:spcPct val="0"/>
                </a:spcAft>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6A1C211-8C17-433F-9135-FB3E0B3D075F}"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628BD7C-A8A3-43E8-95DE-E333999FE33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74A5351-F8A3-465C-B08D-4EACC5E19659}"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31220DF-F93F-43CC-B449-4378D656E96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ABC7F0A-0781-418D-95EB-7B8EDB6FEBAF}"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C4F2F26-5F92-4127-B90F-2343A3030EB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361C529-CA32-4C20-82AF-C4CD0F039C46}"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E7883A6-E181-49B8-ABC2-5DDB2F773B8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BB7DD2-13D0-494A-BBC0-9F5FE8C7FCB0}"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C16C70-5D49-47F1-9CC3-1D1382DF5ED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7D6B2426-40BC-44DE-880E-1F7361A40C10}" type="datetimeFigureOut">
              <a:rPr lang="en-GB"/>
              <a:pPr>
                <a:defRPr/>
              </a:pPr>
              <a:t>26/07/2012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7A02723-1598-4529-BA83-7D81C8F636E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7D88AE72-5C49-4923-8608-4A574983D72E}" type="datetimeFigureOut">
              <a:rPr lang="en-GB"/>
              <a:pPr>
                <a:defRPr/>
              </a:pPr>
              <a:t>26/07/2012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CEDB112-0B9B-4D95-8D80-45AE77AE41D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73D5C17-131B-49C4-82CD-8A87357D82BB}" type="datetimeFigureOut">
              <a:rPr lang="en-GB"/>
              <a:pPr>
                <a:defRPr/>
              </a:pPr>
              <a:t>26/07/2012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2CEB69B-649C-4D30-9F0B-164B040714C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926479-BB99-4139-95DD-122DDC6958A9}" type="datetimeFigureOut">
              <a:rPr lang="en-GB"/>
              <a:pPr>
                <a:defRPr/>
              </a:pPr>
              <a:t>26/07/2012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2DD2E27-1C82-4B88-AE05-137D4DEB1CCC}"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4D0A4D-B9A1-4FDB-825E-E4C96D4E8D80}" type="datetimeFigureOut">
              <a:rPr lang="en-GB"/>
              <a:pPr>
                <a:defRPr/>
              </a:pPr>
              <a:t>26/07/2012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E45F143-3C14-4CBB-9899-BF31F239527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14CC17-3693-4A68-96CB-70EE62E3C5AA}" type="datetimeFigureOut">
              <a:rPr lang="en-GB"/>
              <a:pPr>
                <a:defRPr/>
              </a:pPr>
              <a:t>26/07/2012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2EF7EC6-DCF7-4354-B509-FA8E56B1EB8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30A8AE6-E6EF-42FA-94E5-2102EC7F4282}" type="datetimeFigureOut">
              <a:rPr lang="en-GB"/>
              <a:pPr>
                <a:defRPr/>
              </a:pPr>
              <a:t>26/07/2012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0834717-A3FC-4EE4-9DF5-ADDC159560A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a:xfrm>
            <a:off x="457200" y="274638"/>
            <a:ext cx="8229600" cy="993775"/>
          </a:xfrm>
        </p:spPr>
        <p:txBody>
          <a:bodyPr/>
          <a:lstStyle/>
          <a:p>
            <a:r>
              <a:rPr lang="en-GB" sz="4000" smtClean="0"/>
              <a:t>Forgiving each other.</a:t>
            </a:r>
          </a:p>
        </p:txBody>
      </p:sp>
      <p:sp>
        <p:nvSpPr>
          <p:cNvPr id="2051" name="Content Placeholder 4"/>
          <p:cNvSpPr>
            <a:spLocks noGrp="1"/>
          </p:cNvSpPr>
          <p:nvPr>
            <p:ph idx="1"/>
          </p:nvPr>
        </p:nvSpPr>
        <p:spPr/>
        <p:txBody>
          <a:bodyPr/>
          <a:lstStyle/>
          <a:p>
            <a:r>
              <a:rPr lang="en-GB" smtClean="0"/>
              <a:t>The Challenge and Art of Forgiving.</a:t>
            </a:r>
          </a:p>
          <a:p>
            <a:pPr lvl="1"/>
            <a:r>
              <a:rPr lang="en-GB" smtClean="0"/>
              <a:t>Biblical basis</a:t>
            </a:r>
          </a:p>
          <a:p>
            <a:pPr lvl="1"/>
            <a:r>
              <a:rPr lang="en-GB" smtClean="0"/>
              <a:t>Guidance of Jesus</a:t>
            </a:r>
          </a:p>
          <a:p>
            <a:pPr lvl="1"/>
            <a:r>
              <a:rPr lang="en-GB" smtClean="0"/>
              <a:t>Basis of salvation</a:t>
            </a:r>
          </a:p>
          <a:p>
            <a:r>
              <a:rPr lang="en-GB" smtClean="0"/>
              <a:t>A practical example</a:t>
            </a:r>
          </a:p>
          <a:p>
            <a:pPr lvl="1"/>
            <a:r>
              <a:rPr lang="en-GB" smtClean="0"/>
              <a:t>Joseph </a:t>
            </a:r>
          </a:p>
          <a:p>
            <a:r>
              <a:rPr lang="en-GB" b="1" smtClean="0"/>
              <a:t>Putting forgiving into practice.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a:xfrm>
            <a:off x="457200" y="274638"/>
            <a:ext cx="8229600" cy="993775"/>
          </a:xfrm>
        </p:spPr>
        <p:txBody>
          <a:bodyPr/>
          <a:lstStyle/>
          <a:p>
            <a:r>
              <a:rPr lang="en-GB" sz="1800" smtClean="0"/>
              <a:t>Forgiving each other.</a:t>
            </a:r>
          </a:p>
        </p:txBody>
      </p:sp>
      <p:sp>
        <p:nvSpPr>
          <p:cNvPr id="11267"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1.</a:t>
            </a:r>
          </a:p>
          <a:p>
            <a:pPr>
              <a:buFont typeface="Arial" pitchFamily="34" charset="0"/>
              <a:buNone/>
            </a:pPr>
            <a:endParaRPr lang="en-GB" smtClean="0"/>
          </a:p>
          <a:p>
            <a:pPr algn="ctr">
              <a:buFont typeface="Arial" pitchFamily="34" charset="0"/>
              <a:buNone/>
            </a:pPr>
            <a:r>
              <a:rPr lang="en-GB" smtClean="0"/>
              <a:t>Forgiving someone can be a long process.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a:xfrm>
            <a:off x="457200" y="274638"/>
            <a:ext cx="8229600" cy="993775"/>
          </a:xfrm>
        </p:spPr>
        <p:txBody>
          <a:bodyPr/>
          <a:lstStyle/>
          <a:p>
            <a:r>
              <a:rPr lang="en-GB" sz="1800" smtClean="0"/>
              <a:t>Forgiving each other.</a:t>
            </a:r>
          </a:p>
        </p:txBody>
      </p:sp>
      <p:sp>
        <p:nvSpPr>
          <p:cNvPr id="12291"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2.</a:t>
            </a:r>
          </a:p>
          <a:p>
            <a:pPr>
              <a:buFont typeface="Arial" pitchFamily="34" charset="0"/>
              <a:buNone/>
            </a:pPr>
            <a:endParaRPr lang="en-GB" smtClean="0"/>
          </a:p>
          <a:p>
            <a:pPr algn="ctr">
              <a:buFont typeface="Arial" pitchFamily="34" charset="0"/>
              <a:buNone/>
            </a:pPr>
            <a:r>
              <a:rPr lang="en-GB" smtClean="0"/>
              <a:t>Forgiveness is not dependent on confession.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274638"/>
            <a:ext cx="8229600" cy="993775"/>
          </a:xfrm>
        </p:spPr>
        <p:txBody>
          <a:bodyPr/>
          <a:lstStyle/>
          <a:p>
            <a:r>
              <a:rPr lang="en-GB" sz="1800" smtClean="0"/>
              <a:t>Forgiving each other.</a:t>
            </a:r>
          </a:p>
        </p:txBody>
      </p:sp>
      <p:sp>
        <p:nvSpPr>
          <p:cNvPr id="13315"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3.</a:t>
            </a:r>
          </a:p>
          <a:p>
            <a:pPr>
              <a:buFont typeface="Arial" pitchFamily="34" charset="0"/>
              <a:buNone/>
            </a:pPr>
            <a:endParaRPr lang="en-GB" smtClean="0"/>
          </a:p>
          <a:p>
            <a:pPr algn="ctr">
              <a:buFont typeface="Arial" pitchFamily="34" charset="0"/>
              <a:buNone/>
            </a:pPr>
            <a:r>
              <a:rPr lang="en-GB" smtClean="0"/>
              <a:t>Forgiveness does not require </a:t>
            </a:r>
          </a:p>
          <a:p>
            <a:pPr algn="ctr">
              <a:buFont typeface="Arial" pitchFamily="34" charset="0"/>
              <a:buNone/>
            </a:pPr>
            <a:r>
              <a:rPr lang="en-GB" smtClean="0"/>
              <a:t>an agreed version of the facts.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274638"/>
            <a:ext cx="8229600" cy="993775"/>
          </a:xfrm>
        </p:spPr>
        <p:txBody>
          <a:bodyPr/>
          <a:lstStyle/>
          <a:p>
            <a:r>
              <a:rPr lang="en-GB" sz="1800" smtClean="0"/>
              <a:t>Forgiving each other.</a:t>
            </a:r>
          </a:p>
        </p:txBody>
      </p:sp>
      <p:sp>
        <p:nvSpPr>
          <p:cNvPr id="14339"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4.</a:t>
            </a:r>
          </a:p>
          <a:p>
            <a:pPr>
              <a:buFont typeface="Arial" pitchFamily="34" charset="0"/>
              <a:buNone/>
            </a:pPr>
            <a:endParaRPr lang="en-GB" smtClean="0"/>
          </a:p>
          <a:p>
            <a:pPr algn="ctr">
              <a:buFont typeface="Arial" pitchFamily="34" charset="0"/>
              <a:buNone/>
            </a:pPr>
            <a:r>
              <a:rPr lang="en-GB" smtClean="0"/>
              <a:t>Forgiveness means letting go </a:t>
            </a:r>
          </a:p>
          <a:p>
            <a:pPr algn="ctr">
              <a:buFont typeface="Arial" pitchFamily="34" charset="0"/>
              <a:buNone/>
            </a:pPr>
            <a:r>
              <a:rPr lang="en-GB" smtClean="0"/>
              <a:t>of my natural desire to retaliate (revenge)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a:xfrm>
            <a:off x="457200" y="274638"/>
            <a:ext cx="8229600" cy="993775"/>
          </a:xfrm>
        </p:spPr>
        <p:txBody>
          <a:bodyPr/>
          <a:lstStyle/>
          <a:p>
            <a:r>
              <a:rPr lang="en-GB" sz="1800" smtClean="0"/>
              <a:t>Forgiving each other.</a:t>
            </a:r>
          </a:p>
        </p:txBody>
      </p:sp>
      <p:sp>
        <p:nvSpPr>
          <p:cNvPr id="15363"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5.</a:t>
            </a:r>
          </a:p>
          <a:p>
            <a:pPr>
              <a:buFont typeface="Arial" pitchFamily="34" charset="0"/>
              <a:buNone/>
            </a:pPr>
            <a:endParaRPr lang="en-GB" smtClean="0"/>
          </a:p>
          <a:p>
            <a:pPr algn="ctr">
              <a:buFont typeface="Arial" pitchFamily="34" charset="0"/>
              <a:buNone/>
            </a:pPr>
            <a:r>
              <a:rPr lang="en-GB" smtClean="0"/>
              <a:t>Forgiving does not mean forgetting.</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274638"/>
            <a:ext cx="8229600" cy="993775"/>
          </a:xfrm>
        </p:spPr>
        <p:txBody>
          <a:bodyPr/>
          <a:lstStyle/>
          <a:p>
            <a:r>
              <a:rPr lang="en-GB" sz="1800" smtClean="0"/>
              <a:t>Forgiving each other.</a:t>
            </a:r>
          </a:p>
        </p:txBody>
      </p:sp>
      <p:sp>
        <p:nvSpPr>
          <p:cNvPr id="16387"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6.</a:t>
            </a:r>
          </a:p>
          <a:p>
            <a:pPr>
              <a:buFont typeface="Arial" pitchFamily="34" charset="0"/>
              <a:buNone/>
            </a:pPr>
            <a:endParaRPr lang="en-GB" smtClean="0"/>
          </a:p>
          <a:p>
            <a:pPr algn="ctr">
              <a:buFont typeface="Arial" pitchFamily="34" charset="0"/>
              <a:buNone/>
            </a:pPr>
            <a:r>
              <a:rPr lang="en-GB" smtClean="0"/>
              <a:t>Forgiveness means to stop digging it up </a:t>
            </a:r>
          </a:p>
          <a:p>
            <a:pPr algn="ctr">
              <a:buFont typeface="Arial" pitchFamily="34" charset="0"/>
              <a:buNone/>
            </a:pPr>
            <a:r>
              <a:rPr lang="en-GB" smtClean="0"/>
              <a:t>again and again.</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457200" y="1052513"/>
            <a:ext cx="8229600" cy="5472112"/>
          </a:xfrm>
        </p:spPr>
        <p:txBody>
          <a:bodyPr rtlCol="0">
            <a:normAutofit/>
          </a:bodyPr>
          <a:lstStyle/>
          <a:p>
            <a:pPr fontAlgn="auto">
              <a:spcAft>
                <a:spcPts val="0"/>
              </a:spcAft>
              <a:buFont typeface="Arial" pitchFamily="34" charset="0"/>
              <a:buNone/>
              <a:defRPr/>
            </a:pPr>
            <a:endParaRPr lang="en-GB" dirty="0" smtClean="0"/>
          </a:p>
          <a:p>
            <a:pPr fontAlgn="auto">
              <a:spcAft>
                <a:spcPts val="0"/>
              </a:spcAft>
              <a:buFont typeface="Arial" pitchFamily="34" charset="0"/>
              <a:buNone/>
              <a:defRPr/>
            </a:pPr>
            <a:endParaRPr lang="en-GB" dirty="0"/>
          </a:p>
          <a:p>
            <a:pPr fontAlgn="auto">
              <a:spcAft>
                <a:spcPts val="0"/>
              </a:spcAft>
              <a:buFont typeface="Arial" pitchFamily="34" charset="0"/>
              <a:buNone/>
              <a:defRPr/>
            </a:pPr>
            <a:r>
              <a:rPr lang="en-GB" dirty="0" smtClean="0"/>
              <a:t>Practical point 7.</a:t>
            </a:r>
          </a:p>
          <a:p>
            <a:pPr fontAlgn="auto">
              <a:spcAft>
                <a:spcPts val="0"/>
              </a:spcAft>
              <a:buFont typeface="Arial" pitchFamily="34" charset="0"/>
              <a:buNone/>
              <a:defRPr/>
            </a:pPr>
            <a:endParaRPr lang="en-GB" dirty="0"/>
          </a:p>
          <a:p>
            <a:pPr marL="0" indent="0" fontAlgn="auto">
              <a:spcAft>
                <a:spcPts val="0"/>
              </a:spcAft>
              <a:buFont typeface="Arial" pitchFamily="34" charset="0"/>
              <a:buNone/>
              <a:defRPr/>
            </a:pPr>
            <a:r>
              <a:rPr lang="en-GB" dirty="0" smtClean="0"/>
              <a:t>Forgiving is not primarily a statement about what I feel about the other person. It is a statement of my choice to set aside the wrong that was done and not bring it up again</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457200" y="274638"/>
            <a:ext cx="8229600" cy="993775"/>
          </a:xfrm>
        </p:spPr>
        <p:txBody>
          <a:bodyPr/>
          <a:lstStyle/>
          <a:p>
            <a:r>
              <a:rPr lang="en-GB" sz="1800" smtClean="0"/>
              <a:t>Forgiving each other.</a:t>
            </a:r>
          </a:p>
        </p:txBody>
      </p:sp>
      <p:sp>
        <p:nvSpPr>
          <p:cNvPr id="18435"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8.</a:t>
            </a:r>
          </a:p>
          <a:p>
            <a:pPr>
              <a:buFont typeface="Arial" pitchFamily="34" charset="0"/>
              <a:buNone/>
            </a:pPr>
            <a:endParaRPr lang="en-GB" smtClean="0"/>
          </a:p>
          <a:p>
            <a:pPr algn="ctr">
              <a:buFont typeface="Arial" pitchFamily="34" charset="0"/>
              <a:buNone/>
            </a:pPr>
            <a:r>
              <a:rPr lang="en-GB" smtClean="0"/>
              <a:t>Excusing the behaviour </a:t>
            </a:r>
          </a:p>
          <a:p>
            <a:pPr algn="ctr">
              <a:buFont typeface="Arial" pitchFamily="34" charset="0"/>
              <a:buNone/>
            </a:pPr>
            <a:r>
              <a:rPr lang="en-GB" smtClean="0"/>
              <a:t>is not the same as forgiving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274638"/>
            <a:ext cx="8229600" cy="993775"/>
          </a:xfrm>
        </p:spPr>
        <p:txBody>
          <a:bodyPr/>
          <a:lstStyle/>
          <a:p>
            <a:r>
              <a:rPr lang="en-GB" sz="1800" smtClean="0"/>
              <a:t>Forgiving each other.</a:t>
            </a:r>
          </a:p>
        </p:txBody>
      </p:sp>
      <p:sp>
        <p:nvSpPr>
          <p:cNvPr id="19459"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9.</a:t>
            </a:r>
          </a:p>
          <a:p>
            <a:pPr>
              <a:buFont typeface="Arial" pitchFamily="34" charset="0"/>
              <a:buNone/>
            </a:pPr>
            <a:endParaRPr lang="en-GB" smtClean="0"/>
          </a:p>
          <a:p>
            <a:pPr algn="ctr">
              <a:buFont typeface="Arial" pitchFamily="34" charset="0"/>
              <a:buNone/>
            </a:pPr>
            <a:r>
              <a:rPr lang="en-GB" smtClean="0"/>
              <a:t>Forgiving is easier </a:t>
            </a:r>
          </a:p>
          <a:p>
            <a:pPr algn="ctr">
              <a:buFont typeface="Arial" pitchFamily="34" charset="0"/>
              <a:buNone/>
            </a:pPr>
            <a:r>
              <a:rPr lang="en-GB" smtClean="0"/>
              <a:t>when we rest in God’s care</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457200" y="274638"/>
            <a:ext cx="8229600" cy="993775"/>
          </a:xfrm>
        </p:spPr>
        <p:txBody>
          <a:bodyPr/>
          <a:lstStyle/>
          <a:p>
            <a:r>
              <a:rPr lang="en-GB" sz="1800" smtClean="0"/>
              <a:t>Forgiving each other.</a:t>
            </a:r>
          </a:p>
        </p:txBody>
      </p:sp>
      <p:sp>
        <p:nvSpPr>
          <p:cNvPr id="20483"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10.</a:t>
            </a:r>
          </a:p>
          <a:p>
            <a:pPr algn="ctr">
              <a:buFont typeface="Arial" pitchFamily="34" charset="0"/>
              <a:buNone/>
            </a:pPr>
            <a:endParaRPr lang="en-GB" smtClean="0"/>
          </a:p>
          <a:p>
            <a:pPr algn="ctr">
              <a:buFont typeface="Arial" pitchFamily="34" charset="0"/>
              <a:buNone/>
            </a:pPr>
            <a:r>
              <a:rPr lang="en-GB" smtClean="0"/>
              <a:t>Forgiveness is incomplete </a:t>
            </a:r>
          </a:p>
          <a:p>
            <a:pPr algn="ctr">
              <a:buFont typeface="Arial" pitchFamily="34" charset="0"/>
              <a:buNone/>
            </a:pPr>
            <a:r>
              <a:rPr lang="en-GB" smtClean="0"/>
              <a:t>until love replaces anger</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457200" y="1196975"/>
            <a:ext cx="8229600" cy="5256213"/>
          </a:xfrm>
        </p:spPr>
        <p:txBody>
          <a:bodyPr rtlCol="0">
            <a:normAutofit fontScale="92500"/>
          </a:bodyPr>
          <a:lstStyle/>
          <a:p>
            <a:pPr marL="0" indent="0" fontAlgn="auto">
              <a:spcAft>
                <a:spcPts val="0"/>
              </a:spcAft>
              <a:buFont typeface="Arial" pitchFamily="34" charset="0"/>
              <a:buNone/>
              <a:defRPr/>
            </a:pPr>
            <a:endParaRPr lang="en-GB" sz="2400" dirty="0" smtClean="0"/>
          </a:p>
          <a:p>
            <a:pPr marL="0" indent="0" fontAlgn="auto">
              <a:spcAft>
                <a:spcPts val="0"/>
              </a:spcAft>
              <a:buFont typeface="Arial" pitchFamily="34" charset="0"/>
              <a:buNone/>
              <a:defRPr/>
            </a:pPr>
            <a:r>
              <a:rPr lang="en-GB" sz="2800" dirty="0" smtClean="0"/>
              <a:t>He has not dealt with us according to our sins, nor repaid us for our iniquities. For as the heavens are high above the earth, so great is His grace toward those who fear Him. </a:t>
            </a:r>
          </a:p>
          <a:p>
            <a:pPr marL="0" indent="0" fontAlgn="auto">
              <a:spcAft>
                <a:spcPts val="0"/>
              </a:spcAft>
              <a:buFont typeface="Arial" pitchFamily="34" charset="0"/>
              <a:buNone/>
              <a:defRPr/>
            </a:pPr>
            <a:r>
              <a:rPr lang="en-GB" sz="2800" dirty="0" smtClean="0"/>
              <a:t>As far as the east is from the west, so far has He removed our transgressions from us. </a:t>
            </a:r>
          </a:p>
          <a:p>
            <a:pPr marL="0" indent="0" fontAlgn="auto">
              <a:spcAft>
                <a:spcPts val="0"/>
              </a:spcAft>
              <a:buFont typeface="Arial" pitchFamily="34" charset="0"/>
              <a:buNone/>
              <a:defRPr/>
            </a:pPr>
            <a:r>
              <a:rPr lang="en-GB" sz="2800" dirty="0" smtClean="0"/>
              <a:t>Like a father has compassion on His children, so Yahweh has compassion on those who fear Him. For He knows how we are made, He remembers that we are dust.</a:t>
            </a:r>
            <a:r>
              <a:rPr lang="en-GB" dirty="0" smtClean="0"/>
              <a:t>		</a:t>
            </a:r>
          </a:p>
          <a:p>
            <a:pPr marL="0" indent="0" fontAlgn="auto">
              <a:spcAft>
                <a:spcPts val="0"/>
              </a:spcAft>
              <a:buFont typeface="Arial" pitchFamily="34" charset="0"/>
              <a:buNone/>
              <a:defRPr/>
            </a:pPr>
            <a:endParaRPr lang="en-GB" sz="2400" dirty="0"/>
          </a:p>
          <a:p>
            <a:pPr marL="0" indent="0" fontAlgn="auto">
              <a:spcAft>
                <a:spcPts val="0"/>
              </a:spcAft>
              <a:buFont typeface="Arial" pitchFamily="34" charset="0"/>
              <a:buNone/>
              <a:defRPr/>
            </a:pPr>
            <a:r>
              <a:rPr lang="en-GB" sz="2400" dirty="0" smtClean="0"/>
              <a:t>			Psalm 103: 10 - 14</a:t>
            </a:r>
            <a:endParaRPr lang="en-GB"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b="1" dirty="0" smtClean="0"/>
              <a:t>Forgiving is good for me.</a:t>
            </a: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lnSpcReduction="10000"/>
          </a:bodyPr>
          <a:lstStyle/>
          <a:p>
            <a:pPr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b="1" dirty="0" smtClean="0"/>
              <a:t>Forgiving is good for me.</a:t>
            </a:r>
            <a:endParaRPr lang="en-GB" dirty="0" smtClean="0"/>
          </a:p>
          <a:p>
            <a:pPr marL="360363" indent="-360363" algn="just" fontAlgn="auto">
              <a:spcAft>
                <a:spcPts val="0"/>
              </a:spcAft>
              <a:defRPr/>
            </a:pPr>
            <a:r>
              <a:rPr lang="en-GB" dirty="0" smtClean="0"/>
              <a:t>When I learn to forgive I am following the example of Jesus.</a:t>
            </a:r>
          </a:p>
          <a:p>
            <a:pPr marL="360363" indent="-360363" algn="just" fontAlgn="auto">
              <a:spcAft>
                <a:spcPts val="0"/>
              </a:spcAft>
              <a:defRPr/>
            </a:pPr>
            <a:r>
              <a:rPr lang="en-GB" dirty="0" smtClean="0"/>
              <a:t>I find peace of mind.</a:t>
            </a:r>
          </a:p>
          <a:p>
            <a:pPr marL="360363" indent="-360363" algn="just" fontAlgn="auto">
              <a:spcAft>
                <a:spcPts val="0"/>
              </a:spcAft>
              <a:defRPr/>
            </a:pPr>
            <a:r>
              <a:rPr lang="en-GB" dirty="0" smtClean="0"/>
              <a:t>It is essential for my salvation.</a:t>
            </a:r>
          </a:p>
          <a:p>
            <a:pPr marL="360363" indent="-360363" algn="just" fontAlgn="auto">
              <a:spcAft>
                <a:spcPts val="0"/>
              </a:spcAft>
              <a:defRPr/>
            </a:pPr>
            <a:r>
              <a:rPr lang="en-GB" dirty="0" smtClean="0"/>
              <a:t>It is only when I know the pain involved that I understand what Jesus and God have done for me.</a:t>
            </a:r>
          </a:p>
          <a:p>
            <a:pPr marL="360363" indent="-360363" algn="just" fontAlgn="auto">
              <a:spcAft>
                <a:spcPts val="0"/>
              </a:spcAft>
              <a:defRPr/>
            </a:pPr>
            <a:r>
              <a:rPr lang="en-GB" dirty="0" smtClean="0"/>
              <a:t>"It is in forgiving that I am forgiven."</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b="1" dirty="0" smtClean="0"/>
              <a:t>Putting  it into practice.</a:t>
            </a:r>
          </a:p>
          <a:p>
            <a:pPr algn="ctr" fontAlgn="auto">
              <a:spcAft>
                <a:spcPts val="0"/>
              </a:spcAft>
              <a:buFont typeface="Arial" pitchFamily="34" charset="0"/>
              <a:buNone/>
              <a:defRPr/>
            </a:pPr>
            <a:endParaRPr lang="en-GB" dirty="0"/>
          </a:p>
          <a:p>
            <a:pPr marL="514350" indent="-514350" algn="just" fontAlgn="auto">
              <a:spcAft>
                <a:spcPts val="0"/>
              </a:spcAft>
              <a:defRPr/>
            </a:pPr>
            <a:r>
              <a:rPr lang="en-GB" dirty="0" smtClean="0"/>
              <a:t>Internal aspects of forgiving:</a:t>
            </a:r>
          </a:p>
          <a:p>
            <a:pPr marL="914400" lvl="1" indent="-514350" algn="just" fontAlgn="auto">
              <a:spcAft>
                <a:spcPts val="0"/>
              </a:spcAft>
              <a:defRPr/>
            </a:pPr>
            <a:r>
              <a:rPr lang="en-GB" dirty="0" smtClean="0"/>
              <a:t>What I can do?</a:t>
            </a:r>
          </a:p>
          <a:p>
            <a:pPr marL="914400" lvl="1" indent="-514350" algn="just" fontAlgn="auto">
              <a:spcAft>
                <a:spcPts val="0"/>
              </a:spcAft>
              <a:defRPr/>
            </a:pPr>
            <a:r>
              <a:rPr lang="en-GB" dirty="0" smtClean="0"/>
              <a:t>What I choose to do.</a:t>
            </a:r>
          </a:p>
          <a:p>
            <a:pPr marL="914400" lvl="1" indent="-514350" algn="just" fontAlgn="auto">
              <a:spcAft>
                <a:spcPts val="0"/>
              </a:spcAft>
              <a:defRPr/>
            </a:pPr>
            <a:r>
              <a:rPr lang="en-GB" dirty="0" smtClean="0"/>
              <a:t>Within my control.</a:t>
            </a:r>
          </a:p>
          <a:p>
            <a:pPr marL="914400" lvl="1" indent="-514350" algn="just" fontAlgn="auto">
              <a:spcAft>
                <a:spcPts val="0"/>
              </a:spcAft>
              <a:defRPr/>
            </a:pPr>
            <a:r>
              <a:rPr lang="en-GB" dirty="0" smtClean="0"/>
              <a:t>What Jesus commands me to do.</a:t>
            </a:r>
          </a:p>
          <a:p>
            <a:pPr marL="914400" lvl="1" indent="-514350" algn="just" fontAlgn="auto">
              <a:spcAft>
                <a:spcPts val="0"/>
              </a:spcAft>
              <a:buFont typeface="Arial" pitchFamily="34" charset="0"/>
              <a:buNone/>
              <a:defRPr/>
            </a:pPr>
            <a:r>
              <a:rPr lang="en-GB" dirty="0" smtClean="0"/>
              <a:t>Sometimes called the ‘private’ aspect of forgiving.</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457200" y="274638"/>
            <a:ext cx="8229600" cy="993775"/>
          </a:xfrm>
        </p:spPr>
        <p:txBody>
          <a:bodyPr/>
          <a:lstStyle/>
          <a:p>
            <a:r>
              <a:rPr lang="en-GB" sz="1800" smtClean="0"/>
              <a:t>Forgiving each other.</a:t>
            </a:r>
          </a:p>
        </p:txBody>
      </p:sp>
      <p:sp>
        <p:nvSpPr>
          <p:cNvPr id="24579" name="Content Placeholder 4"/>
          <p:cNvSpPr>
            <a:spLocks noGrp="1"/>
          </p:cNvSpPr>
          <p:nvPr>
            <p:ph idx="1"/>
          </p:nvPr>
        </p:nvSpPr>
        <p:spPr>
          <a:xfrm>
            <a:off x="539750" y="1125538"/>
            <a:ext cx="8229600" cy="5472112"/>
          </a:xfrm>
        </p:spPr>
        <p:txBody>
          <a:bodyPr/>
          <a:lstStyle/>
          <a:p>
            <a:r>
              <a:rPr lang="en-GB" b="1" smtClean="0"/>
              <a:t>Forgiving is good for the other person.</a:t>
            </a:r>
            <a:endParaRPr lang="en-GB" smtClean="0"/>
          </a:p>
          <a:p>
            <a:r>
              <a:rPr lang="en-GB" smtClean="0"/>
              <a:t>When I forgive, we begin to communicate again - we understand each other better.</a:t>
            </a:r>
          </a:p>
          <a:p>
            <a:r>
              <a:rPr lang="en-GB" smtClean="0"/>
              <a:t>He/she may realise the true effect of their actions.</a:t>
            </a:r>
          </a:p>
          <a:p>
            <a:r>
              <a:rPr lang="en-GB" smtClean="0"/>
              <a:t>Hopefully they will come closer to God.</a:t>
            </a:r>
          </a:p>
          <a:p>
            <a:r>
              <a:rPr lang="en-GB" smtClean="0"/>
              <a:t>Hopefully they appreciate the cost of being forgiven</a:t>
            </a:r>
          </a:p>
          <a:p>
            <a:r>
              <a:rPr lang="en-GB" smtClean="0"/>
              <a:t>Hopefully we can create a better relationship for the future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57200" y="274638"/>
            <a:ext cx="8229600" cy="993775"/>
          </a:xfrm>
        </p:spPr>
        <p:txBody>
          <a:bodyPr/>
          <a:lstStyle/>
          <a:p>
            <a:r>
              <a:rPr lang="en-GB" sz="1800" smtClean="0"/>
              <a:t>Forgiving each other.</a:t>
            </a:r>
          </a:p>
        </p:txBody>
      </p:sp>
      <p:sp>
        <p:nvSpPr>
          <p:cNvPr id="25603" name="Content Placeholder 4"/>
          <p:cNvSpPr>
            <a:spLocks noGrp="1"/>
          </p:cNvSpPr>
          <p:nvPr>
            <p:ph idx="1"/>
          </p:nvPr>
        </p:nvSpPr>
        <p:spPr>
          <a:xfrm>
            <a:off x="539750" y="1125538"/>
            <a:ext cx="8229600" cy="5472112"/>
          </a:xfrm>
        </p:spPr>
        <p:txBody>
          <a:bodyPr/>
          <a:lstStyle/>
          <a:p>
            <a:pPr>
              <a:buFont typeface="Arial" pitchFamily="34" charset="0"/>
              <a:buNone/>
            </a:pPr>
            <a:endParaRPr lang="en-GB" smtClean="0"/>
          </a:p>
          <a:p>
            <a:pPr algn="ctr">
              <a:buFont typeface="Arial" pitchFamily="34" charset="0"/>
              <a:buNone/>
            </a:pPr>
            <a:r>
              <a:rPr lang="en-GB" b="1" smtClean="0"/>
              <a:t>Putting  it into practice</a:t>
            </a:r>
          </a:p>
          <a:p>
            <a:pPr algn="just">
              <a:buFont typeface="Arial" pitchFamily="34" charset="0"/>
              <a:buNone/>
            </a:pPr>
            <a:endParaRPr lang="en-GB" smtClean="0"/>
          </a:p>
          <a:p>
            <a:pPr algn="just"/>
            <a:r>
              <a:rPr lang="en-GB" smtClean="0"/>
              <a:t>External aspect of forgiving:</a:t>
            </a:r>
          </a:p>
          <a:p>
            <a:pPr lvl="1" algn="just"/>
            <a:r>
              <a:rPr lang="en-GB" smtClean="0"/>
              <a:t>Involves the other person.</a:t>
            </a:r>
          </a:p>
          <a:p>
            <a:pPr lvl="1" algn="just"/>
            <a:r>
              <a:rPr lang="en-GB" smtClean="0"/>
              <a:t>Not entirely within our control:  partly depends on the other person.</a:t>
            </a:r>
          </a:p>
          <a:p>
            <a:pPr lvl="1" algn="just"/>
            <a:r>
              <a:rPr lang="en-GB" smtClean="0"/>
              <a:t>May not be possible.</a:t>
            </a:r>
          </a:p>
          <a:p>
            <a:pPr lvl="1" algn="just">
              <a:buFont typeface="Arial" pitchFamily="34" charset="0"/>
              <a:buNone/>
            </a:pPr>
            <a:r>
              <a:rPr lang="en-GB" smtClean="0"/>
              <a:t>Sometimes called the ‘public’ aspect of forgiving.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a:xfrm>
            <a:off x="457200" y="274638"/>
            <a:ext cx="8229600" cy="993775"/>
          </a:xfrm>
        </p:spPr>
        <p:txBody>
          <a:bodyPr/>
          <a:lstStyle/>
          <a:p>
            <a:r>
              <a:rPr lang="en-GB" sz="1800" smtClean="0"/>
              <a:t>Forgiving each other.</a:t>
            </a:r>
          </a:p>
        </p:txBody>
      </p:sp>
      <p:sp>
        <p:nvSpPr>
          <p:cNvPr id="26627" name="Content Placeholder 4"/>
          <p:cNvSpPr>
            <a:spLocks noGrp="1"/>
          </p:cNvSpPr>
          <p:nvPr>
            <p:ph idx="1"/>
          </p:nvPr>
        </p:nvSpPr>
        <p:spPr>
          <a:xfrm>
            <a:off x="539750" y="1125538"/>
            <a:ext cx="8229600" cy="5472112"/>
          </a:xfrm>
        </p:spPr>
        <p:txBody>
          <a:bodyPr/>
          <a:lstStyle/>
          <a:p>
            <a:pPr algn="ctr">
              <a:buFont typeface="Arial" pitchFamily="34" charset="0"/>
              <a:buNone/>
            </a:pPr>
            <a:r>
              <a:rPr lang="en-GB" b="1" smtClean="0"/>
              <a:t>Putting  it into practice.</a:t>
            </a:r>
          </a:p>
          <a:p>
            <a:pPr algn="just">
              <a:buFont typeface="Arial" pitchFamily="34" charset="0"/>
              <a:buNone/>
            </a:pPr>
            <a:endParaRPr lang="en-GB" smtClean="0"/>
          </a:p>
          <a:p>
            <a:pPr algn="just">
              <a:buFont typeface="Arial" pitchFamily="34" charset="0"/>
              <a:buNone/>
            </a:pPr>
            <a:r>
              <a:rPr lang="en-GB" smtClean="0"/>
              <a:t>Our attitude of mind:</a:t>
            </a:r>
          </a:p>
          <a:p>
            <a:pPr algn="just"/>
            <a:r>
              <a:rPr lang="en-GB" smtClean="0"/>
              <a:t>To choose to forgive is a statement of intention, rather than a reflection on our feelings.</a:t>
            </a:r>
          </a:p>
          <a:p>
            <a:pPr algn="just"/>
            <a:r>
              <a:rPr lang="en-GB" smtClean="0"/>
              <a:t>Sets the direction for our lives, our thoughts and possible actions.</a:t>
            </a:r>
          </a:p>
          <a:p>
            <a:pPr algn="just"/>
            <a:endParaRPr lang="en-GB" smtClean="0"/>
          </a:p>
          <a:p>
            <a:pPr algn="just"/>
            <a:endParaRPr lang="en-GB"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457200" y="274638"/>
            <a:ext cx="8229600" cy="993775"/>
          </a:xfrm>
        </p:spPr>
        <p:txBody>
          <a:bodyPr/>
          <a:lstStyle/>
          <a:p>
            <a:r>
              <a:rPr lang="en-GB" sz="1800" smtClean="0"/>
              <a:t>Forgiving each other.</a:t>
            </a:r>
          </a:p>
        </p:txBody>
      </p:sp>
      <p:sp>
        <p:nvSpPr>
          <p:cNvPr id="27651" name="Content Placeholder 4"/>
          <p:cNvSpPr>
            <a:spLocks noGrp="1"/>
          </p:cNvSpPr>
          <p:nvPr>
            <p:ph idx="1"/>
          </p:nvPr>
        </p:nvSpPr>
        <p:spPr>
          <a:xfrm>
            <a:off x="539750" y="1125538"/>
            <a:ext cx="8229600" cy="5472112"/>
          </a:xfrm>
        </p:spPr>
        <p:txBody>
          <a:bodyPr/>
          <a:lstStyle/>
          <a:p>
            <a:pPr algn="ctr">
              <a:buFont typeface="Arial" pitchFamily="34" charset="0"/>
              <a:buNone/>
            </a:pPr>
            <a:endParaRPr lang="en-GB" sz="1800" smtClean="0"/>
          </a:p>
          <a:p>
            <a:pPr algn="ctr">
              <a:buFont typeface="Arial" pitchFamily="34" charset="0"/>
              <a:buNone/>
            </a:pPr>
            <a:r>
              <a:rPr lang="en-GB" b="1" smtClean="0"/>
              <a:t>Benefits when we forgive</a:t>
            </a:r>
            <a:r>
              <a:rPr lang="en-GB" smtClean="0"/>
              <a:t>.</a:t>
            </a:r>
          </a:p>
          <a:p>
            <a:pPr algn="ctr">
              <a:buFont typeface="Arial" pitchFamily="34" charset="0"/>
              <a:buNone/>
            </a:pPr>
            <a:endParaRPr lang="en-GB" sz="1800" smtClean="0"/>
          </a:p>
          <a:p>
            <a:pPr algn="just"/>
            <a:r>
              <a:rPr lang="en-GB" smtClean="0"/>
              <a:t>To forgive frees us to go forward in life.</a:t>
            </a:r>
          </a:p>
          <a:p>
            <a:pPr algn="just"/>
            <a:r>
              <a:rPr lang="en-GB" smtClean="0"/>
              <a:t>We are not bound by the need to hate / exact revenge.</a:t>
            </a:r>
          </a:p>
          <a:p>
            <a:pPr algn="just"/>
            <a:r>
              <a:rPr lang="en-GB" smtClean="0"/>
              <a:t>We can grieve over what is lost and begin to build a new life.</a:t>
            </a:r>
          </a:p>
          <a:p>
            <a:pPr algn="just"/>
            <a:r>
              <a:rPr lang="en-GB" smtClean="0"/>
              <a:t>We may be able to be find reconciliation and have a new and better relationship.</a:t>
            </a:r>
          </a:p>
          <a:p>
            <a:pPr algn="just">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a:xfrm>
            <a:off x="457200" y="274638"/>
            <a:ext cx="8229600" cy="993775"/>
          </a:xfrm>
        </p:spPr>
        <p:txBody>
          <a:bodyPr/>
          <a:lstStyle/>
          <a:p>
            <a:r>
              <a:rPr lang="en-GB" sz="1800" smtClean="0"/>
              <a:t>Forgiving each other.</a:t>
            </a:r>
          </a:p>
        </p:txBody>
      </p:sp>
      <p:sp>
        <p:nvSpPr>
          <p:cNvPr id="28675" name="Content Placeholder 4"/>
          <p:cNvSpPr>
            <a:spLocks noGrp="1"/>
          </p:cNvSpPr>
          <p:nvPr>
            <p:ph idx="1"/>
          </p:nvPr>
        </p:nvSpPr>
        <p:spPr>
          <a:xfrm>
            <a:off x="539750" y="1125538"/>
            <a:ext cx="8229600" cy="5472112"/>
          </a:xfrm>
        </p:spPr>
        <p:txBody>
          <a:bodyPr/>
          <a:lstStyle/>
          <a:p>
            <a:pPr algn="ctr">
              <a:buFont typeface="Arial" pitchFamily="34" charset="0"/>
              <a:buNone/>
            </a:pPr>
            <a:endParaRPr lang="en-GB" sz="1800" smtClean="0"/>
          </a:p>
          <a:p>
            <a:pPr algn="ctr">
              <a:buFont typeface="Arial" pitchFamily="34" charset="0"/>
              <a:buNone/>
            </a:pPr>
            <a:r>
              <a:rPr lang="en-GB" b="1" smtClean="0"/>
              <a:t>The things that inhibit us from forgiving.</a:t>
            </a:r>
            <a:endParaRPr lang="en-GB" smtClean="0"/>
          </a:p>
          <a:p>
            <a:r>
              <a:rPr lang="en-GB" smtClean="0"/>
              <a:t>Fear that it will continue</a:t>
            </a:r>
          </a:p>
          <a:p>
            <a:r>
              <a:rPr lang="en-GB" smtClean="0"/>
              <a:t>Our desire to see justice done now (on our terms)</a:t>
            </a:r>
          </a:p>
          <a:p>
            <a:r>
              <a:rPr lang="en-GB" smtClean="0"/>
              <a:t>Our pride</a:t>
            </a:r>
          </a:p>
          <a:p>
            <a:r>
              <a:rPr lang="en-GB" smtClean="0"/>
              <a:t>Believing that you must:</a:t>
            </a:r>
          </a:p>
          <a:p>
            <a:pPr lvl="1"/>
            <a:r>
              <a:rPr lang="en-GB" smtClean="0"/>
              <a:t> forget in order to forgive</a:t>
            </a:r>
          </a:p>
          <a:p>
            <a:pPr lvl="1"/>
            <a:r>
              <a:rPr lang="en-GB" smtClean="0"/>
              <a:t>trust again in order to forgive.</a:t>
            </a:r>
          </a:p>
          <a:p>
            <a:pPr algn="just">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457200" y="274638"/>
            <a:ext cx="8229600" cy="993775"/>
          </a:xfrm>
        </p:spPr>
        <p:txBody>
          <a:bodyPr/>
          <a:lstStyle/>
          <a:p>
            <a:r>
              <a:rPr lang="en-GB" sz="1800" smtClean="0"/>
              <a:t>Forgiving each other.</a:t>
            </a:r>
          </a:p>
        </p:txBody>
      </p:sp>
      <p:sp>
        <p:nvSpPr>
          <p:cNvPr id="29699" name="Content Placeholder 4"/>
          <p:cNvSpPr>
            <a:spLocks noGrp="1"/>
          </p:cNvSpPr>
          <p:nvPr>
            <p:ph idx="1"/>
          </p:nvPr>
        </p:nvSpPr>
        <p:spPr>
          <a:xfrm>
            <a:off x="539750" y="1125538"/>
            <a:ext cx="8229600" cy="5472112"/>
          </a:xfrm>
        </p:spPr>
        <p:txBody>
          <a:bodyPr/>
          <a:lstStyle/>
          <a:p>
            <a:pPr algn="ctr">
              <a:buFont typeface="Arial" pitchFamily="34" charset="0"/>
              <a:buNone/>
            </a:pPr>
            <a:r>
              <a:rPr lang="en-GB" b="1" smtClean="0"/>
              <a:t>Divide the whole job of forgiving.</a:t>
            </a:r>
            <a:endParaRPr lang="en-GB" smtClean="0"/>
          </a:p>
          <a:p>
            <a:pPr algn="ctr">
              <a:buFont typeface="Arial" pitchFamily="34" charset="0"/>
              <a:buNone/>
            </a:pPr>
            <a:endParaRPr lang="en-GB" b="1" smtClean="0"/>
          </a:p>
          <a:p>
            <a:pPr algn="just">
              <a:buFont typeface="Arial" pitchFamily="34" charset="0"/>
              <a:buNone/>
            </a:pPr>
            <a:r>
              <a:rPr lang="en-GB" smtClean="0"/>
              <a:t>Many people are inhibited from starting to forgive by thinking it all has to be done at once.</a:t>
            </a:r>
          </a:p>
          <a:p>
            <a:pPr algn="just">
              <a:buFont typeface="Arial" pitchFamily="34" charset="0"/>
              <a:buNone/>
            </a:pPr>
            <a:endParaRPr lang="en-GB" smtClean="0"/>
          </a:p>
          <a:p>
            <a:pPr algn="just">
              <a:buFont typeface="Arial" pitchFamily="34" charset="0"/>
              <a:buNone/>
            </a:pPr>
            <a:r>
              <a:rPr lang="en-GB" smtClean="0"/>
              <a:t>Think of it, instead, as a process with separate steps.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a:xfrm>
            <a:off x="457200" y="274638"/>
            <a:ext cx="8229600" cy="993775"/>
          </a:xfrm>
        </p:spPr>
        <p:txBody>
          <a:bodyPr/>
          <a:lstStyle/>
          <a:p>
            <a:r>
              <a:rPr lang="en-GB" sz="1800" smtClean="0"/>
              <a:t>Forgiving each other.</a:t>
            </a:r>
          </a:p>
        </p:txBody>
      </p:sp>
      <p:sp>
        <p:nvSpPr>
          <p:cNvPr id="30723" name="Content Placeholder 4"/>
          <p:cNvSpPr>
            <a:spLocks noGrp="1"/>
          </p:cNvSpPr>
          <p:nvPr>
            <p:ph idx="1"/>
          </p:nvPr>
        </p:nvSpPr>
        <p:spPr>
          <a:xfrm>
            <a:off x="539750" y="1125538"/>
            <a:ext cx="8229600" cy="5472112"/>
          </a:xfrm>
        </p:spPr>
        <p:txBody>
          <a:bodyPr/>
          <a:lstStyle/>
          <a:p>
            <a:pPr algn="ctr">
              <a:buFont typeface="Arial" pitchFamily="34" charset="0"/>
              <a:buNone/>
            </a:pPr>
            <a:r>
              <a:rPr lang="en-GB" b="1" smtClean="0"/>
              <a:t>Seeing the world as God sees it.</a:t>
            </a:r>
          </a:p>
          <a:p>
            <a:pPr algn="ctr">
              <a:buFont typeface="Arial" pitchFamily="34" charset="0"/>
              <a:buNone/>
            </a:pPr>
            <a:endParaRPr lang="en-GB" smtClean="0"/>
          </a:p>
          <a:p>
            <a:pPr algn="ctr">
              <a:buFont typeface="Arial" pitchFamily="34" charset="0"/>
              <a:buNone/>
            </a:pPr>
            <a:r>
              <a:rPr lang="en-GB" smtClean="0"/>
              <a:t>We see others as weak </a:t>
            </a:r>
          </a:p>
          <a:p>
            <a:pPr algn="ctr">
              <a:buFont typeface="Arial" pitchFamily="34" charset="0"/>
              <a:buNone/>
            </a:pPr>
            <a:r>
              <a:rPr lang="en-GB" smtClean="0"/>
              <a:t>and in need  of God’s grace</a:t>
            </a:r>
          </a:p>
          <a:p>
            <a:pPr algn="ctr">
              <a:buFont typeface="Arial" pitchFamily="34" charset="0"/>
              <a:buNone/>
            </a:pPr>
            <a:endParaRPr lang="en-GB" smtClean="0"/>
          </a:p>
          <a:p>
            <a:pPr algn="ctr">
              <a:buFont typeface="Arial" pitchFamily="34" charset="0"/>
              <a:buNone/>
            </a:pPr>
            <a:r>
              <a:rPr lang="en-GB" smtClean="0"/>
              <a:t>Others do not behave towards us in love because they do not have the love of God and Jesus in their hearts.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993775"/>
          </a:xfrm>
        </p:spPr>
        <p:txBody>
          <a:bodyPr/>
          <a:lstStyle/>
          <a:p>
            <a:r>
              <a:rPr lang="en-GB" sz="1600" smtClean="0"/>
              <a:t>Forgiving each other.</a:t>
            </a:r>
          </a:p>
        </p:txBody>
      </p:sp>
      <p:sp>
        <p:nvSpPr>
          <p:cNvPr id="5" name="Content Placeholder 4"/>
          <p:cNvSpPr>
            <a:spLocks noGrp="1"/>
          </p:cNvSpPr>
          <p:nvPr>
            <p:ph idx="1"/>
          </p:nvPr>
        </p:nvSpPr>
        <p:spPr>
          <a:xfrm>
            <a:off x="457200" y="1052513"/>
            <a:ext cx="8229600" cy="5545137"/>
          </a:xfrm>
        </p:spPr>
        <p:txBody>
          <a:bodyPr rtlCol="0">
            <a:normAutofit fontScale="55000" lnSpcReduction="20000"/>
          </a:bodyPr>
          <a:lstStyle/>
          <a:p>
            <a:pPr algn="ctr" fontAlgn="auto">
              <a:spcAft>
                <a:spcPts val="0"/>
              </a:spcAft>
              <a:buFont typeface="Arial" pitchFamily="34" charset="0"/>
              <a:buNone/>
              <a:defRPr/>
            </a:pPr>
            <a:r>
              <a:rPr lang="en-GB" sz="4400" dirty="0" smtClean="0"/>
              <a:t>Jesus said:</a:t>
            </a:r>
          </a:p>
          <a:p>
            <a:pPr marL="0" indent="0" algn="just" fontAlgn="auto">
              <a:spcAft>
                <a:spcPts val="0"/>
              </a:spcAft>
              <a:buFont typeface="Arial" pitchFamily="34" charset="0"/>
              <a:buNone/>
              <a:defRPr/>
            </a:pPr>
            <a:r>
              <a:rPr lang="en-GB" sz="4400" dirty="0" smtClean="0"/>
              <a:t>Even before you ask Him, your Father knows what things </a:t>
            </a:r>
          </a:p>
          <a:p>
            <a:pPr marL="0" indent="0" algn="just" fontAlgn="auto">
              <a:spcAft>
                <a:spcPts val="0"/>
              </a:spcAft>
              <a:buFont typeface="Arial" pitchFamily="34" charset="0"/>
              <a:buNone/>
              <a:defRPr/>
            </a:pPr>
            <a:r>
              <a:rPr lang="en-GB" sz="4400" dirty="0" smtClean="0"/>
              <a:t>you need.  In this manner you should pray: </a:t>
            </a:r>
          </a:p>
          <a:p>
            <a:pPr marL="720725" indent="0" algn="just" fontAlgn="auto">
              <a:spcAft>
                <a:spcPts val="0"/>
              </a:spcAft>
              <a:buFont typeface="Arial" pitchFamily="34" charset="0"/>
              <a:buNone/>
              <a:defRPr/>
            </a:pPr>
            <a:r>
              <a:rPr lang="en-GB" sz="4400" dirty="0" smtClean="0"/>
              <a:t>Our Father who is in heaven, let Your Name be glorified.  </a:t>
            </a:r>
          </a:p>
          <a:p>
            <a:pPr marL="720725" indent="0" algn="just" fontAlgn="auto">
              <a:spcAft>
                <a:spcPts val="0"/>
              </a:spcAft>
              <a:buFont typeface="Arial" pitchFamily="34" charset="0"/>
              <a:buNone/>
              <a:defRPr/>
            </a:pPr>
            <a:r>
              <a:rPr lang="en-GB" sz="4400" dirty="0" smtClean="0"/>
              <a:t>Your kingdom come. </a:t>
            </a:r>
          </a:p>
          <a:p>
            <a:pPr marL="720725" indent="0" algn="just" fontAlgn="auto">
              <a:spcAft>
                <a:spcPts val="0"/>
              </a:spcAft>
              <a:buFont typeface="Arial" pitchFamily="34" charset="0"/>
              <a:buNone/>
              <a:defRPr/>
            </a:pPr>
            <a:r>
              <a:rPr lang="en-GB" sz="4400" dirty="0" smtClean="0"/>
              <a:t>Your will be done on earth, as it is in heaven.  </a:t>
            </a:r>
          </a:p>
          <a:p>
            <a:pPr marL="720725" indent="0" algn="just" fontAlgn="auto">
              <a:spcAft>
                <a:spcPts val="0"/>
              </a:spcAft>
              <a:buFont typeface="Arial" pitchFamily="34" charset="0"/>
              <a:buNone/>
              <a:defRPr/>
            </a:pPr>
            <a:r>
              <a:rPr lang="en-GB" sz="4400" dirty="0" smtClean="0"/>
              <a:t>Give us this day our daily bread.  </a:t>
            </a:r>
          </a:p>
          <a:p>
            <a:pPr marL="720725" indent="0" algn="just" fontAlgn="auto">
              <a:spcAft>
                <a:spcPts val="0"/>
              </a:spcAft>
              <a:buFont typeface="Arial" pitchFamily="34" charset="0"/>
              <a:buNone/>
              <a:defRPr/>
            </a:pPr>
            <a:r>
              <a:rPr lang="en-GB" sz="4400" b="1" dirty="0" smtClean="0"/>
              <a:t>And forgive us our debts, as we also have forgiven our debtors.</a:t>
            </a:r>
            <a:r>
              <a:rPr lang="en-GB" sz="4400" dirty="0" smtClean="0"/>
              <a:t>  </a:t>
            </a:r>
          </a:p>
          <a:p>
            <a:pPr marL="720725" indent="0" algn="just" fontAlgn="auto">
              <a:spcAft>
                <a:spcPts val="0"/>
              </a:spcAft>
              <a:buFont typeface="Arial" pitchFamily="34" charset="0"/>
              <a:buNone/>
              <a:defRPr/>
            </a:pPr>
            <a:r>
              <a:rPr lang="en-GB" sz="4400" dirty="0" smtClean="0"/>
              <a:t>And lead us not into temptation, but deliver us from evil.  </a:t>
            </a:r>
          </a:p>
          <a:p>
            <a:pPr marL="0" indent="0" algn="just" fontAlgn="auto">
              <a:spcAft>
                <a:spcPts val="0"/>
              </a:spcAft>
              <a:buFont typeface="Arial" pitchFamily="34" charset="0"/>
              <a:buNone/>
              <a:defRPr/>
            </a:pPr>
            <a:endParaRPr lang="en-GB" sz="4400" dirty="0"/>
          </a:p>
          <a:p>
            <a:pPr marL="0" indent="0" algn="just" fontAlgn="auto">
              <a:spcAft>
                <a:spcPts val="0"/>
              </a:spcAft>
              <a:buFont typeface="Arial" pitchFamily="34" charset="0"/>
              <a:buNone/>
              <a:defRPr/>
            </a:pPr>
            <a:r>
              <a:rPr lang="en-GB" sz="4400" b="1" dirty="0" smtClean="0"/>
              <a:t>For if you forgive men their trespasses, your heavenly Father will also forgive you.  But if you do not forgive men their trespasses, neither will your Father forgive your trespasses.  </a:t>
            </a:r>
          </a:p>
          <a:p>
            <a:pPr marL="0" indent="0" fontAlgn="auto">
              <a:spcAft>
                <a:spcPts val="0"/>
              </a:spcAft>
              <a:buFont typeface="Arial" pitchFamily="34" charset="0"/>
              <a:buNone/>
              <a:defRPr/>
            </a:pPr>
            <a:r>
              <a:rPr lang="en-GB" sz="4400" dirty="0" smtClean="0"/>
              <a:t>						Matthew 6: 8 – 15</a:t>
            </a:r>
            <a:endParaRPr lang="en-GB" sz="4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lnSpcReduction="10000"/>
          </a:bodyPr>
          <a:lstStyle/>
          <a:p>
            <a:pPr algn="ctr" fontAlgn="auto">
              <a:spcAft>
                <a:spcPts val="0"/>
              </a:spcAft>
              <a:buFont typeface="Arial" pitchFamily="34" charset="0"/>
              <a:buNone/>
              <a:defRPr/>
            </a:pPr>
            <a:r>
              <a:rPr lang="en-GB" b="1" dirty="0" smtClean="0"/>
              <a:t>Seeing the world as God sees it.</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We react as those who hold the precious gospel of grace.</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Our example in forgiving others </a:t>
            </a:r>
          </a:p>
          <a:p>
            <a:pPr algn="ctr" fontAlgn="auto">
              <a:spcAft>
                <a:spcPts val="0"/>
              </a:spcAft>
              <a:buFont typeface="Arial" pitchFamily="34" charset="0"/>
              <a:buNone/>
              <a:defRPr/>
            </a:pPr>
            <a:r>
              <a:rPr lang="en-GB" dirty="0" smtClean="0"/>
              <a:t>shows the love of God to them.</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They are confronted, not with revenge but with our love.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algn="ctr" fontAlgn="auto">
              <a:spcAft>
                <a:spcPts val="0"/>
              </a:spcAft>
              <a:buFont typeface="Arial" pitchFamily="34" charset="0"/>
              <a:buNone/>
              <a:defRPr/>
            </a:pPr>
            <a:r>
              <a:rPr lang="en-GB" b="1" dirty="0" smtClean="0"/>
              <a:t>Entering into the mind of God and Christ.</a:t>
            </a:r>
          </a:p>
          <a:p>
            <a:pPr algn="just"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As we struggle with the task of forgiving those around us, we begin to understand a little of what God and Jesus Christ have done for us;     to understand a bit better the cost Jesus paid on the cross.</a:t>
            </a:r>
          </a:p>
          <a:p>
            <a:pPr marL="0" indent="0" algn="just"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The value of prayer and reading.  Communicating with God and Jesus.</a:t>
            </a:r>
          </a:p>
          <a:p>
            <a:pPr algn="ctr" fontAlgn="auto">
              <a:spcAft>
                <a:spcPts val="0"/>
              </a:spcAft>
              <a:buFont typeface="Arial" pitchFamily="34" charset="0"/>
              <a:buNone/>
              <a:defRPr/>
            </a:pPr>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a:xfrm>
            <a:off x="457200" y="274638"/>
            <a:ext cx="8229600" cy="993775"/>
          </a:xfrm>
        </p:spPr>
        <p:txBody>
          <a:bodyPr/>
          <a:lstStyle/>
          <a:p>
            <a:r>
              <a:rPr lang="en-GB" sz="1800" smtClean="0"/>
              <a:t>Forgiving each other.</a:t>
            </a:r>
          </a:p>
        </p:txBody>
      </p:sp>
      <p:sp>
        <p:nvSpPr>
          <p:cNvPr id="33795" name="Content Placeholder 4"/>
          <p:cNvSpPr>
            <a:spLocks noGrp="1"/>
          </p:cNvSpPr>
          <p:nvPr>
            <p:ph idx="1"/>
          </p:nvPr>
        </p:nvSpPr>
        <p:spPr>
          <a:xfrm>
            <a:off x="539750" y="1125538"/>
            <a:ext cx="8229600" cy="5472112"/>
          </a:xfrm>
        </p:spPr>
        <p:txBody>
          <a:bodyPr/>
          <a:lstStyle/>
          <a:p>
            <a:pPr marL="0" indent="0" algn="ctr">
              <a:buFont typeface="Arial" pitchFamily="34" charset="0"/>
              <a:buNone/>
            </a:pPr>
            <a:r>
              <a:rPr lang="en-GB" b="1" smtClean="0"/>
              <a:t>A recipe for forgiving.</a:t>
            </a:r>
          </a:p>
          <a:p>
            <a:pPr marL="0" indent="0" algn="just">
              <a:buFont typeface="Arial" pitchFamily="34" charset="0"/>
              <a:buNone/>
            </a:pPr>
            <a:r>
              <a:rPr lang="en-GB" smtClean="0"/>
              <a:t>Therefore I urge you brothers, by the mercies of God, to present your bodies a living sacrifice, holy, acceptable to God, which is your logical service. </a:t>
            </a:r>
          </a:p>
          <a:p>
            <a:pPr marL="0" indent="0" algn="just">
              <a:buFont typeface="Arial" pitchFamily="34" charset="0"/>
              <a:buNone/>
            </a:pPr>
            <a:r>
              <a:rPr lang="en-GB" smtClean="0"/>
              <a:t>And do not conform to the mould of this world, but be transformed by the renewing of your mind, that you may experience what is the good and acceptable and the perfect will of God.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457200" y="274638"/>
            <a:ext cx="8229600" cy="993775"/>
          </a:xfrm>
        </p:spPr>
        <p:txBody>
          <a:bodyPr/>
          <a:lstStyle/>
          <a:p>
            <a:r>
              <a:rPr lang="en-GB" sz="1800" smtClean="0"/>
              <a:t>Forgiving each other.</a:t>
            </a:r>
          </a:p>
        </p:txBody>
      </p:sp>
      <p:sp>
        <p:nvSpPr>
          <p:cNvPr id="34819" name="Content Placeholder 4"/>
          <p:cNvSpPr>
            <a:spLocks noGrp="1"/>
          </p:cNvSpPr>
          <p:nvPr>
            <p:ph idx="1"/>
          </p:nvPr>
        </p:nvSpPr>
        <p:spPr>
          <a:xfrm>
            <a:off x="539750" y="1125538"/>
            <a:ext cx="8229600" cy="5472112"/>
          </a:xfrm>
        </p:spPr>
        <p:txBody>
          <a:bodyPr/>
          <a:lstStyle/>
          <a:p>
            <a:pPr marL="0" indent="0" algn="just">
              <a:buFont typeface="Arial" pitchFamily="34" charset="0"/>
              <a:buNone/>
            </a:pPr>
            <a:r>
              <a:rPr lang="en-GB" smtClean="0"/>
              <a:t>And having gifts differing according to the grace that was given to us,</a:t>
            </a:r>
          </a:p>
          <a:p>
            <a:pPr marL="0" indent="0" algn="just">
              <a:buFont typeface="Arial" pitchFamily="34" charset="0"/>
              <a:buNone/>
            </a:pPr>
            <a:r>
              <a:rPr lang="en-GB" smtClean="0"/>
              <a:t>He that shows mercy, (</a:t>
            </a:r>
            <a:r>
              <a:rPr lang="en-GB" i="1" smtClean="0"/>
              <a:t>let him do so) </a:t>
            </a:r>
            <a:r>
              <a:rPr lang="en-GB" smtClean="0"/>
              <a:t>with cheerfulness.  </a:t>
            </a:r>
          </a:p>
          <a:p>
            <a:pPr marL="0" indent="0" algn="just">
              <a:buFont typeface="Arial" pitchFamily="34" charset="0"/>
              <a:buNone/>
            </a:pPr>
            <a:r>
              <a:rPr lang="en-GB" smtClean="0"/>
              <a:t>Let love be without hypocrisy. </a:t>
            </a:r>
          </a:p>
          <a:p>
            <a:pPr marL="0" indent="0" algn="just">
              <a:buFont typeface="Arial" pitchFamily="34" charset="0"/>
              <a:buNone/>
            </a:pPr>
            <a:r>
              <a:rPr lang="en-GB" smtClean="0"/>
              <a:t>Abhor that which is evil. Cling to that which is good.</a:t>
            </a:r>
          </a:p>
          <a:p>
            <a:pPr marL="0" indent="0" algn="just">
              <a:buFont typeface="Arial" pitchFamily="34" charset="0"/>
              <a:buNone/>
            </a:pPr>
            <a:r>
              <a:rPr lang="en-GB" smtClean="0"/>
              <a:t> Love one another with brotherly affection.</a:t>
            </a:r>
          </a:p>
          <a:p>
            <a:pPr marL="0" indent="0" algn="just">
              <a:buFont typeface="Arial" pitchFamily="34" charset="0"/>
              <a:buNone/>
            </a:pPr>
            <a:r>
              <a:rPr lang="en-GB" smtClean="0"/>
              <a:t>Bless them that persecute you; bless and curse not.</a:t>
            </a:r>
          </a:p>
          <a:p>
            <a:pPr marL="0" indent="0" algn="just">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marL="0" indent="0" algn="just" fontAlgn="auto">
              <a:spcAft>
                <a:spcPts val="0"/>
              </a:spcAft>
              <a:buFont typeface="Arial" pitchFamily="34" charset="0"/>
              <a:buNone/>
              <a:defRPr/>
            </a:pPr>
            <a:r>
              <a:rPr lang="en-GB" dirty="0" smtClean="0"/>
              <a:t>Render to no one evil for evil. </a:t>
            </a:r>
          </a:p>
          <a:p>
            <a:pPr marL="0" indent="0" algn="just" fontAlgn="auto">
              <a:spcAft>
                <a:spcPts val="0"/>
              </a:spcAft>
              <a:buFont typeface="Arial" pitchFamily="34" charset="0"/>
              <a:buNone/>
              <a:defRPr/>
            </a:pPr>
            <a:r>
              <a:rPr lang="en-GB" dirty="0" smtClean="0"/>
              <a:t> If possible, so far as it depends on you, live peaceably with all. </a:t>
            </a:r>
          </a:p>
          <a:p>
            <a:pPr marL="0" indent="0" algn="just" fontAlgn="auto">
              <a:spcAft>
                <a:spcPts val="0"/>
              </a:spcAft>
              <a:buFont typeface="Arial" pitchFamily="34" charset="0"/>
              <a:buNone/>
              <a:defRPr/>
            </a:pPr>
            <a:r>
              <a:rPr lang="en-GB" dirty="0" smtClean="0"/>
              <a:t>Beloved, never avenge yourselves, but leave it to the wrath of God; for it is written: </a:t>
            </a:r>
          </a:p>
          <a:p>
            <a:pPr marL="0" indent="0" algn="just" fontAlgn="auto">
              <a:spcAft>
                <a:spcPts val="0"/>
              </a:spcAft>
              <a:buFont typeface="Arial" pitchFamily="34" charset="0"/>
              <a:buNone/>
              <a:defRPr/>
            </a:pPr>
            <a:r>
              <a:rPr lang="en-GB" dirty="0" smtClean="0"/>
              <a:t>Vengeance is Mine, I will repay, says the Lord.  </a:t>
            </a:r>
          </a:p>
          <a:p>
            <a:pPr algn="ctr" fontAlgn="auto">
              <a:spcAft>
                <a:spcPts val="0"/>
              </a:spcAft>
              <a:buFont typeface="Arial" pitchFamily="34" charset="0"/>
              <a:buNone/>
              <a:defRPr/>
            </a:pPr>
            <a:endParaRPr lang="en-GB"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xfrm>
            <a:off x="457200" y="274638"/>
            <a:ext cx="8229600" cy="993775"/>
          </a:xfrm>
        </p:spPr>
        <p:txBody>
          <a:bodyPr/>
          <a:lstStyle/>
          <a:p>
            <a:r>
              <a:rPr lang="en-GB" sz="1800" smtClean="0"/>
              <a:t>Forgiving each other.</a:t>
            </a:r>
          </a:p>
        </p:txBody>
      </p:sp>
      <p:sp>
        <p:nvSpPr>
          <p:cNvPr id="36867" name="Content Placeholder 4"/>
          <p:cNvSpPr>
            <a:spLocks noGrp="1"/>
          </p:cNvSpPr>
          <p:nvPr>
            <p:ph idx="1"/>
          </p:nvPr>
        </p:nvSpPr>
        <p:spPr>
          <a:xfrm>
            <a:off x="539750" y="1125538"/>
            <a:ext cx="8229600" cy="5472112"/>
          </a:xfrm>
        </p:spPr>
        <p:txBody>
          <a:bodyPr/>
          <a:lstStyle/>
          <a:p>
            <a:pPr marL="0" indent="0" algn="just">
              <a:buFont typeface="Arial" pitchFamily="34" charset="0"/>
              <a:buNone/>
            </a:pPr>
            <a:endParaRPr lang="en-GB" smtClean="0"/>
          </a:p>
          <a:p>
            <a:pPr marL="0" indent="0" algn="just">
              <a:buFont typeface="Arial" pitchFamily="34" charset="0"/>
              <a:buNone/>
            </a:pPr>
            <a:r>
              <a:rPr lang="en-GB" smtClean="0"/>
              <a:t>But if your enemy is hungry, feed him. If he is thirsty, give him something to drink. For in so doing you shall heap coals of fire upon his head.  </a:t>
            </a:r>
          </a:p>
          <a:p>
            <a:pPr marL="0" indent="0" algn="just">
              <a:buFont typeface="Arial" pitchFamily="34" charset="0"/>
              <a:buNone/>
            </a:pPr>
            <a:r>
              <a:rPr lang="en-GB" smtClean="0"/>
              <a:t>Be not overcome by evil, </a:t>
            </a:r>
          </a:p>
          <a:p>
            <a:pPr marL="0" indent="0" algn="just">
              <a:buFont typeface="Arial" pitchFamily="34" charset="0"/>
              <a:buNone/>
            </a:pPr>
            <a:r>
              <a:rPr lang="en-GB" smtClean="0"/>
              <a:t>but overcome evil with good.					</a:t>
            </a:r>
          </a:p>
          <a:p>
            <a:pPr marL="0" indent="0" algn="just">
              <a:buFont typeface="Arial" pitchFamily="34" charset="0"/>
              <a:buNone/>
            </a:pPr>
            <a:r>
              <a:rPr lang="en-GB" sz="2000" smtClean="0"/>
              <a:t>Romans 12.</a:t>
            </a:r>
          </a:p>
          <a:p>
            <a:pPr marL="0" indent="0" algn="ct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a:xfrm>
            <a:off x="323850" y="333375"/>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What needs to be forgiven?</a:t>
            </a:r>
          </a:p>
          <a:p>
            <a:pPr marL="1787525" indent="0" fontAlgn="auto">
              <a:spcAft>
                <a:spcPts val="0"/>
              </a:spcAft>
              <a:buFont typeface="Arial" pitchFamily="34" charset="0"/>
              <a:buNone/>
              <a:defRPr/>
            </a:pPr>
            <a:endParaRPr lang="en-GB" dirty="0" smtClean="0"/>
          </a:p>
          <a:p>
            <a:pPr marL="1787525" indent="0" fontAlgn="auto">
              <a:spcAft>
                <a:spcPts val="0"/>
              </a:spcAft>
              <a:defRPr/>
            </a:pPr>
            <a:r>
              <a:rPr lang="en-GB" dirty="0" smtClean="0"/>
              <a:t>       Personal</a:t>
            </a:r>
          </a:p>
          <a:p>
            <a:pPr marL="1787525" indent="0" fontAlgn="auto">
              <a:spcAft>
                <a:spcPts val="0"/>
              </a:spcAft>
              <a:defRPr/>
            </a:pPr>
            <a:r>
              <a:rPr lang="en-GB" dirty="0" smtClean="0"/>
              <a:t>       Deep</a:t>
            </a:r>
          </a:p>
          <a:p>
            <a:pPr marL="1787525" indent="0" fontAlgn="auto">
              <a:spcAft>
                <a:spcPts val="0"/>
              </a:spcAft>
              <a:defRPr/>
            </a:pPr>
            <a:r>
              <a:rPr lang="en-GB" dirty="0"/>
              <a:t> </a:t>
            </a:r>
            <a:r>
              <a:rPr lang="en-GB" dirty="0" smtClean="0"/>
              <a:t>      Without excuse</a:t>
            </a:r>
          </a:p>
          <a:p>
            <a:pPr fontAlgn="auto">
              <a:spcAft>
                <a:spcPts val="0"/>
              </a:spcAft>
              <a:defRPr/>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What needs to be forgiven?</a:t>
            </a:r>
          </a:p>
          <a:p>
            <a:pPr marL="1787525" indent="0" fontAlgn="auto">
              <a:spcAft>
                <a:spcPts val="0"/>
              </a:spcAft>
              <a:buFont typeface="Arial" pitchFamily="34" charset="0"/>
              <a:buNone/>
              <a:defRPr/>
            </a:pPr>
            <a:endParaRPr lang="en-GB" dirty="0" smtClean="0"/>
          </a:p>
          <a:p>
            <a:pPr marL="1787525" indent="0" fontAlgn="auto">
              <a:spcAft>
                <a:spcPts val="0"/>
              </a:spcAft>
              <a:defRPr/>
            </a:pPr>
            <a:r>
              <a:rPr lang="en-GB" dirty="0" smtClean="0"/>
              <a:t>       Disloyalty</a:t>
            </a:r>
          </a:p>
          <a:p>
            <a:pPr marL="1787525" indent="0" fontAlgn="auto">
              <a:spcAft>
                <a:spcPts val="0"/>
              </a:spcAft>
              <a:defRPr/>
            </a:pPr>
            <a:r>
              <a:rPr lang="en-GB" dirty="0"/>
              <a:t> </a:t>
            </a:r>
            <a:r>
              <a:rPr lang="en-GB" dirty="0" smtClean="0"/>
              <a:t>      Betrayal</a:t>
            </a:r>
          </a:p>
          <a:p>
            <a:pPr marL="1787525" indent="0" fontAlgn="auto">
              <a:spcAft>
                <a:spcPts val="0"/>
              </a:spcAft>
              <a:defRPr/>
            </a:pPr>
            <a:r>
              <a:rPr lang="en-GB" dirty="0"/>
              <a:t> </a:t>
            </a:r>
            <a:r>
              <a:rPr lang="en-GB" dirty="0" smtClean="0"/>
              <a:t>      Brutality</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b="1" dirty="0" smtClean="0"/>
              <a:t>Valid Excuses</a:t>
            </a:r>
          </a:p>
          <a:p>
            <a:pPr marL="177800" indent="0" fontAlgn="auto">
              <a:spcAft>
                <a:spcPts val="0"/>
              </a:spcAft>
              <a:buFont typeface="Arial" pitchFamily="34" charset="0"/>
              <a:buNone/>
              <a:defRPr/>
            </a:pPr>
            <a:endParaRPr lang="en-GB" dirty="0" smtClean="0"/>
          </a:p>
          <a:p>
            <a:pPr marL="177800" lvl="1" indent="0" fontAlgn="auto">
              <a:spcAft>
                <a:spcPts val="0"/>
              </a:spcAft>
              <a:defRPr/>
            </a:pPr>
            <a:r>
              <a:rPr lang="en-GB" dirty="0" smtClean="0"/>
              <a:t> The person is not responsible (age or mental health)</a:t>
            </a:r>
          </a:p>
          <a:p>
            <a:pPr marL="177800" lvl="1" indent="0" fontAlgn="auto">
              <a:spcAft>
                <a:spcPts val="0"/>
              </a:spcAft>
              <a:defRPr/>
            </a:pPr>
            <a:r>
              <a:rPr lang="en-GB" dirty="0" smtClean="0"/>
              <a:t> There may be justification (no malice intended)</a:t>
            </a:r>
          </a:p>
          <a:p>
            <a:pPr marL="177800" lvl="1" indent="0" fontAlgn="auto">
              <a:spcAft>
                <a:spcPts val="0"/>
              </a:spcAft>
              <a:defRPr/>
            </a:pPr>
            <a:r>
              <a:rPr lang="en-GB" dirty="0" smtClean="0"/>
              <a:t>An unfortunate outcome , unforeseen consequences ... an accident</a:t>
            </a:r>
          </a:p>
          <a:p>
            <a:pPr marL="177800" lvl="1" indent="0" fontAlgn="auto">
              <a:spcAft>
                <a:spcPts val="0"/>
              </a:spcAft>
              <a:defRPr/>
            </a:pPr>
            <a:endParaRPr lang="en-GB" dirty="0"/>
          </a:p>
          <a:p>
            <a:pPr marL="177800" lvl="1" indent="0" fontAlgn="auto">
              <a:spcAft>
                <a:spcPts val="0"/>
              </a:spcAft>
              <a:buFont typeface="Arial" pitchFamily="34" charset="0"/>
              <a:buNone/>
              <a:defRPr/>
            </a:pPr>
            <a:r>
              <a:rPr lang="en-GB" dirty="0" smtClean="0"/>
              <a:t>Need to reflect first to see if there is a valid excuse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b="1" dirty="0" smtClean="0"/>
              <a:t>Invalid Excuses</a:t>
            </a:r>
          </a:p>
          <a:p>
            <a:pPr marL="177800" indent="0" fontAlgn="auto">
              <a:spcAft>
                <a:spcPts val="0"/>
              </a:spcAft>
              <a:buFont typeface="Arial" pitchFamily="34" charset="0"/>
              <a:buNone/>
              <a:defRPr/>
            </a:pPr>
            <a:r>
              <a:rPr lang="en-GB" dirty="0" smtClean="0"/>
              <a:t>Examples:</a:t>
            </a:r>
          </a:p>
          <a:p>
            <a:pPr marL="577850" lvl="1" indent="0" fontAlgn="auto">
              <a:spcAft>
                <a:spcPts val="0"/>
              </a:spcAft>
              <a:defRPr/>
            </a:pPr>
            <a:r>
              <a:rPr lang="en-GB" dirty="0" smtClean="0"/>
              <a:t>  Self-justification by perpetrator. </a:t>
            </a:r>
          </a:p>
          <a:p>
            <a:pPr marL="577850" lvl="1" indent="0" fontAlgn="auto">
              <a:spcAft>
                <a:spcPts val="0"/>
              </a:spcAft>
              <a:buFont typeface="Arial" pitchFamily="34" charset="0"/>
              <a:buNone/>
              <a:defRPr/>
            </a:pPr>
            <a:r>
              <a:rPr lang="en-GB" dirty="0" smtClean="0"/>
              <a:t>(‘I didn’t mean to hurt him.’  or  ‘She deserved it.’)</a:t>
            </a:r>
          </a:p>
          <a:p>
            <a:pPr marL="577850" lvl="1" indent="0" fontAlgn="auto">
              <a:spcAft>
                <a:spcPts val="0"/>
              </a:spcAft>
              <a:defRPr/>
            </a:pPr>
            <a:r>
              <a:rPr lang="en-GB" dirty="0" smtClean="0"/>
              <a:t>  Cover-up by victim   (Lies or ‘I deserved it.’ etc)</a:t>
            </a:r>
          </a:p>
          <a:p>
            <a:pPr marL="577850" lvl="1" indent="0" fontAlgn="auto">
              <a:spcAft>
                <a:spcPts val="0"/>
              </a:spcAft>
              <a:defRPr/>
            </a:pPr>
            <a:r>
              <a:rPr lang="en-GB" dirty="0" smtClean="0"/>
              <a:t>  Evading the need to challenge.   (‘He had a poor childhood.’   ‘He can’t help himself.’)</a:t>
            </a:r>
          </a:p>
          <a:p>
            <a:pPr marL="577850" lvl="1" indent="0" fontAlgn="auto">
              <a:spcAft>
                <a:spcPts val="0"/>
              </a:spcAft>
              <a:buFont typeface="Arial" pitchFamily="34" charset="0"/>
              <a:buNone/>
              <a:defRPr/>
            </a:pPr>
            <a:r>
              <a:rPr lang="en-GB" dirty="0" smtClean="0"/>
              <a:t>Responsible people must be held accountable for their actions.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179388" y="1125538"/>
            <a:ext cx="8713787" cy="5000625"/>
          </a:xfrm>
        </p:spPr>
        <p:txBody>
          <a:bodyPr rtlCol="0">
            <a:normAutofit fontScale="92500" lnSpcReduction="10000"/>
          </a:bodyPr>
          <a:lstStyle/>
          <a:p>
            <a:pPr marL="0" indent="0" fontAlgn="auto">
              <a:spcAft>
                <a:spcPts val="0"/>
              </a:spcAft>
              <a:buFont typeface="Arial" pitchFamily="34" charset="0"/>
              <a:buNone/>
              <a:defRPr/>
            </a:pPr>
            <a:r>
              <a:rPr lang="en-GB" sz="3000" dirty="0" smtClean="0"/>
              <a:t>Let no corrupt speech proceed out of your mouth, but as the need arises, speak that which is good for encouragement, that it expresses grace to those that hear you. </a:t>
            </a:r>
          </a:p>
          <a:p>
            <a:pPr marL="0" indent="0" fontAlgn="auto">
              <a:spcAft>
                <a:spcPts val="0"/>
              </a:spcAft>
              <a:buFont typeface="Arial" pitchFamily="34" charset="0"/>
              <a:buNone/>
              <a:defRPr/>
            </a:pPr>
            <a:r>
              <a:rPr lang="en-GB" sz="3000" dirty="0" smtClean="0"/>
              <a:t>And do not grieve the Holy Spirit of God, by which you were sealed until the day of redemption. </a:t>
            </a:r>
          </a:p>
          <a:p>
            <a:pPr marL="0" indent="0" fontAlgn="auto">
              <a:spcAft>
                <a:spcPts val="0"/>
              </a:spcAft>
              <a:buFont typeface="Arial" pitchFamily="34" charset="0"/>
              <a:buNone/>
              <a:defRPr/>
            </a:pPr>
            <a:r>
              <a:rPr lang="en-GB" sz="3000" dirty="0" smtClean="0"/>
              <a:t>Let all bitterness and wrath and anger and clamour and railing be put away from you, along with all malice.</a:t>
            </a:r>
            <a:r>
              <a:rPr lang="en-GB" sz="3000" dirty="0"/>
              <a:t> </a:t>
            </a:r>
            <a:r>
              <a:rPr lang="en-GB" sz="3000" dirty="0" smtClean="0"/>
              <a:t> </a:t>
            </a:r>
          </a:p>
          <a:p>
            <a:pPr marL="0" indent="0" fontAlgn="auto">
              <a:spcAft>
                <a:spcPts val="0"/>
              </a:spcAft>
              <a:buFont typeface="Arial" pitchFamily="34" charset="0"/>
              <a:buNone/>
              <a:defRPr/>
            </a:pPr>
            <a:r>
              <a:rPr lang="en-GB" sz="3000" dirty="0" smtClean="0"/>
              <a:t>And be kind to each other, sensitive, </a:t>
            </a:r>
            <a:r>
              <a:rPr lang="en-GB" sz="3000" b="1" dirty="0" smtClean="0"/>
              <a:t>forgiving each other, even as God in Christ also forgave you.</a:t>
            </a:r>
          </a:p>
          <a:p>
            <a:pPr algn="r" fontAlgn="auto">
              <a:spcAft>
                <a:spcPts val="0"/>
              </a:spcAft>
              <a:buFont typeface="Arial" pitchFamily="34" charset="0"/>
              <a:buNone/>
              <a:defRPr/>
            </a:pPr>
            <a:r>
              <a:rPr lang="en-GB" sz="2600" dirty="0" smtClean="0"/>
              <a:t>Ephesians 4: 29-32</a:t>
            </a:r>
            <a:endParaRPr lang="en-GB" sz="2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a:xfrm>
            <a:off x="457200" y="274638"/>
            <a:ext cx="8229600" cy="346075"/>
          </a:xfrm>
        </p:spPr>
        <p:txBody>
          <a:bodyPr/>
          <a:lstStyle/>
          <a:p>
            <a:r>
              <a:rPr lang="en-GB" sz="2000" smtClean="0"/>
              <a:t>Practising forgiving</a:t>
            </a:r>
          </a:p>
        </p:txBody>
      </p:sp>
      <p:sp>
        <p:nvSpPr>
          <p:cNvPr id="41987"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Facing the facts</a:t>
            </a:r>
            <a:r>
              <a:rPr lang="en-GB" smtClean="0"/>
              <a:t>.</a:t>
            </a:r>
          </a:p>
          <a:p>
            <a:pPr algn="ctr">
              <a:buFont typeface="Arial" pitchFamily="34" charset="0"/>
              <a:buNone/>
            </a:pPr>
            <a:r>
              <a:rPr lang="en-GB" smtClean="0"/>
              <a:t>First it is necessary to accept the truth of what has happened.</a:t>
            </a:r>
          </a:p>
          <a:p>
            <a:pPr algn="ctr">
              <a:buFont typeface="Arial" pitchFamily="34" charset="0"/>
              <a:buNone/>
            </a:pPr>
            <a:r>
              <a:rPr lang="en-GB" smtClean="0"/>
              <a:t>Secondly, it is helpful to recognise that we are hurting, have suffered loss.</a:t>
            </a:r>
          </a:p>
          <a:p>
            <a:pPr algn="ctr">
              <a:buFont typeface="Arial" pitchFamily="34" charset="0"/>
              <a:buNone/>
            </a:pPr>
            <a:r>
              <a:rPr lang="en-GB" smtClean="0"/>
              <a:t>Thirdly it may be necessary to state the facts.</a:t>
            </a:r>
          </a:p>
          <a:p>
            <a:pPr algn="ctr">
              <a:buFont typeface="Arial" pitchFamily="34" charset="0"/>
              <a:buNone/>
            </a:pPr>
            <a:r>
              <a:rPr lang="en-GB" smtClean="0"/>
              <a:t>Example: Joseph:  </a:t>
            </a:r>
          </a:p>
          <a:p>
            <a:pPr algn="ctr">
              <a:buFont typeface="Arial" pitchFamily="34" charset="0"/>
              <a:buNone/>
            </a:pPr>
            <a:r>
              <a:rPr lang="en-GB" smtClean="0"/>
              <a:t>‘As for you, you meant evil against me.......’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Counselling.</a:t>
            </a:r>
          </a:p>
          <a:p>
            <a:pPr algn="ctr"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It may be wise to obtain help to discuss personal issues, and the effect it has had on our life and faith.</a:t>
            </a:r>
          </a:p>
          <a:p>
            <a:pPr marL="0" indent="0" algn="just"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Needs a wise and faithful friend – someone who understands the Christian perspective of the need to forgive.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Choosing what we think about.</a:t>
            </a:r>
          </a:p>
          <a:p>
            <a:pPr algn="ctr" fontAlgn="auto">
              <a:spcAft>
                <a:spcPts val="0"/>
              </a:spcAft>
              <a:buFont typeface="Arial" pitchFamily="34" charset="0"/>
              <a:buNone/>
              <a:defRPr/>
            </a:pPr>
            <a:endParaRPr lang="en-GB" sz="1900" dirty="0" smtClean="0"/>
          </a:p>
          <a:p>
            <a:pPr algn="ctr" fontAlgn="auto">
              <a:spcAft>
                <a:spcPts val="0"/>
              </a:spcAft>
              <a:buFont typeface="Arial" pitchFamily="34" charset="0"/>
              <a:buNone/>
              <a:defRPr/>
            </a:pPr>
            <a:r>
              <a:rPr lang="en-GB" dirty="0" smtClean="0"/>
              <a:t>It is within our control to decide what we will spend out time thinking about.</a:t>
            </a:r>
          </a:p>
          <a:p>
            <a:pPr algn="ctr" fontAlgn="auto">
              <a:spcAft>
                <a:spcPts val="0"/>
              </a:spcAft>
              <a:buFont typeface="Arial" pitchFamily="34" charset="0"/>
              <a:buNone/>
              <a:defRPr/>
            </a:pPr>
            <a:r>
              <a:rPr lang="en-GB" dirty="0" smtClean="0"/>
              <a:t>We can choose:</a:t>
            </a:r>
          </a:p>
          <a:p>
            <a:pPr marL="1433513" indent="0" algn="just" fontAlgn="auto">
              <a:spcAft>
                <a:spcPts val="0"/>
              </a:spcAft>
              <a:defRPr/>
            </a:pPr>
            <a:r>
              <a:rPr lang="en-GB" dirty="0" smtClean="0"/>
              <a:t>  To pray</a:t>
            </a:r>
          </a:p>
          <a:p>
            <a:pPr marL="1433513" indent="0" algn="just" fontAlgn="auto">
              <a:spcAft>
                <a:spcPts val="0"/>
              </a:spcAft>
              <a:defRPr/>
            </a:pPr>
            <a:r>
              <a:rPr lang="en-GB" dirty="0" smtClean="0"/>
              <a:t>  To read encouragement from the Bible</a:t>
            </a:r>
          </a:p>
          <a:p>
            <a:pPr marL="1433513" indent="0" algn="just" fontAlgn="auto">
              <a:spcAft>
                <a:spcPts val="0"/>
              </a:spcAft>
              <a:defRPr/>
            </a:pPr>
            <a:r>
              <a:rPr lang="en-GB" dirty="0" smtClean="0"/>
              <a:t>  To think about Jesus: </a:t>
            </a:r>
          </a:p>
          <a:p>
            <a:pPr marL="1433513" indent="0" algn="just" fontAlgn="auto">
              <a:spcAft>
                <a:spcPts val="0"/>
              </a:spcAft>
              <a:buFont typeface="Arial" pitchFamily="34" charset="0"/>
              <a:buNone/>
              <a:defRPr/>
            </a:pPr>
            <a:r>
              <a:rPr lang="en-GB" dirty="0" smtClean="0"/>
              <a:t>		how he handled his life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3"/>
          <p:cNvSpPr>
            <a:spLocks noGrp="1"/>
          </p:cNvSpPr>
          <p:nvPr>
            <p:ph type="title"/>
          </p:nvPr>
        </p:nvSpPr>
        <p:spPr>
          <a:xfrm>
            <a:off x="457200" y="274638"/>
            <a:ext cx="8229600" cy="346075"/>
          </a:xfrm>
        </p:spPr>
        <p:txBody>
          <a:bodyPr/>
          <a:lstStyle/>
          <a:p>
            <a:r>
              <a:rPr lang="en-GB" sz="2000" smtClean="0"/>
              <a:t>Practising forgiving</a:t>
            </a:r>
          </a:p>
        </p:txBody>
      </p:sp>
      <p:sp>
        <p:nvSpPr>
          <p:cNvPr id="45059"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Statement of intention.</a:t>
            </a:r>
            <a:endParaRPr lang="en-GB" smtClean="0"/>
          </a:p>
          <a:p>
            <a:pPr algn="ctr">
              <a:buFont typeface="Arial" pitchFamily="34" charset="0"/>
              <a:buNone/>
            </a:pPr>
            <a:endParaRPr lang="en-GB" sz="1800" b="1" smtClean="0"/>
          </a:p>
          <a:p>
            <a:pPr algn="ctr">
              <a:buFont typeface="Arial" pitchFamily="34" charset="0"/>
              <a:buNone/>
            </a:pPr>
            <a:r>
              <a:rPr lang="en-GB" smtClean="0"/>
              <a:t>When we say we are going to forgive </a:t>
            </a:r>
          </a:p>
          <a:p>
            <a:pPr algn="ctr">
              <a:buFont typeface="Arial" pitchFamily="34" charset="0"/>
              <a:buNone/>
            </a:pPr>
            <a:r>
              <a:rPr lang="en-GB" smtClean="0"/>
              <a:t>it is a statement of our intention.</a:t>
            </a:r>
          </a:p>
          <a:p>
            <a:pPr algn="ctr">
              <a:buFont typeface="Arial" pitchFamily="34" charset="0"/>
              <a:buNone/>
            </a:pPr>
            <a:endParaRPr lang="en-GB" smtClean="0"/>
          </a:p>
          <a:p>
            <a:pPr algn="ctr">
              <a:buFont typeface="Arial" pitchFamily="34" charset="0"/>
              <a:buNone/>
            </a:pPr>
            <a:r>
              <a:rPr lang="en-GB" smtClean="0"/>
              <a:t>It is not a statement of how we are feeling.</a:t>
            </a:r>
          </a:p>
          <a:p>
            <a:pPr algn="ctr">
              <a:buFont typeface="Arial" pitchFamily="34" charset="0"/>
              <a:buNone/>
            </a:pPr>
            <a:endParaRPr lang="en-GB" smtClean="0"/>
          </a:p>
          <a:p>
            <a:pPr algn="ctr">
              <a:buFont typeface="Arial" pitchFamily="34" charset="0"/>
              <a:buNone/>
            </a:pPr>
            <a:r>
              <a:rPr lang="en-GB" smtClean="0"/>
              <a:t>It does not mean that it will be finished quickly.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3"/>
          <p:cNvSpPr>
            <a:spLocks noGrp="1"/>
          </p:cNvSpPr>
          <p:nvPr>
            <p:ph type="title"/>
          </p:nvPr>
        </p:nvSpPr>
        <p:spPr>
          <a:xfrm>
            <a:off x="457200" y="274638"/>
            <a:ext cx="8229600" cy="346075"/>
          </a:xfrm>
        </p:spPr>
        <p:txBody>
          <a:bodyPr/>
          <a:lstStyle/>
          <a:p>
            <a:r>
              <a:rPr lang="en-GB" sz="2000" smtClean="0"/>
              <a:t>Practising forgiving</a:t>
            </a:r>
          </a:p>
        </p:txBody>
      </p:sp>
      <p:sp>
        <p:nvSpPr>
          <p:cNvPr id="46083"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Statement of intention.</a:t>
            </a:r>
            <a:endParaRPr lang="en-GB" smtClean="0"/>
          </a:p>
          <a:p>
            <a:pPr algn="ctr">
              <a:buFont typeface="Arial" pitchFamily="34" charset="0"/>
              <a:buNone/>
            </a:pPr>
            <a:endParaRPr lang="en-GB" sz="1800" b="1" smtClean="0"/>
          </a:p>
          <a:p>
            <a:pPr algn="ctr">
              <a:buFont typeface="Arial" pitchFamily="34" charset="0"/>
              <a:buNone/>
            </a:pPr>
            <a:endParaRPr lang="en-GB" sz="1800" b="1" smtClean="0"/>
          </a:p>
          <a:p>
            <a:pPr algn="ctr">
              <a:buFont typeface="Arial" pitchFamily="34" charset="0"/>
              <a:buNone/>
            </a:pPr>
            <a:endParaRPr lang="en-GB" sz="1800" b="1" smtClean="0"/>
          </a:p>
          <a:p>
            <a:pPr algn="ctr">
              <a:buFont typeface="Arial" pitchFamily="34" charset="0"/>
              <a:buNone/>
            </a:pPr>
            <a:r>
              <a:rPr lang="en-GB" smtClean="0"/>
              <a:t>The willingness to communicate when in pain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lnSpcReduction="20000"/>
          </a:bodyPr>
          <a:lstStyle/>
          <a:p>
            <a:pPr algn="ctr" fontAlgn="auto">
              <a:spcAft>
                <a:spcPts val="0"/>
              </a:spcAft>
              <a:buFont typeface="Arial" pitchFamily="34" charset="0"/>
              <a:buNone/>
              <a:defRPr/>
            </a:pPr>
            <a:endParaRPr lang="en-GB" sz="2100" b="1" dirty="0" smtClean="0"/>
          </a:p>
          <a:p>
            <a:pPr algn="ctr" fontAlgn="auto">
              <a:spcAft>
                <a:spcPts val="0"/>
              </a:spcAft>
              <a:buFont typeface="Arial" pitchFamily="34" charset="0"/>
              <a:buNone/>
              <a:defRPr/>
            </a:pPr>
            <a:r>
              <a:rPr lang="en-GB" sz="3800" b="1" dirty="0" smtClean="0"/>
              <a:t>Repentance.</a:t>
            </a:r>
          </a:p>
          <a:p>
            <a:pPr algn="ctr" fontAlgn="auto">
              <a:spcAft>
                <a:spcPts val="0"/>
              </a:spcAft>
              <a:buFont typeface="Arial" pitchFamily="34" charset="0"/>
              <a:buNone/>
              <a:defRPr/>
            </a:pPr>
            <a:endParaRPr lang="en-GB" sz="2100" b="1" dirty="0" smtClean="0"/>
          </a:p>
          <a:p>
            <a:pPr algn="ctr" fontAlgn="auto">
              <a:spcAft>
                <a:spcPts val="0"/>
              </a:spcAft>
              <a:buFont typeface="Arial" pitchFamily="34" charset="0"/>
              <a:buNone/>
              <a:defRPr/>
            </a:pPr>
            <a:r>
              <a:rPr lang="en-GB" dirty="0" smtClean="0"/>
              <a:t>Does repentance come before forgiving?</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Consider if the other person:</a:t>
            </a:r>
          </a:p>
          <a:p>
            <a:pPr marL="2333625" indent="0" fontAlgn="auto">
              <a:spcAft>
                <a:spcPts val="0"/>
              </a:spcAft>
              <a:defRPr/>
            </a:pPr>
            <a:r>
              <a:rPr lang="en-GB" dirty="0" smtClean="0"/>
              <a:t>has died</a:t>
            </a:r>
          </a:p>
          <a:p>
            <a:pPr marL="2333625" indent="0" fontAlgn="auto">
              <a:spcAft>
                <a:spcPts val="0"/>
              </a:spcAft>
              <a:defRPr/>
            </a:pPr>
            <a:r>
              <a:rPr lang="en-GB" dirty="0" smtClean="0"/>
              <a:t>is unknown</a:t>
            </a:r>
          </a:p>
          <a:p>
            <a:pPr marL="2333625" indent="0" fontAlgn="auto">
              <a:spcAft>
                <a:spcPts val="0"/>
              </a:spcAft>
              <a:defRPr/>
            </a:pPr>
            <a:r>
              <a:rPr lang="en-GB" dirty="0" smtClean="0"/>
              <a:t>denies any wrong-doing</a:t>
            </a:r>
          </a:p>
          <a:p>
            <a:pPr marL="2333625" indent="0" fontAlgn="auto">
              <a:spcAft>
                <a:spcPts val="0"/>
              </a:spcAft>
              <a:defRPr/>
            </a:pPr>
            <a:endParaRPr lang="en-GB" dirty="0" smtClean="0"/>
          </a:p>
          <a:p>
            <a:pPr fontAlgn="auto">
              <a:spcAft>
                <a:spcPts val="0"/>
              </a:spcAft>
              <a:buFont typeface="Arial" pitchFamily="34" charset="0"/>
              <a:buNone/>
              <a:defRPr/>
            </a:pPr>
            <a:r>
              <a:rPr lang="en-GB" dirty="0" smtClean="0"/>
              <a:t>How long will you wait until you start to forgive?</a:t>
            </a:r>
          </a:p>
          <a:p>
            <a:pPr fontAlgn="auto">
              <a:spcAft>
                <a:spcPts val="0"/>
              </a:spcAft>
              <a:buFont typeface="Arial" pitchFamily="34" charset="0"/>
              <a:buNone/>
              <a:defRPr/>
            </a:pPr>
            <a:r>
              <a:rPr lang="en-GB" dirty="0" smtClean="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r>
              <a:rPr lang="en-GB" sz="3800" b="1" dirty="0" smtClean="0"/>
              <a:t>Repentance.</a:t>
            </a:r>
          </a:p>
          <a:p>
            <a:pPr algn="ctr" fontAlgn="auto">
              <a:spcAft>
                <a:spcPts val="0"/>
              </a:spcAft>
              <a:buFont typeface="Arial" pitchFamily="34" charset="0"/>
              <a:buNone/>
              <a:defRPr/>
            </a:pPr>
            <a:r>
              <a:rPr lang="en-GB" dirty="0" smtClean="0"/>
              <a:t>Is the repentance sincere?</a:t>
            </a:r>
          </a:p>
          <a:p>
            <a:pPr algn="ctr" fontAlgn="auto">
              <a:spcAft>
                <a:spcPts val="0"/>
              </a:spcAft>
              <a:buFont typeface="Arial" pitchFamily="34" charset="0"/>
              <a:buNone/>
              <a:defRPr/>
            </a:pPr>
            <a:endParaRPr lang="en-GB" dirty="0" smtClean="0"/>
          </a:p>
          <a:p>
            <a:pPr fontAlgn="auto">
              <a:spcAft>
                <a:spcPts val="0"/>
              </a:spcAft>
              <a:buFont typeface="Arial" pitchFamily="34" charset="0"/>
              <a:buNone/>
              <a:defRPr/>
            </a:pPr>
            <a:r>
              <a:rPr lang="en-GB" dirty="0" smtClean="0"/>
              <a:t>How can we judge?  How long will we wait?</a:t>
            </a:r>
          </a:p>
          <a:p>
            <a:pPr fontAlgn="auto">
              <a:spcAft>
                <a:spcPts val="0"/>
              </a:spcAft>
              <a:buFont typeface="Arial" pitchFamily="34" charset="0"/>
              <a:buNone/>
              <a:defRPr/>
            </a:pPr>
            <a:r>
              <a:rPr lang="en-GB" dirty="0" smtClean="0"/>
              <a:t>Are we just deferring our decision to forgive?</a:t>
            </a:r>
          </a:p>
          <a:p>
            <a:pPr marL="0" indent="0" fontAlgn="auto">
              <a:spcAft>
                <a:spcPts val="0"/>
              </a:spcAft>
              <a:buFont typeface="Arial" pitchFamily="34" charset="0"/>
              <a:buNone/>
              <a:defRPr/>
            </a:pPr>
            <a:endParaRPr lang="en-GB" sz="1800" dirty="0" smtClean="0"/>
          </a:p>
          <a:p>
            <a:pPr marL="0" indent="0" fontAlgn="auto">
              <a:spcAft>
                <a:spcPts val="0"/>
              </a:spcAft>
              <a:buFont typeface="Arial" pitchFamily="34" charset="0"/>
              <a:buNone/>
              <a:defRPr/>
            </a:pPr>
            <a:r>
              <a:rPr lang="en-GB" dirty="0" smtClean="0"/>
              <a:t>Parable of the forgiving father (the Prodigal son).  </a:t>
            </a:r>
          </a:p>
          <a:p>
            <a:pPr fontAlgn="auto">
              <a:spcAft>
                <a:spcPts val="0"/>
              </a:spcAft>
              <a:buFont typeface="Arial" pitchFamily="34" charset="0"/>
              <a:buNone/>
              <a:defRPr/>
            </a:pPr>
            <a:r>
              <a:rPr lang="en-GB" dirty="0"/>
              <a:t>	</a:t>
            </a:r>
            <a:r>
              <a:rPr lang="en-GB" dirty="0" smtClean="0"/>
              <a:t>	Luke </a:t>
            </a:r>
            <a:r>
              <a:rPr lang="en-GB" dirty="0"/>
              <a:t>	</a:t>
            </a:r>
            <a:r>
              <a:rPr lang="en-GB" dirty="0" smtClean="0"/>
              <a:t>15: 11-24</a:t>
            </a:r>
          </a:p>
          <a:p>
            <a:pPr fontAlgn="auto">
              <a:spcAft>
                <a:spcPts val="0"/>
              </a:spcAft>
              <a:buFont typeface="Arial" pitchFamily="34" charset="0"/>
              <a:buNone/>
              <a:defRPr/>
            </a:pPr>
            <a:endParaRPr lang="en-GB"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lnSpcReduction="20000"/>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sz="3800" b="1" dirty="0" smtClean="0"/>
              <a:t>Vengeance / Retaliation.</a:t>
            </a:r>
          </a:p>
          <a:p>
            <a:pPr algn="ctr" fontAlgn="auto">
              <a:spcAft>
                <a:spcPts val="0"/>
              </a:spcAft>
              <a:buFont typeface="Arial" pitchFamily="34" charset="0"/>
              <a:buNone/>
              <a:defRPr/>
            </a:pPr>
            <a:endParaRPr lang="en-GB" sz="2100" dirty="0"/>
          </a:p>
          <a:p>
            <a:pPr algn="ctr" fontAlgn="auto">
              <a:spcAft>
                <a:spcPts val="0"/>
              </a:spcAft>
              <a:buFont typeface="Arial" pitchFamily="34" charset="0"/>
              <a:buNone/>
              <a:defRPr/>
            </a:pPr>
            <a:r>
              <a:rPr lang="en-GB" dirty="0" smtClean="0"/>
              <a:t>Probably the opposite of forgiving.</a:t>
            </a:r>
          </a:p>
          <a:p>
            <a:pPr algn="ctr" fontAlgn="auto">
              <a:spcAft>
                <a:spcPts val="0"/>
              </a:spcAft>
              <a:buFont typeface="Arial" pitchFamily="34" charset="0"/>
              <a:buNone/>
              <a:defRPr/>
            </a:pPr>
            <a:endParaRPr lang="en-GB" sz="2100" dirty="0"/>
          </a:p>
          <a:p>
            <a:pPr algn="ctr" fontAlgn="auto">
              <a:spcAft>
                <a:spcPts val="0"/>
              </a:spcAft>
              <a:buFont typeface="Arial" pitchFamily="34" charset="0"/>
              <a:buNone/>
              <a:defRPr/>
            </a:pPr>
            <a:r>
              <a:rPr lang="en-GB" dirty="0" smtClean="0"/>
              <a:t>Consequences:</a:t>
            </a:r>
          </a:p>
          <a:p>
            <a:pPr algn="ctr" fontAlgn="auto">
              <a:spcAft>
                <a:spcPts val="0"/>
              </a:spcAft>
              <a:buFont typeface="Arial" pitchFamily="34" charset="0"/>
              <a:buNone/>
              <a:defRPr/>
            </a:pPr>
            <a:r>
              <a:rPr lang="en-GB" dirty="0" smtClean="0"/>
              <a:t>Feuds, over-reaction, hatred, bitterness.</a:t>
            </a:r>
          </a:p>
          <a:p>
            <a:pPr algn="ctr" fontAlgn="auto">
              <a:spcAft>
                <a:spcPts val="0"/>
              </a:spcAft>
              <a:buFont typeface="Arial" pitchFamily="34" charset="0"/>
              <a:buNone/>
              <a:defRPr/>
            </a:pPr>
            <a:endParaRPr lang="en-GB" sz="1900" dirty="0"/>
          </a:p>
          <a:p>
            <a:pPr algn="ctr" fontAlgn="auto">
              <a:spcAft>
                <a:spcPts val="0"/>
              </a:spcAft>
              <a:buFont typeface="Arial" pitchFamily="34" charset="0"/>
              <a:buNone/>
              <a:defRPr/>
            </a:pPr>
            <a:r>
              <a:rPr lang="en-GB" dirty="0" smtClean="0"/>
              <a:t>We are invited to leave revenge to God who can judge properly the correct action:</a:t>
            </a:r>
          </a:p>
          <a:p>
            <a:pPr algn="ctr" fontAlgn="auto">
              <a:spcAft>
                <a:spcPts val="0"/>
              </a:spcAft>
              <a:buFont typeface="Arial" pitchFamily="34" charset="0"/>
              <a:buNone/>
              <a:defRPr/>
            </a:pPr>
            <a:r>
              <a:rPr lang="en-GB" i="1" dirty="0" smtClean="0"/>
              <a:t>‘Vengeance is Mine, I will repay, says the Lord.’</a:t>
            </a:r>
          </a:p>
          <a:p>
            <a:pPr algn="ctr" fontAlgn="auto">
              <a:spcAft>
                <a:spcPts val="0"/>
              </a:spcAft>
              <a:buFont typeface="Arial" pitchFamily="34" charset="0"/>
              <a:buNone/>
              <a:defRPr/>
            </a:pPr>
            <a:r>
              <a:rPr lang="en-GB" dirty="0" smtClean="0"/>
              <a:t>Deut 32:35, Romans 12:19</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74638"/>
            <a:ext cx="8229600" cy="346075"/>
          </a:xfrm>
        </p:spPr>
        <p:txBody>
          <a:bodyPr/>
          <a:lstStyle/>
          <a:p>
            <a:r>
              <a:rPr lang="en-GB" sz="2000" smtClean="0"/>
              <a:t>Practising forgiving</a:t>
            </a:r>
          </a:p>
        </p:txBody>
      </p:sp>
      <p:sp>
        <p:nvSpPr>
          <p:cNvPr id="50179"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Sins of corporate bodies, governments and authorities.</a:t>
            </a:r>
          </a:p>
          <a:p>
            <a:pPr algn="ctr">
              <a:buFont typeface="Arial" pitchFamily="34" charset="0"/>
              <a:buNone/>
            </a:pPr>
            <a:endParaRPr lang="en-GB" smtClean="0"/>
          </a:p>
          <a:p>
            <a:pPr algn="ctr">
              <a:buFont typeface="Arial" pitchFamily="34" charset="0"/>
              <a:buNone/>
            </a:pPr>
            <a:r>
              <a:rPr lang="en-GB" smtClean="0"/>
              <a:t>Unlikely to be any external aspect of forgiving.</a:t>
            </a:r>
          </a:p>
          <a:p>
            <a:pPr algn="ctr">
              <a:buFont typeface="Arial" pitchFamily="34" charset="0"/>
              <a:buNone/>
            </a:pPr>
            <a:endParaRPr lang="en-GB" smtClean="0"/>
          </a:p>
          <a:p>
            <a:pPr algn="ctr">
              <a:buFont typeface="Arial" pitchFamily="34" charset="0"/>
              <a:buNone/>
            </a:pPr>
            <a:r>
              <a:rPr lang="en-GB" smtClean="0"/>
              <a:t>Need to focus on the internal aspects – that is – the damage it will do to us if we retain our hatred, bitterness and pain.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lnSpcReduction="100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Reconciliation.</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This will depend on the other party –</a:t>
            </a:r>
          </a:p>
          <a:p>
            <a:pPr algn="ctr" fontAlgn="auto">
              <a:spcAft>
                <a:spcPts val="0"/>
              </a:spcAft>
              <a:buFont typeface="Arial" pitchFamily="34" charset="0"/>
              <a:buNone/>
              <a:defRPr/>
            </a:pPr>
            <a:r>
              <a:rPr lang="en-GB" dirty="0" smtClean="0"/>
              <a:t>as well as ourselves.</a:t>
            </a:r>
          </a:p>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dirty="0" smtClean="0"/>
              <a:t>Things will not be the same as they were before.</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Could be the start of a better relationship.</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Consider our own lives before God:</a:t>
            </a:r>
          </a:p>
          <a:p>
            <a:pPr algn="ctr" fontAlgn="auto">
              <a:spcAft>
                <a:spcPts val="0"/>
              </a:spcAft>
              <a:buFont typeface="Arial" pitchFamily="34" charset="0"/>
              <a:buNone/>
              <a:defRPr/>
            </a:pPr>
            <a:r>
              <a:rPr lang="en-GB" dirty="0" smtClean="0"/>
              <a:t> before and after receiving His grace.</a:t>
            </a:r>
            <a:endParaRPr lang="en-GB" dirty="0"/>
          </a:p>
          <a:p>
            <a:pPr algn="ctr" fontAlgn="auto">
              <a:spcAft>
                <a:spcPts val="0"/>
              </a:spcAft>
              <a:buFont typeface="Arial" pitchFamily="34" charset="0"/>
              <a:buNone/>
              <a:defRPr/>
            </a:pP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p:txBody>
          <a:bodyPr rtlCol="0">
            <a:normAutofit/>
          </a:bodyPr>
          <a:lstStyle/>
          <a:p>
            <a:pPr marL="0" indent="0" fontAlgn="auto">
              <a:spcAft>
                <a:spcPts val="0"/>
              </a:spcAft>
              <a:buFont typeface="Arial" pitchFamily="34" charset="0"/>
              <a:buNone/>
              <a:defRPr/>
            </a:pPr>
            <a:r>
              <a:rPr lang="en-GB" sz="2800" dirty="0" smtClean="0"/>
              <a:t>And when they came to the place which is called The Skull, there they crucified him, and the criminals, one on the right hand and the other on the left.</a:t>
            </a:r>
          </a:p>
          <a:p>
            <a:pPr marL="0" indent="0" fontAlgn="auto">
              <a:spcAft>
                <a:spcPts val="0"/>
              </a:spcAft>
              <a:buFont typeface="Arial" pitchFamily="34" charset="0"/>
              <a:buNone/>
              <a:defRPr/>
            </a:pPr>
            <a:r>
              <a:rPr lang="en-GB" sz="2800" dirty="0" smtClean="0"/>
              <a:t>And Jesus said: </a:t>
            </a:r>
            <a:r>
              <a:rPr lang="en-GB" sz="2800" b="1" dirty="0" smtClean="0"/>
              <a:t>Father, forgive them. For they do not know what they do.</a:t>
            </a:r>
          </a:p>
          <a:p>
            <a:pPr algn="r" fontAlgn="auto">
              <a:spcAft>
                <a:spcPts val="0"/>
              </a:spcAft>
              <a:buFont typeface="Arial" pitchFamily="34" charset="0"/>
              <a:buNone/>
              <a:defRPr/>
            </a:pPr>
            <a:r>
              <a:rPr lang="en-GB" sz="2400" dirty="0" smtClean="0"/>
              <a:t>Luke 23: 33 - 34</a:t>
            </a:r>
            <a:endParaRPr lang="en-GB"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lnSpcReduction="100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err="1" smtClean="0"/>
              <a:t>Retrusting</a:t>
            </a:r>
            <a:r>
              <a:rPr lang="en-GB" b="1" dirty="0" smtClean="0"/>
              <a:t>.</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Trust has been broken and needs to be rebuilt.</a:t>
            </a:r>
          </a:p>
          <a:p>
            <a:pPr algn="ctr" fontAlgn="auto">
              <a:spcAft>
                <a:spcPts val="0"/>
              </a:spcAft>
              <a:buFont typeface="Arial" pitchFamily="34" charset="0"/>
              <a:buNone/>
              <a:defRPr/>
            </a:pPr>
            <a:r>
              <a:rPr lang="en-GB" sz="1800" dirty="0" smtClean="0"/>
              <a:t>BUT</a:t>
            </a:r>
            <a:endParaRPr lang="en-GB" sz="1800" dirty="0"/>
          </a:p>
          <a:p>
            <a:pPr algn="ctr" fontAlgn="auto">
              <a:spcAft>
                <a:spcPts val="0"/>
              </a:spcAft>
              <a:buFont typeface="Arial" pitchFamily="34" charset="0"/>
              <a:buNone/>
              <a:defRPr/>
            </a:pPr>
            <a:r>
              <a:rPr lang="en-GB" dirty="0" smtClean="0"/>
              <a:t>It depends on the performance of the other person.</a:t>
            </a:r>
          </a:p>
          <a:p>
            <a:pPr algn="ctr" fontAlgn="auto">
              <a:spcAft>
                <a:spcPts val="0"/>
              </a:spcAft>
              <a:buFont typeface="Arial" pitchFamily="34" charset="0"/>
              <a:buNone/>
              <a:defRPr/>
            </a:pPr>
            <a:endParaRPr lang="en-GB" sz="1900" dirty="0" smtClean="0"/>
          </a:p>
          <a:p>
            <a:pPr algn="ctr" fontAlgn="auto">
              <a:spcAft>
                <a:spcPts val="0"/>
              </a:spcAft>
              <a:buFont typeface="Arial" pitchFamily="34" charset="0"/>
              <a:buNone/>
              <a:defRPr/>
            </a:pPr>
            <a:r>
              <a:rPr lang="en-GB" dirty="0" smtClean="0"/>
              <a:t>Trust is something that has to be earned.</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You need to be satisfied that the other person has earned your trust first.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GB" sz="2000" smtClean="0"/>
              <a:t>Practising forgiving</a:t>
            </a:r>
          </a:p>
        </p:txBody>
      </p:sp>
      <p:sp>
        <p:nvSpPr>
          <p:cNvPr id="53251" name="Content Placeholder 2"/>
          <p:cNvSpPr>
            <a:spLocks noGrp="1"/>
          </p:cNvSpPr>
          <p:nvPr>
            <p:ph idx="1"/>
          </p:nvPr>
        </p:nvSpPr>
        <p:spPr>
          <a:xfrm>
            <a:off x="457200" y="1052513"/>
            <a:ext cx="8229600" cy="5073650"/>
          </a:xfrm>
        </p:spPr>
        <p:txBody>
          <a:bodyPr/>
          <a:lstStyle/>
          <a:p>
            <a:pPr algn="ctr">
              <a:buFont typeface="Arial" pitchFamily="34" charset="0"/>
              <a:buNone/>
            </a:pPr>
            <a:r>
              <a:rPr lang="en-GB" b="1" smtClean="0"/>
              <a:t>Mediation.</a:t>
            </a:r>
          </a:p>
          <a:p>
            <a:pPr>
              <a:buFont typeface="Arial" pitchFamily="34" charset="0"/>
              <a:buNone/>
            </a:pPr>
            <a:endParaRPr lang="en-GB" smtClean="0"/>
          </a:p>
          <a:p>
            <a:pPr>
              <a:buFont typeface="Arial" pitchFamily="34" charset="0"/>
              <a:buNone/>
            </a:pPr>
            <a:r>
              <a:rPr lang="en-GB" smtClean="0"/>
              <a:t>It may be helpful to obtain help from someone to act as a go-between.</a:t>
            </a:r>
          </a:p>
          <a:p>
            <a:pPr>
              <a:buFont typeface="Arial" pitchFamily="34" charset="0"/>
              <a:buNone/>
            </a:pPr>
            <a:endParaRPr lang="en-GB" smtClean="0"/>
          </a:p>
          <a:p>
            <a:pPr>
              <a:buFont typeface="Arial" pitchFamily="34" charset="0"/>
              <a:buNone/>
            </a:pPr>
            <a:r>
              <a:rPr lang="en-GB" smtClean="0"/>
              <a:t>It can be difficult to approach the person alone.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3"/>
          <p:cNvSpPr>
            <a:spLocks noGrp="1"/>
          </p:cNvSpPr>
          <p:nvPr>
            <p:ph type="title"/>
          </p:nvPr>
        </p:nvSpPr>
        <p:spPr>
          <a:xfrm>
            <a:off x="457200" y="274638"/>
            <a:ext cx="8229600" cy="346075"/>
          </a:xfrm>
        </p:spPr>
        <p:txBody>
          <a:bodyPr/>
          <a:lstStyle/>
          <a:p>
            <a:r>
              <a:rPr lang="en-GB" sz="2000" smtClean="0"/>
              <a:t>Practising forgiving</a:t>
            </a:r>
          </a:p>
        </p:txBody>
      </p:sp>
      <p:sp>
        <p:nvSpPr>
          <p:cNvPr id="54275"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Tolerance</a:t>
            </a:r>
          </a:p>
          <a:p>
            <a:pPr algn="ctr">
              <a:buFont typeface="Arial" pitchFamily="34" charset="0"/>
              <a:buNone/>
            </a:pPr>
            <a:endParaRPr lang="en-GB" sz="1800" smtClean="0"/>
          </a:p>
          <a:p>
            <a:pPr algn="ctr">
              <a:buFont typeface="Arial" pitchFamily="34" charset="0"/>
              <a:buNone/>
            </a:pPr>
            <a:r>
              <a:rPr lang="en-GB" smtClean="0"/>
              <a:t>To forgive a person does not mean tolerating bad behaviour.</a:t>
            </a:r>
          </a:p>
          <a:p>
            <a:pPr algn="ctr">
              <a:buFont typeface="Arial" pitchFamily="34" charset="0"/>
              <a:buNone/>
            </a:pPr>
            <a:endParaRPr lang="en-GB" sz="1800" smtClean="0"/>
          </a:p>
          <a:p>
            <a:pPr algn="ctr">
              <a:buFont typeface="Arial" pitchFamily="34" charset="0"/>
              <a:buNone/>
            </a:pPr>
            <a:r>
              <a:rPr lang="en-GB" smtClean="0"/>
              <a:t>Society has limits.</a:t>
            </a:r>
          </a:p>
          <a:p>
            <a:pPr algn="ctr">
              <a:buFont typeface="Arial" pitchFamily="34" charset="0"/>
              <a:buNone/>
            </a:pPr>
            <a:endParaRPr lang="en-GB" sz="1800" smtClean="0"/>
          </a:p>
          <a:p>
            <a:pPr algn="ctr">
              <a:buFont typeface="Arial" pitchFamily="34" charset="0"/>
              <a:buNone/>
            </a:pPr>
            <a:r>
              <a:rPr lang="en-GB" smtClean="0"/>
              <a:t>I may forgive someone, </a:t>
            </a:r>
          </a:p>
          <a:p>
            <a:pPr algn="ctr">
              <a:buFont typeface="Arial" pitchFamily="34" charset="0"/>
              <a:buNone/>
            </a:pPr>
            <a:r>
              <a:rPr lang="en-GB" smtClean="0"/>
              <a:t>but it does not mean that I have to live with continuing bad behaviour.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3"/>
          <p:cNvSpPr>
            <a:spLocks noGrp="1"/>
          </p:cNvSpPr>
          <p:nvPr>
            <p:ph type="title"/>
          </p:nvPr>
        </p:nvSpPr>
        <p:spPr>
          <a:xfrm>
            <a:off x="457200" y="274638"/>
            <a:ext cx="8229600" cy="346075"/>
          </a:xfrm>
        </p:spPr>
        <p:txBody>
          <a:bodyPr/>
          <a:lstStyle/>
          <a:p>
            <a:r>
              <a:rPr lang="en-GB" sz="2000" smtClean="0"/>
              <a:t>Practising forgiving</a:t>
            </a:r>
          </a:p>
        </p:txBody>
      </p:sp>
      <p:sp>
        <p:nvSpPr>
          <p:cNvPr id="55299"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Justice.</a:t>
            </a:r>
          </a:p>
          <a:p>
            <a:pPr algn="ctr">
              <a:buFont typeface="Arial" pitchFamily="34" charset="0"/>
              <a:buNone/>
            </a:pPr>
            <a:endParaRPr lang="en-GB" sz="1800" smtClean="0"/>
          </a:p>
          <a:p>
            <a:pPr algn="ctr">
              <a:buFont typeface="Arial" pitchFamily="34" charset="0"/>
              <a:buNone/>
            </a:pPr>
            <a:r>
              <a:rPr lang="en-GB" smtClean="0"/>
              <a:t>How does forgiving a person fit in with justice?</a:t>
            </a:r>
          </a:p>
          <a:p>
            <a:pPr algn="ctr">
              <a:buFont typeface="Arial" pitchFamily="34" charset="0"/>
              <a:buNone/>
            </a:pPr>
            <a:endParaRPr lang="en-GB" sz="1800" smtClean="0"/>
          </a:p>
          <a:p>
            <a:pPr algn="ctr">
              <a:buFont typeface="Arial" pitchFamily="34" charset="0"/>
              <a:buNone/>
            </a:pPr>
            <a:r>
              <a:rPr lang="en-GB" smtClean="0"/>
              <a:t>If the law is broken, then there must be a consequence.</a:t>
            </a:r>
          </a:p>
          <a:p>
            <a:pPr algn="ctr">
              <a:buFont typeface="Arial" pitchFamily="34" charset="0"/>
              <a:buNone/>
            </a:pPr>
            <a:endParaRPr lang="en-GB" sz="1800" smtClean="0"/>
          </a:p>
          <a:p>
            <a:pPr algn="ctr">
              <a:buFont typeface="Arial" pitchFamily="34" charset="0"/>
              <a:buNone/>
            </a:pPr>
            <a:r>
              <a:rPr lang="en-GB" smtClean="0"/>
              <a:t>Personally though we should choose not to hold any malice against the individual.</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lnSpcReduction="100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Reparation for loss.</a:t>
            </a:r>
          </a:p>
          <a:p>
            <a:pPr algn="ctr" fontAlgn="auto">
              <a:spcAft>
                <a:spcPts val="0"/>
              </a:spcAft>
              <a:buFont typeface="Arial" pitchFamily="34" charset="0"/>
              <a:buNone/>
              <a:defRPr/>
            </a:pPr>
            <a:endParaRPr lang="en-GB" sz="1900" dirty="0"/>
          </a:p>
          <a:p>
            <a:pPr algn="ctr" fontAlgn="auto">
              <a:spcAft>
                <a:spcPts val="0"/>
              </a:spcAft>
              <a:buFont typeface="Arial" pitchFamily="34" charset="0"/>
              <a:buNone/>
              <a:defRPr/>
            </a:pPr>
            <a:r>
              <a:rPr lang="en-GB" dirty="0" smtClean="0"/>
              <a:t>Not unreasonable to expect recompense if damage has been suffered.</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However, should be just and </a:t>
            </a:r>
          </a:p>
          <a:p>
            <a:pPr algn="ctr" fontAlgn="auto">
              <a:spcAft>
                <a:spcPts val="0"/>
              </a:spcAft>
              <a:buFont typeface="Arial" pitchFamily="34" charset="0"/>
              <a:buNone/>
              <a:defRPr/>
            </a:pPr>
            <a:r>
              <a:rPr lang="en-GB" dirty="0" smtClean="0"/>
              <a:t>in keeping with the loss.</a:t>
            </a:r>
          </a:p>
          <a:p>
            <a:pPr algn="ctr" fontAlgn="auto">
              <a:spcAft>
                <a:spcPts val="0"/>
              </a:spcAft>
              <a:buFont typeface="Arial" pitchFamily="34" charset="0"/>
              <a:buNone/>
              <a:defRPr/>
            </a:pPr>
            <a:endParaRPr lang="en-GB" sz="1900" dirty="0" smtClean="0"/>
          </a:p>
          <a:p>
            <a:pPr algn="ctr" fontAlgn="auto">
              <a:spcAft>
                <a:spcPts val="0"/>
              </a:spcAft>
              <a:buFont typeface="Arial" pitchFamily="34" charset="0"/>
              <a:buNone/>
              <a:defRPr/>
            </a:pPr>
            <a:r>
              <a:rPr lang="en-GB" dirty="0" smtClean="0"/>
              <a:t>See Exodus 21: a method of evaluating loss at the time of Moses.  </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lnSpcReduction="10000"/>
          </a:bodyPr>
          <a:lstStyle/>
          <a:p>
            <a:pPr algn="ctr" fontAlgn="auto">
              <a:spcAft>
                <a:spcPts val="0"/>
              </a:spcAft>
              <a:buFont typeface="Arial" pitchFamily="34" charset="0"/>
              <a:buNone/>
              <a:defRPr/>
            </a:pPr>
            <a:r>
              <a:rPr lang="en-GB" b="1" dirty="0" smtClean="0"/>
              <a:t>The power of testimonies.</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Tell your own story</a:t>
            </a:r>
          </a:p>
          <a:p>
            <a:pPr algn="ctr" fontAlgn="auto">
              <a:spcAft>
                <a:spcPts val="0"/>
              </a:spcAft>
              <a:buFont typeface="Arial" pitchFamily="34" charset="0"/>
              <a:buNone/>
              <a:defRPr/>
            </a:pPr>
            <a:r>
              <a:rPr lang="en-GB" sz="2000" dirty="0" smtClean="0"/>
              <a:t>Or</a:t>
            </a:r>
          </a:p>
          <a:p>
            <a:pPr algn="ctr" fontAlgn="auto">
              <a:spcAft>
                <a:spcPts val="0"/>
              </a:spcAft>
              <a:buFont typeface="Arial" pitchFamily="34" charset="0"/>
              <a:buNone/>
              <a:defRPr/>
            </a:pPr>
            <a:r>
              <a:rPr lang="en-GB" dirty="0" smtClean="0"/>
              <a:t>Tell the story of someone else you know</a:t>
            </a:r>
          </a:p>
          <a:p>
            <a:pPr algn="ctr" fontAlgn="auto">
              <a:spcAft>
                <a:spcPts val="0"/>
              </a:spcAft>
              <a:buFont typeface="Arial" pitchFamily="34" charset="0"/>
              <a:buNone/>
              <a:defRPr/>
            </a:pPr>
            <a:r>
              <a:rPr lang="en-GB" sz="2000" dirty="0" smtClean="0"/>
              <a:t>Or</a:t>
            </a:r>
          </a:p>
          <a:p>
            <a:pPr algn="ctr" fontAlgn="auto">
              <a:spcAft>
                <a:spcPts val="0"/>
              </a:spcAft>
              <a:buFont typeface="Arial" pitchFamily="34" charset="0"/>
              <a:buNone/>
              <a:defRPr/>
            </a:pPr>
            <a:r>
              <a:rPr lang="en-GB" dirty="0" smtClean="0"/>
              <a:t>Read about others who have forgiven.</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Perhaps only those who have practised the difficult art of forgiving are really qualified to teach others.</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title"/>
          </p:nvPr>
        </p:nvSpPr>
        <p:spPr>
          <a:xfrm>
            <a:off x="457200" y="274638"/>
            <a:ext cx="8229600" cy="346075"/>
          </a:xfrm>
        </p:spPr>
        <p:txBody>
          <a:bodyPr/>
          <a:lstStyle/>
          <a:p>
            <a:r>
              <a:rPr lang="en-GB" sz="2000" smtClean="0"/>
              <a:t>Practising forgiving</a:t>
            </a:r>
          </a:p>
        </p:txBody>
      </p:sp>
      <p:sp>
        <p:nvSpPr>
          <p:cNvPr id="58371" name="Content Placeholder 4"/>
          <p:cNvSpPr>
            <a:spLocks noGrp="1"/>
          </p:cNvSpPr>
          <p:nvPr>
            <p:ph idx="1"/>
          </p:nvPr>
        </p:nvSpPr>
        <p:spPr>
          <a:xfrm>
            <a:off x="457200" y="836613"/>
            <a:ext cx="8229600" cy="5289550"/>
          </a:xfrm>
        </p:spPr>
        <p:txBody>
          <a:bodyPr/>
          <a:lstStyle/>
          <a:p>
            <a:pPr algn="ctr">
              <a:buFont typeface="Arial" pitchFamily="34" charset="0"/>
              <a:buNone/>
            </a:pPr>
            <a:r>
              <a:rPr lang="en-GB" b="1" smtClean="0"/>
              <a:t>The appeal.</a:t>
            </a:r>
          </a:p>
          <a:p>
            <a:pPr algn="ctr">
              <a:buFont typeface="Arial" pitchFamily="34" charset="0"/>
              <a:buNone/>
            </a:pPr>
            <a:r>
              <a:rPr lang="en-GB" smtClean="0"/>
              <a:t>It is always useful to stop and think.</a:t>
            </a:r>
          </a:p>
          <a:p>
            <a:pPr algn="ctr">
              <a:buFont typeface="Arial" pitchFamily="34" charset="0"/>
              <a:buNone/>
            </a:pPr>
            <a:endParaRPr lang="en-GB" smtClean="0"/>
          </a:p>
          <a:p>
            <a:pPr algn="ctr">
              <a:buFont typeface="Arial" pitchFamily="34" charset="0"/>
              <a:buNone/>
            </a:pPr>
            <a:r>
              <a:rPr lang="en-GB" smtClean="0"/>
              <a:t>Do we have anything to forgive?</a:t>
            </a:r>
          </a:p>
          <a:p>
            <a:pPr algn="ctr">
              <a:buFont typeface="Arial" pitchFamily="34" charset="0"/>
              <a:buNone/>
            </a:pPr>
            <a:endParaRPr lang="en-GB" smtClean="0"/>
          </a:p>
          <a:p>
            <a:pPr algn="ctr">
              <a:buFont typeface="Arial" pitchFamily="34" charset="0"/>
              <a:buNone/>
            </a:pPr>
            <a:r>
              <a:rPr lang="en-GB" smtClean="0"/>
              <a:t>Are we walking on the road of forgiving?</a:t>
            </a:r>
          </a:p>
          <a:p>
            <a:pPr algn="ctr">
              <a:buFont typeface="Arial" pitchFamily="34" charset="0"/>
              <a:buNone/>
            </a:pPr>
            <a:endParaRPr lang="en-GB" smtClean="0"/>
          </a:p>
          <a:p>
            <a:pPr algn="ctr">
              <a:buFont typeface="Arial" pitchFamily="34" charset="0"/>
              <a:buNone/>
            </a:pPr>
            <a:r>
              <a:rPr lang="en-GB" smtClean="0"/>
              <a:t>Is there anything we need to do?</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p:cNvSpPr>
            <a:spLocks noGrp="1"/>
          </p:cNvSpPr>
          <p:nvPr>
            <p:ph type="title"/>
          </p:nvPr>
        </p:nvSpPr>
        <p:spPr>
          <a:xfrm>
            <a:off x="457200" y="274638"/>
            <a:ext cx="8229600" cy="346075"/>
          </a:xfrm>
        </p:spPr>
        <p:txBody>
          <a:bodyPr/>
          <a:lstStyle/>
          <a:p>
            <a:r>
              <a:rPr lang="en-GB" sz="2400" b="1" smtClean="0"/>
              <a:t>Receiving grace: practising  grace</a:t>
            </a:r>
          </a:p>
        </p:txBody>
      </p:sp>
      <p:sp>
        <p:nvSpPr>
          <p:cNvPr id="59395" name="Content Placeholder 4"/>
          <p:cNvSpPr>
            <a:spLocks noGrp="1"/>
          </p:cNvSpPr>
          <p:nvPr>
            <p:ph idx="1"/>
          </p:nvPr>
        </p:nvSpPr>
        <p:spPr>
          <a:xfrm>
            <a:off x="457200" y="836613"/>
            <a:ext cx="8229600" cy="5289550"/>
          </a:xfrm>
        </p:spPr>
        <p:txBody>
          <a:bodyPr/>
          <a:lstStyle/>
          <a:p>
            <a:pPr marL="0" indent="0" algn="just">
              <a:buFont typeface="Arial" pitchFamily="34" charset="0"/>
              <a:buNone/>
            </a:pPr>
            <a:r>
              <a:rPr lang="en-GB" smtClean="0"/>
              <a:t>Out of the depths I have cried to You, Yahweh. Lord, hear my voice. Let Your ears be attentive to the voice of my petitions. </a:t>
            </a:r>
          </a:p>
          <a:p>
            <a:pPr marL="0" indent="0" algn="just">
              <a:buFont typeface="Arial" pitchFamily="34" charset="0"/>
              <a:buNone/>
            </a:pPr>
            <a:r>
              <a:rPr lang="en-GB" smtClean="0"/>
              <a:t>If You, Yahweh, kept a record of sins, Lord, who could stand? But there is forgiveness with You, therefore You are feared. </a:t>
            </a:r>
          </a:p>
          <a:p>
            <a:pPr marL="0" indent="0" algn="just">
              <a:buFont typeface="Arial" pitchFamily="34" charset="0"/>
              <a:buNone/>
            </a:pPr>
            <a:r>
              <a:rPr lang="en-GB" smtClean="0"/>
              <a:t>I wait for Yahweh. My soul waits. I hope in His word</a:t>
            </a:r>
          </a:p>
          <a:p>
            <a:pPr marL="0" indent="0" algn="just">
              <a:buFont typeface="Arial" pitchFamily="34" charset="0"/>
              <a:buNone/>
            </a:pPr>
            <a:r>
              <a:rPr lang="en-GB" sz="2400" smtClean="0"/>
              <a:t>					Psalm 130</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60419" name="Content Placeholder 4"/>
          <p:cNvSpPr>
            <a:spLocks noGrp="1"/>
          </p:cNvSpPr>
          <p:nvPr>
            <p:ph idx="1"/>
          </p:nvPr>
        </p:nvSpPr>
        <p:spPr>
          <a:xfrm>
            <a:off x="468313" y="836613"/>
            <a:ext cx="8229600" cy="5289550"/>
          </a:xfrm>
        </p:spPr>
        <p:txBody>
          <a:bodyPr/>
          <a:lstStyle/>
          <a:p>
            <a:pPr algn="ctr">
              <a:buFont typeface="Arial" pitchFamily="34" charset="0"/>
              <a:buNone/>
            </a:pPr>
            <a:endParaRPr lang="en-GB" smtClean="0"/>
          </a:p>
          <a:p>
            <a:pPr algn="ctr">
              <a:buFont typeface="Arial" pitchFamily="34" charset="0"/>
              <a:buNone/>
            </a:pPr>
            <a:endParaRPr lang="en-GB" smtClean="0"/>
          </a:p>
          <a:p>
            <a:pPr algn="just">
              <a:buFont typeface="Arial" pitchFamily="34" charset="0"/>
              <a:buNone/>
            </a:pPr>
            <a:r>
              <a:rPr lang="en-GB" smtClean="0"/>
              <a:t>As far as the east is from the west, so far has </a:t>
            </a:r>
          </a:p>
          <a:p>
            <a:pPr algn="just">
              <a:buFont typeface="Arial" pitchFamily="34" charset="0"/>
              <a:buNone/>
            </a:pPr>
            <a:r>
              <a:rPr lang="en-GB" smtClean="0"/>
              <a:t>He removed our sins from us. </a:t>
            </a:r>
          </a:p>
          <a:p>
            <a:pPr algn="ctr">
              <a:buFont typeface="Arial" pitchFamily="34" charset="0"/>
              <a:buNone/>
            </a:pPr>
            <a:endParaRPr lang="en-GB" smtClean="0"/>
          </a:p>
          <a:p>
            <a:pPr algn="r">
              <a:buFont typeface="Arial" pitchFamily="34" charset="0"/>
              <a:buNone/>
            </a:pPr>
            <a:r>
              <a:rPr lang="en-GB" sz="2400" smtClean="0"/>
              <a:t>Psalm 103 : 8-14</a:t>
            </a:r>
          </a:p>
          <a:p>
            <a:pPr algn="ctr">
              <a:buFont typeface="Arial" pitchFamily="34" charset="0"/>
              <a:buNone/>
            </a:pPr>
            <a:endParaRPr lang="en-GB"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468313" y="836613"/>
            <a:ext cx="8229600" cy="5289550"/>
          </a:xfrm>
        </p:spPr>
        <p:txBody>
          <a:bodyPr rtlCol="0">
            <a:normAutofit/>
          </a:bodyPr>
          <a:lstStyle/>
          <a:p>
            <a:pPr marL="0" indent="0" fontAlgn="auto">
              <a:spcAft>
                <a:spcPts val="0"/>
              </a:spcAft>
              <a:buFont typeface="Arial" pitchFamily="34" charset="0"/>
              <a:buNone/>
              <a:defRPr/>
            </a:pPr>
            <a:endParaRPr lang="en-GB" dirty="0" smtClean="0"/>
          </a:p>
          <a:p>
            <a:pPr marL="0" indent="0"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sz="3600" dirty="0" smtClean="0"/>
              <a:t>Therefore, be it known to you, brothers, that through this man </a:t>
            </a:r>
            <a:r>
              <a:rPr lang="en-GB" sz="3600" i="1" dirty="0" smtClean="0"/>
              <a:t>(Jesus) </a:t>
            </a:r>
            <a:r>
              <a:rPr lang="en-GB" sz="3600" dirty="0" smtClean="0"/>
              <a:t>is proclaimed to you the remission of sins.</a:t>
            </a:r>
          </a:p>
          <a:p>
            <a:pPr marL="0" indent="0" algn="r" fontAlgn="auto">
              <a:spcAft>
                <a:spcPts val="0"/>
              </a:spcAft>
              <a:buFont typeface="Arial" pitchFamily="34" charset="0"/>
              <a:buNone/>
              <a:defRPr/>
            </a:pPr>
            <a:r>
              <a:rPr lang="en-GB" sz="2400" dirty="0" smtClean="0"/>
              <a:t>Acts 13  :  38</a:t>
            </a:r>
          </a:p>
          <a:p>
            <a:pPr algn="ctr" fontAlgn="auto">
              <a:spcAft>
                <a:spcPts val="0"/>
              </a:spcAft>
              <a:buFont typeface="Arial" pitchFamily="34" charset="0"/>
              <a:buNone/>
              <a:defRPr/>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274638"/>
            <a:ext cx="8229600" cy="993775"/>
          </a:xfrm>
        </p:spPr>
        <p:txBody>
          <a:bodyPr/>
          <a:lstStyle/>
          <a:p>
            <a:r>
              <a:rPr lang="en-GB" sz="1800" smtClean="0"/>
              <a:t>Forgiving each other.</a:t>
            </a:r>
          </a:p>
        </p:txBody>
      </p:sp>
      <p:sp>
        <p:nvSpPr>
          <p:cNvPr id="7171" name="Content Placeholder 4"/>
          <p:cNvSpPr>
            <a:spLocks noGrp="1"/>
          </p:cNvSpPr>
          <p:nvPr>
            <p:ph idx="1"/>
          </p:nvPr>
        </p:nvSpPr>
        <p:spPr>
          <a:xfrm>
            <a:off x="539750" y="1125538"/>
            <a:ext cx="8229600" cy="5472112"/>
          </a:xfrm>
        </p:spPr>
        <p:txBody>
          <a:bodyPr/>
          <a:lstStyle/>
          <a:p>
            <a:pPr>
              <a:buFont typeface="Arial" pitchFamily="34" charset="0"/>
              <a:buNone/>
            </a:pPr>
            <a:r>
              <a:rPr lang="en-GB" smtClean="0"/>
              <a:t>Biblical meaning.</a:t>
            </a:r>
          </a:p>
          <a:p>
            <a:pPr>
              <a:buFont typeface="Arial" pitchFamily="34" charset="0"/>
              <a:buNone/>
            </a:pPr>
            <a:endParaRPr lang="en-GB" smtClean="0"/>
          </a:p>
          <a:p>
            <a:r>
              <a:rPr lang="en-GB" smtClean="0"/>
              <a:t>Greek word for ‘forgive‘ is </a:t>
            </a:r>
            <a:r>
              <a:rPr lang="en-GB" i="1" smtClean="0"/>
              <a:t>aphesis</a:t>
            </a:r>
            <a:r>
              <a:rPr lang="en-GB" smtClean="0"/>
              <a:t> </a:t>
            </a:r>
          </a:p>
          <a:p>
            <a:pPr>
              <a:buFont typeface="Arial" pitchFamily="34" charset="0"/>
              <a:buNone/>
            </a:pPr>
            <a:r>
              <a:rPr lang="en-GB" smtClean="0"/>
              <a:t>		= a sending away, total dismissal.</a:t>
            </a:r>
          </a:p>
          <a:p>
            <a:pPr>
              <a:buFont typeface="Arial" pitchFamily="34" charset="0"/>
              <a:buNone/>
            </a:pPr>
            <a:endParaRPr lang="en-GB" smtClean="0"/>
          </a:p>
          <a:p>
            <a:pPr>
              <a:buFont typeface="Arial" pitchFamily="34" charset="0"/>
              <a:buNone/>
            </a:pPr>
            <a:endParaRPr lang="en-GB" smtClean="0"/>
          </a:p>
          <a:p>
            <a:endParaRPr lang="en-GB" smtClean="0"/>
          </a:p>
          <a:p>
            <a:pPr algn="r">
              <a:buFont typeface="Arial" pitchFamily="34" charset="0"/>
              <a:buNone/>
            </a:pPr>
            <a:r>
              <a:rPr lang="en-GB" sz="2000" smtClean="0"/>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323850" y="836613"/>
            <a:ext cx="8374063" cy="5289550"/>
          </a:xfrm>
        </p:spPr>
        <p:txBody>
          <a:bodyPr rtlCol="0">
            <a:normAutofit/>
          </a:bodyPr>
          <a:lstStyle/>
          <a:p>
            <a:pPr marL="0" indent="0" fontAlgn="auto">
              <a:spcAft>
                <a:spcPts val="0"/>
              </a:spcAft>
              <a:buFont typeface="Arial" pitchFamily="34" charset="0"/>
              <a:buNone/>
              <a:defRPr/>
            </a:pPr>
            <a:endParaRPr lang="en-GB" dirty="0" smtClean="0"/>
          </a:p>
          <a:p>
            <a:pPr marL="0" indent="0" algn="ctr" fontAlgn="auto">
              <a:spcAft>
                <a:spcPts val="0"/>
              </a:spcAft>
              <a:buFont typeface="Arial" pitchFamily="34" charset="0"/>
              <a:buNone/>
              <a:defRPr/>
            </a:pPr>
            <a:r>
              <a:rPr lang="en-GB" dirty="0" smtClean="0"/>
              <a:t>Jesus said:</a:t>
            </a:r>
          </a:p>
          <a:p>
            <a:pPr marL="0" indent="0"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sz="3600" dirty="0" smtClean="0"/>
              <a:t>For if you forgive men their trespasses, your heavenly Father will also forgive you.</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914400" y="836613"/>
            <a:ext cx="8229600" cy="5289550"/>
          </a:xfrm>
        </p:spPr>
        <p:txBody>
          <a:bodyPr rtlCol="0">
            <a:normAutofit fontScale="92500" lnSpcReduction="10000"/>
          </a:bodyPr>
          <a:lstStyle/>
          <a:p>
            <a:pPr marL="0" indent="0" fontAlgn="auto">
              <a:spcAft>
                <a:spcPts val="0"/>
              </a:spcAft>
              <a:buFont typeface="Arial" pitchFamily="34" charset="0"/>
              <a:buNone/>
              <a:defRPr/>
            </a:pPr>
            <a:r>
              <a:rPr lang="en-GB" dirty="0" smtClean="0"/>
              <a:t>Make me a channel of your peace</a:t>
            </a:r>
          </a:p>
          <a:p>
            <a:pPr marL="0" indent="0" fontAlgn="auto">
              <a:spcAft>
                <a:spcPts val="0"/>
              </a:spcAft>
              <a:buFont typeface="Arial" pitchFamily="34" charset="0"/>
              <a:buNone/>
              <a:defRPr/>
            </a:pPr>
            <a:r>
              <a:rPr lang="en-GB" dirty="0" smtClean="0"/>
              <a:t>Where there is hatred let me bring your love</a:t>
            </a:r>
          </a:p>
          <a:p>
            <a:pPr marL="0" indent="0" fontAlgn="auto">
              <a:spcAft>
                <a:spcPts val="0"/>
              </a:spcAft>
              <a:buFont typeface="Arial" pitchFamily="34" charset="0"/>
              <a:buNone/>
              <a:defRPr/>
            </a:pPr>
            <a:r>
              <a:rPr lang="en-GB" dirty="0" smtClean="0"/>
              <a:t>Where there is injury your pardon Lord</a:t>
            </a:r>
          </a:p>
          <a:p>
            <a:pPr marL="0" indent="0" fontAlgn="auto">
              <a:spcAft>
                <a:spcPts val="0"/>
              </a:spcAft>
              <a:buFont typeface="Arial" pitchFamily="34" charset="0"/>
              <a:buNone/>
              <a:defRPr/>
            </a:pPr>
            <a:r>
              <a:rPr lang="en-GB" dirty="0" smtClean="0"/>
              <a:t>And where there's doubt, true faith in you.</a:t>
            </a:r>
          </a:p>
          <a:p>
            <a:pPr marL="0" indent="0" fontAlgn="auto">
              <a:spcAft>
                <a:spcPts val="0"/>
              </a:spcAft>
              <a:buFont typeface="Arial" pitchFamily="34" charset="0"/>
              <a:buNone/>
              <a:defRPr/>
            </a:pPr>
            <a:r>
              <a:rPr lang="en-GB" dirty="0" smtClean="0"/>
              <a:t> </a:t>
            </a:r>
          </a:p>
          <a:p>
            <a:pPr marL="0" indent="0" fontAlgn="auto">
              <a:spcAft>
                <a:spcPts val="0"/>
              </a:spcAft>
              <a:buFont typeface="Arial" pitchFamily="34" charset="0"/>
              <a:buNone/>
              <a:defRPr/>
            </a:pPr>
            <a:r>
              <a:rPr lang="en-GB" dirty="0" smtClean="0"/>
              <a:t>Oh Master grant that I may never seek</a:t>
            </a:r>
          </a:p>
          <a:p>
            <a:pPr marL="0" indent="0" fontAlgn="auto">
              <a:spcAft>
                <a:spcPts val="0"/>
              </a:spcAft>
              <a:buFont typeface="Arial" pitchFamily="34" charset="0"/>
              <a:buNone/>
              <a:defRPr/>
            </a:pPr>
            <a:r>
              <a:rPr lang="en-GB" dirty="0" smtClean="0"/>
              <a:t>So much to be consoled as to console</a:t>
            </a:r>
          </a:p>
          <a:p>
            <a:pPr marL="0" indent="0" fontAlgn="auto">
              <a:spcAft>
                <a:spcPts val="0"/>
              </a:spcAft>
              <a:buFont typeface="Arial" pitchFamily="34" charset="0"/>
              <a:buNone/>
              <a:defRPr/>
            </a:pPr>
            <a:r>
              <a:rPr lang="en-GB" dirty="0" smtClean="0"/>
              <a:t>To be understood as to understand</a:t>
            </a:r>
          </a:p>
          <a:p>
            <a:pPr marL="0" indent="0" fontAlgn="auto">
              <a:spcAft>
                <a:spcPts val="0"/>
              </a:spcAft>
              <a:buFont typeface="Arial" pitchFamily="34" charset="0"/>
              <a:buNone/>
              <a:defRPr/>
            </a:pPr>
            <a:r>
              <a:rPr lang="en-GB" dirty="0" smtClean="0"/>
              <a:t>To be loved as to love with all my soul.</a:t>
            </a:r>
          </a:p>
          <a:p>
            <a:pPr marL="0" indent="0" fontAlgn="auto">
              <a:spcAft>
                <a:spcPts val="0"/>
              </a:spcAft>
              <a:buFont typeface="Arial" pitchFamily="34" charset="0"/>
              <a:buNone/>
              <a:defRPr/>
            </a:pPr>
            <a:r>
              <a:rPr lang="en-GB" dirty="0" smtClean="0"/>
              <a:t> </a:t>
            </a:r>
          </a:p>
          <a:p>
            <a:pPr algn="ctr" fontAlgn="auto">
              <a:spcAft>
                <a:spcPts val="0"/>
              </a:spcAft>
              <a:buFont typeface="Arial" pitchFamily="34" charset="0"/>
              <a:buNone/>
              <a:defRPr/>
            </a:pPr>
            <a:endParaRPr lang="en-GB"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755650" y="836613"/>
            <a:ext cx="8229600" cy="5289550"/>
          </a:xfrm>
        </p:spPr>
        <p:txBody>
          <a:bodyPr rtlCol="0">
            <a:normAutofit fontScale="92500" lnSpcReduction="20000"/>
          </a:bodyPr>
          <a:lstStyle/>
          <a:p>
            <a:pPr marL="0" indent="0" fontAlgn="auto">
              <a:spcAft>
                <a:spcPts val="0"/>
              </a:spcAft>
              <a:buFont typeface="Arial" pitchFamily="34" charset="0"/>
              <a:buNone/>
              <a:defRPr/>
            </a:pPr>
            <a:r>
              <a:rPr lang="en-GB" dirty="0" smtClean="0"/>
              <a:t>Make me a channel of your peace</a:t>
            </a:r>
          </a:p>
          <a:p>
            <a:pPr marL="0" indent="0" fontAlgn="auto">
              <a:spcAft>
                <a:spcPts val="0"/>
              </a:spcAft>
              <a:buFont typeface="Arial" pitchFamily="34" charset="0"/>
              <a:buNone/>
              <a:defRPr/>
            </a:pPr>
            <a:r>
              <a:rPr lang="en-GB" dirty="0" smtClean="0"/>
              <a:t>Where's there's despair in life let me bring hope</a:t>
            </a:r>
          </a:p>
          <a:p>
            <a:pPr marL="0" indent="0" fontAlgn="auto">
              <a:spcAft>
                <a:spcPts val="0"/>
              </a:spcAft>
              <a:buFont typeface="Arial" pitchFamily="34" charset="0"/>
              <a:buNone/>
              <a:defRPr/>
            </a:pPr>
            <a:r>
              <a:rPr lang="en-GB" dirty="0" smtClean="0"/>
              <a:t>Where there is darkness, only light</a:t>
            </a:r>
          </a:p>
          <a:p>
            <a:pPr marL="0" indent="0" fontAlgn="auto">
              <a:spcAft>
                <a:spcPts val="0"/>
              </a:spcAft>
              <a:buFont typeface="Arial" pitchFamily="34" charset="0"/>
              <a:buNone/>
              <a:defRPr/>
            </a:pPr>
            <a:r>
              <a:rPr lang="en-GB" dirty="0" smtClean="0"/>
              <a:t>And where there's sadness ever joy</a:t>
            </a:r>
          </a:p>
          <a:p>
            <a:pPr marL="0" indent="0" fontAlgn="auto">
              <a:spcAft>
                <a:spcPts val="0"/>
              </a:spcAft>
              <a:buFont typeface="Arial" pitchFamily="34" charset="0"/>
              <a:buNone/>
              <a:defRPr/>
            </a:pPr>
            <a:r>
              <a:rPr lang="en-GB" dirty="0" smtClean="0"/>
              <a:t> </a:t>
            </a:r>
          </a:p>
          <a:p>
            <a:pPr marL="0" indent="0" fontAlgn="auto">
              <a:spcAft>
                <a:spcPts val="0"/>
              </a:spcAft>
              <a:buFont typeface="Arial" pitchFamily="34" charset="0"/>
              <a:buNone/>
              <a:defRPr/>
            </a:pPr>
            <a:r>
              <a:rPr lang="en-GB" dirty="0" smtClean="0"/>
              <a:t>Make me a channel of your peace</a:t>
            </a:r>
          </a:p>
          <a:p>
            <a:pPr marL="0" indent="0" fontAlgn="auto">
              <a:spcAft>
                <a:spcPts val="0"/>
              </a:spcAft>
              <a:buFont typeface="Arial" pitchFamily="34" charset="0"/>
              <a:buNone/>
              <a:defRPr/>
            </a:pPr>
            <a:r>
              <a:rPr lang="en-GB" b="1" dirty="0" smtClean="0"/>
              <a:t>It is in forgiving that we are forgiven</a:t>
            </a:r>
            <a:endParaRPr lang="en-GB" dirty="0" smtClean="0"/>
          </a:p>
          <a:p>
            <a:pPr marL="0" indent="0" fontAlgn="auto">
              <a:spcAft>
                <a:spcPts val="0"/>
              </a:spcAft>
              <a:buFont typeface="Arial" pitchFamily="34" charset="0"/>
              <a:buNone/>
              <a:defRPr/>
            </a:pPr>
            <a:r>
              <a:rPr lang="en-GB" b="1" dirty="0" smtClean="0"/>
              <a:t>In giving of ourselves that we receive</a:t>
            </a:r>
            <a:endParaRPr lang="en-GB" dirty="0" smtClean="0"/>
          </a:p>
          <a:p>
            <a:pPr marL="0" indent="0" fontAlgn="auto">
              <a:spcAft>
                <a:spcPts val="0"/>
              </a:spcAft>
              <a:buFont typeface="Arial" pitchFamily="34" charset="0"/>
              <a:buNone/>
              <a:defRPr/>
            </a:pPr>
            <a:r>
              <a:rPr lang="en-GB" b="1" dirty="0" smtClean="0"/>
              <a:t>And in dying that we're born to eternal life</a:t>
            </a:r>
          </a:p>
          <a:p>
            <a:pPr marL="0" indent="0" fontAlgn="auto">
              <a:spcAft>
                <a:spcPts val="0"/>
              </a:spcAft>
              <a:buFont typeface="Arial" pitchFamily="34" charset="0"/>
              <a:buNone/>
              <a:defRPr/>
            </a:pPr>
            <a:r>
              <a:rPr lang="en-GB" dirty="0" smtClean="0"/>
              <a:t> </a:t>
            </a:r>
          </a:p>
          <a:p>
            <a:pPr marL="0" indent="0" fontAlgn="auto">
              <a:spcAft>
                <a:spcPts val="0"/>
              </a:spcAft>
              <a:buFont typeface="Arial" pitchFamily="34" charset="0"/>
              <a:buNone/>
              <a:defRPr/>
            </a:pPr>
            <a:r>
              <a:rPr lang="en-GB" dirty="0" smtClean="0"/>
              <a:t>Based on the prayer of St Francis of Assisi</a:t>
            </a:r>
          </a:p>
          <a:p>
            <a:pPr algn="ctr" fontAlgn="auto">
              <a:spcAft>
                <a:spcPts val="0"/>
              </a:spcAft>
              <a:buFont typeface="Arial" pitchFamily="34" charset="0"/>
              <a:buNone/>
              <a:defRPr/>
            </a:pPr>
            <a:endParaRPr lang="en-GB"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737"/>
          </a:xfrm>
        </p:spPr>
        <p:txBody>
          <a:bodyPr rtlCol="0">
            <a:normAutofit fontScale="90000"/>
          </a:bodyPr>
          <a:lstStyle/>
          <a:p>
            <a:pPr fontAlgn="auto">
              <a:spcAft>
                <a:spcPts val="0"/>
              </a:spcAft>
              <a:defRPr/>
            </a:pPr>
            <a:r>
              <a:rPr lang="en-GB" sz="1800" dirty="0" smtClean="0"/>
              <a:t> </a:t>
            </a:r>
            <a:endParaRPr lang="en-GB" sz="1800" dirty="0"/>
          </a:p>
        </p:txBody>
      </p:sp>
      <p:sp>
        <p:nvSpPr>
          <p:cNvPr id="5" name="Content Placeholder 4"/>
          <p:cNvSpPr>
            <a:spLocks noGrp="1"/>
          </p:cNvSpPr>
          <p:nvPr>
            <p:ph idx="1"/>
          </p:nvPr>
        </p:nvSpPr>
        <p:spPr>
          <a:xfrm>
            <a:off x="539750" y="476250"/>
            <a:ext cx="8229600" cy="6121400"/>
          </a:xfrm>
        </p:spPr>
        <p:txBody>
          <a:bodyPr rtlCol="0">
            <a:normAutofit fontScale="92500" lnSpcReduction="20000"/>
          </a:bodyPr>
          <a:lstStyle/>
          <a:p>
            <a:pPr marL="0" indent="0" algn="just" fontAlgn="auto">
              <a:spcAft>
                <a:spcPts val="0"/>
              </a:spcAft>
              <a:buFont typeface="Arial" pitchFamily="34" charset="0"/>
              <a:buNone/>
              <a:defRPr/>
            </a:pPr>
            <a:r>
              <a:rPr lang="en-GB" b="1" dirty="0" smtClean="0"/>
              <a:t>Source material.</a:t>
            </a:r>
          </a:p>
          <a:p>
            <a:pPr fontAlgn="auto">
              <a:spcAft>
                <a:spcPts val="0"/>
              </a:spcAft>
              <a:defRPr/>
            </a:pPr>
            <a:r>
              <a:rPr lang="en-GB" dirty="0" smtClean="0"/>
              <a:t>Forgive and forget.  Lewis </a:t>
            </a:r>
            <a:r>
              <a:rPr lang="en-GB" dirty="0" err="1" smtClean="0"/>
              <a:t>Smedes</a:t>
            </a:r>
            <a:r>
              <a:rPr lang="en-GB" dirty="0" smtClean="0"/>
              <a:t>.  1984</a:t>
            </a:r>
          </a:p>
          <a:p>
            <a:pPr fontAlgn="auto">
              <a:spcAft>
                <a:spcPts val="0"/>
              </a:spcAft>
              <a:buFont typeface="Arial" pitchFamily="34" charset="0"/>
              <a:buNone/>
              <a:defRPr/>
            </a:pPr>
            <a:r>
              <a:rPr lang="en-GB" i="1" dirty="0" smtClean="0"/>
              <a:t>Good analysis. The first major work on the subject</a:t>
            </a:r>
            <a:r>
              <a:rPr lang="en-GB" dirty="0" smtClean="0"/>
              <a:t>! </a:t>
            </a:r>
          </a:p>
          <a:p>
            <a:pPr fontAlgn="auto">
              <a:spcAft>
                <a:spcPts val="0"/>
              </a:spcAft>
              <a:defRPr/>
            </a:pPr>
            <a:r>
              <a:rPr lang="en-GB" dirty="0" smtClean="0"/>
              <a:t>Total Forgiveness.  R T Kendall.  </a:t>
            </a:r>
          </a:p>
          <a:p>
            <a:pPr fontAlgn="auto">
              <a:spcAft>
                <a:spcPts val="0"/>
              </a:spcAft>
              <a:buFont typeface="Arial" pitchFamily="34" charset="0"/>
              <a:buNone/>
              <a:defRPr/>
            </a:pPr>
            <a:r>
              <a:rPr lang="en-GB" i="1" dirty="0" smtClean="0"/>
              <a:t>An evangelical Christian approach.  1</a:t>
            </a:r>
            <a:r>
              <a:rPr lang="en-GB" i="1" baseline="30000" dirty="0" smtClean="0"/>
              <a:t>st</a:t>
            </a:r>
            <a:r>
              <a:rPr lang="en-GB" i="1" dirty="0" smtClean="0"/>
              <a:t> chapter very helpful on the practical steps we can take.</a:t>
            </a:r>
            <a:endParaRPr lang="en-GB" dirty="0" smtClean="0"/>
          </a:p>
          <a:p>
            <a:pPr fontAlgn="auto">
              <a:spcAft>
                <a:spcPts val="0"/>
              </a:spcAft>
              <a:defRPr/>
            </a:pPr>
            <a:r>
              <a:rPr lang="en-GB" dirty="0" smtClean="0"/>
              <a:t>Finding Forgiveness. McManus and Thornton.</a:t>
            </a:r>
          </a:p>
          <a:p>
            <a:pPr fontAlgn="auto">
              <a:spcAft>
                <a:spcPts val="0"/>
              </a:spcAft>
              <a:buFont typeface="Arial" pitchFamily="34" charset="0"/>
              <a:buNone/>
              <a:defRPr/>
            </a:pPr>
            <a:r>
              <a:rPr lang="en-GB" i="1" dirty="0" smtClean="0"/>
              <a:t>Pastoral.  Different perspectives included.</a:t>
            </a:r>
            <a:endParaRPr lang="en-GB" dirty="0" smtClean="0"/>
          </a:p>
          <a:p>
            <a:pPr marL="0" indent="0" algn="just" fontAlgn="auto">
              <a:spcAft>
                <a:spcPts val="0"/>
              </a:spcAft>
              <a:buFont typeface="Arial" pitchFamily="34" charset="0"/>
              <a:buNone/>
              <a:defRPr/>
            </a:pPr>
            <a:r>
              <a:rPr lang="en-GB" b="1" dirty="0" smtClean="0"/>
              <a:t>DVD.</a:t>
            </a:r>
          </a:p>
          <a:p>
            <a:pPr marL="0" indent="0" algn="just" fontAlgn="auto">
              <a:spcAft>
                <a:spcPts val="0"/>
              </a:spcAft>
              <a:buFont typeface="Arial" pitchFamily="34" charset="0"/>
              <a:buNone/>
              <a:defRPr/>
            </a:pPr>
            <a:r>
              <a:rPr lang="en-GB" dirty="0" smtClean="0"/>
              <a:t>Talking about Forgiveness.  </a:t>
            </a:r>
          </a:p>
          <a:p>
            <a:pPr marL="0" indent="0" algn="just" fontAlgn="auto">
              <a:spcAft>
                <a:spcPts val="0"/>
              </a:spcAft>
              <a:buFont typeface="Arial" pitchFamily="34" charset="0"/>
              <a:buNone/>
              <a:defRPr/>
            </a:pPr>
            <a:r>
              <a:rPr lang="en-GB" i="1" dirty="0" smtClean="0"/>
              <a:t>Also a 28 devotional guide through Forgiveness in the Bible which some may find helpful.</a:t>
            </a:r>
          </a:p>
          <a:p>
            <a:pPr marL="0" indent="0" algn="just" fontAlgn="auto">
              <a:spcAft>
                <a:spcPts val="0"/>
              </a:spcAft>
              <a:buFont typeface="Arial" pitchFamily="34" charset="0"/>
              <a:buNone/>
              <a:defRPr/>
            </a:pPr>
            <a:r>
              <a:rPr lang="en-GB" dirty="0" smtClean="0"/>
              <a:t>	Produced by </a:t>
            </a:r>
            <a:r>
              <a:rPr lang="en-GB" dirty="0" err="1" smtClean="0"/>
              <a:t>Damaris</a:t>
            </a:r>
            <a:r>
              <a:rPr lang="en-GB" dirty="0" smtClean="0"/>
              <a:t> Trust. </a:t>
            </a:r>
          </a:p>
          <a:p>
            <a:pPr marL="0" indent="0" algn="just" fontAlgn="auto">
              <a:spcAft>
                <a:spcPts val="0"/>
              </a:spcAft>
              <a:buFont typeface="Arial" pitchFamily="34" charset="0"/>
              <a:buNone/>
              <a:defRPr/>
            </a:pPr>
            <a:r>
              <a:rPr lang="en-GB" sz="2100" dirty="0" smtClean="0"/>
              <a:t>			www.damaris.org/cm/shop/browse/?cid=24</a:t>
            </a:r>
          </a:p>
          <a:p>
            <a:pPr marL="0" indent="0" algn="just" fontAlgn="auto">
              <a:spcAft>
                <a:spcPts val="0"/>
              </a:spcAft>
              <a:buFont typeface="Arial" pitchFamily="34" charset="0"/>
              <a:buNone/>
              <a:defRPr/>
            </a:pPr>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a:xfrm>
            <a:off x="457200" y="274638"/>
            <a:ext cx="8229600" cy="993775"/>
          </a:xfrm>
        </p:spPr>
        <p:txBody>
          <a:bodyPr/>
          <a:lstStyle/>
          <a:p>
            <a:r>
              <a:rPr lang="en-GB" sz="2800" smtClean="0"/>
              <a:t>Forgiving each other.</a:t>
            </a:r>
          </a:p>
        </p:txBody>
      </p:sp>
      <p:sp>
        <p:nvSpPr>
          <p:cNvPr id="8195" name="Content Placeholder 4"/>
          <p:cNvSpPr>
            <a:spLocks noGrp="1"/>
          </p:cNvSpPr>
          <p:nvPr>
            <p:ph idx="1"/>
          </p:nvPr>
        </p:nvSpPr>
        <p:spPr>
          <a:xfrm>
            <a:off x="468313" y="1557338"/>
            <a:ext cx="8229600" cy="4525962"/>
          </a:xfrm>
        </p:spPr>
        <p:txBody>
          <a:bodyPr/>
          <a:lstStyle/>
          <a:p>
            <a:pPr marL="0" indent="0">
              <a:buFont typeface="Arial" pitchFamily="34" charset="0"/>
              <a:buNone/>
            </a:pPr>
            <a:endParaRPr lang="en-GB" sz="2400" smtClean="0"/>
          </a:p>
          <a:p>
            <a:pPr marL="0" indent="0">
              <a:buFont typeface="Arial" pitchFamily="34" charset="0"/>
              <a:buNone/>
            </a:pPr>
            <a:r>
              <a:rPr lang="en-GB" sz="2400" smtClean="0"/>
              <a:t>Then Jesus took a deep breath and breathed on them.</a:t>
            </a:r>
          </a:p>
          <a:p>
            <a:pPr marL="0" indent="0">
              <a:buFont typeface="Arial" pitchFamily="34" charset="0"/>
              <a:buNone/>
            </a:pPr>
            <a:r>
              <a:rPr lang="en-GB" sz="2400" smtClean="0"/>
              <a:t>	‘Receive the Holy Spirit,’ he said.  </a:t>
            </a:r>
          </a:p>
          <a:p>
            <a:pPr marL="0" indent="0">
              <a:buFont typeface="Arial" pitchFamily="34" charset="0"/>
              <a:buNone/>
            </a:pPr>
            <a:r>
              <a:rPr lang="en-GB" sz="2400" smtClean="0"/>
              <a:t>	‘If you forgive someone’s sins, they’re gone for good.</a:t>
            </a:r>
          </a:p>
          <a:p>
            <a:pPr marL="0" indent="0">
              <a:buFont typeface="Arial" pitchFamily="34" charset="0"/>
              <a:buNone/>
            </a:pPr>
            <a:endParaRPr lang="en-GB" sz="2400" smtClean="0"/>
          </a:p>
          <a:p>
            <a:pPr marL="0" indent="0">
              <a:buFont typeface="Arial" pitchFamily="34" charset="0"/>
              <a:buNone/>
            </a:pPr>
            <a:r>
              <a:rPr lang="en-GB" sz="2400" smtClean="0"/>
              <a:t>	If you don’t forgive sins, </a:t>
            </a:r>
          </a:p>
          <a:p>
            <a:pPr marL="0" indent="0">
              <a:buFont typeface="Arial" pitchFamily="34" charset="0"/>
              <a:buNone/>
            </a:pPr>
            <a:r>
              <a:rPr lang="en-GB" sz="2400" smtClean="0"/>
              <a:t>		what are you going to do with them?’</a:t>
            </a:r>
          </a:p>
          <a:p>
            <a:pPr marL="0" indent="0">
              <a:buFont typeface="Arial" pitchFamily="34" charset="0"/>
              <a:buNone/>
            </a:pPr>
            <a:endParaRPr lang="en-GB" sz="2400" smtClean="0"/>
          </a:p>
          <a:p>
            <a:pPr marL="0" indent="0">
              <a:buFont typeface="Arial" pitchFamily="34" charset="0"/>
              <a:buNone/>
            </a:pPr>
            <a:r>
              <a:rPr lang="en-GB" sz="2400" smtClean="0"/>
              <a:t>			John 20: 22 – 23.  The Message.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457200" y="274638"/>
            <a:ext cx="8229600" cy="993775"/>
          </a:xfrm>
        </p:spPr>
        <p:txBody>
          <a:bodyPr/>
          <a:lstStyle/>
          <a:p>
            <a:r>
              <a:rPr lang="en-GB" sz="2800" smtClean="0"/>
              <a:t>Forgiving each other.</a:t>
            </a:r>
          </a:p>
        </p:txBody>
      </p:sp>
      <p:sp>
        <p:nvSpPr>
          <p:cNvPr id="5" name="Content Placeholder 4"/>
          <p:cNvSpPr>
            <a:spLocks noGrp="1"/>
          </p:cNvSpPr>
          <p:nvPr>
            <p:ph idx="1"/>
          </p:nvPr>
        </p:nvSpPr>
        <p:spPr>
          <a:xfrm>
            <a:off x="457200" y="1052513"/>
            <a:ext cx="8229600" cy="5329237"/>
          </a:xfrm>
        </p:spPr>
        <p:txBody>
          <a:bodyPr rtlCol="0">
            <a:normAutofit fontScale="92500"/>
          </a:bodyPr>
          <a:lstStyle/>
          <a:p>
            <a:pPr marL="0" indent="0" fontAlgn="auto">
              <a:spcAft>
                <a:spcPts val="0"/>
              </a:spcAft>
              <a:buFont typeface="Arial" pitchFamily="34" charset="0"/>
              <a:buNone/>
              <a:defRPr/>
            </a:pPr>
            <a:r>
              <a:rPr lang="en-GB" dirty="0" smtClean="0"/>
              <a:t>When Joseph’s brothers saw that their father was dead, they said, It may be that Joseph will hate us, and will fully pay us back for all of the evil which we did to him. </a:t>
            </a:r>
          </a:p>
          <a:p>
            <a:pPr marL="0" indent="0" fontAlgn="auto">
              <a:spcAft>
                <a:spcPts val="0"/>
              </a:spcAft>
              <a:buFont typeface="Arial" pitchFamily="34" charset="0"/>
              <a:buNone/>
              <a:defRPr/>
            </a:pPr>
            <a:r>
              <a:rPr lang="en-GB" dirty="0" smtClean="0"/>
              <a:t>They sent a message to Joseph, saying, Your father commanded before he died, saying, ‘You shall tell Joseph, Now please forgive the disobedience of your brothers, and their sin, because they did evil to you’. Now, please forgive the disobedience of the servants of the God of your father. </a:t>
            </a:r>
          </a:p>
          <a:p>
            <a:pPr marL="0" indent="0" fontAlgn="auto">
              <a:spcAft>
                <a:spcPts val="0"/>
              </a:spcAft>
              <a:buFont typeface="Arial" pitchFamily="34" charset="0"/>
              <a:buNone/>
              <a:defRPr/>
            </a:pPr>
            <a:r>
              <a:rPr lang="en-GB" dirty="0" smtClean="0"/>
              <a:t>Joseph wept when they spoke to him.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457200" y="1125538"/>
            <a:ext cx="8229600" cy="5327650"/>
          </a:xfrm>
        </p:spPr>
        <p:txBody>
          <a:bodyPr rtlCol="0">
            <a:normAutofit lnSpcReduction="10000"/>
          </a:bodyPr>
          <a:lstStyle/>
          <a:p>
            <a:pPr marL="0" indent="0" fontAlgn="auto">
              <a:spcAft>
                <a:spcPts val="0"/>
              </a:spcAft>
              <a:buFont typeface="Arial" pitchFamily="34" charset="0"/>
              <a:buNone/>
              <a:defRPr/>
            </a:pPr>
            <a:r>
              <a:rPr lang="en-GB" dirty="0" smtClean="0"/>
              <a:t>His brothers also went and fell down before his face; and they said, Behold, we are your servants. </a:t>
            </a:r>
          </a:p>
          <a:p>
            <a:pPr marL="0" indent="0" fontAlgn="auto">
              <a:spcAft>
                <a:spcPts val="0"/>
              </a:spcAft>
              <a:buFont typeface="Arial" pitchFamily="34" charset="0"/>
              <a:buNone/>
              <a:defRPr/>
            </a:pPr>
            <a:r>
              <a:rPr lang="en-GB" dirty="0" smtClean="0"/>
              <a:t>Joseph said to them, Don’t be afraid, for am I in the place of God? </a:t>
            </a:r>
          </a:p>
          <a:p>
            <a:pPr marL="0" indent="0" fontAlgn="auto">
              <a:spcAft>
                <a:spcPts val="0"/>
              </a:spcAft>
              <a:buFont typeface="Arial" pitchFamily="34" charset="0"/>
              <a:buNone/>
              <a:defRPr/>
            </a:pPr>
            <a:r>
              <a:rPr lang="en-GB" dirty="0" smtClean="0"/>
              <a:t>As for you, you meant evil against me, but God meant it for good, to bring to pass, as it is this day, to save many people alive. </a:t>
            </a:r>
          </a:p>
          <a:p>
            <a:pPr marL="0" indent="0" fontAlgn="auto">
              <a:spcAft>
                <a:spcPts val="0"/>
              </a:spcAft>
              <a:buFont typeface="Arial" pitchFamily="34" charset="0"/>
              <a:buNone/>
              <a:defRPr/>
            </a:pPr>
            <a:r>
              <a:rPr lang="en-GB" dirty="0" smtClean="0"/>
              <a:t>Now therefore don’t be afraid. I will nourish you and your little ones. He comforted them, and spoke kindly to them.  	</a:t>
            </a:r>
            <a:r>
              <a:rPr lang="en-GB" sz="2400" dirty="0" smtClean="0"/>
              <a:t>Genesis 50: 15 - 21</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11998</TotalTime>
  <Words>2929</Words>
  <Application>Microsoft Office PowerPoint</Application>
  <PresentationFormat>On-screen Show (4:3)</PresentationFormat>
  <Paragraphs>496</Paragraphs>
  <Slides>63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63</vt:i4>
      </vt:variant>
    </vt:vector>
  </HeadingPairs>
  <TitlesOfParts>
    <vt:vector size="66" baseType="lpstr">
      <vt:lpstr>Calibri</vt:lpstr>
      <vt:lpstr>Arial</vt:lpstr>
      <vt:lpstr>Office Theme</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Receiving grace: practising  grace</vt:lpstr>
      <vt:lpstr>Receiving grace: practising  grace</vt:lpstr>
      <vt:lpstr>Receiving grace: practising  grace</vt:lpstr>
      <vt:lpstr>Receiving grace: practising  grace</vt:lpstr>
      <vt:lpstr>Receiving grace: practising  grace</vt:lpstr>
      <vt:lpstr>Receiving grace: practising  grace</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Forgiving each other.</dc:title>
  <dc:creator>user</dc:creator>
  <cp:lastModifiedBy>John</cp:lastModifiedBy>
  <cp:revision>181</cp:revision>
  <dcterms:created xsi:type="dcterms:W3CDTF">2012-06-22T09:54:50Z</dcterms:created>
  <dcterms:modified xsi:type="dcterms:W3CDTF">2012-07-26T11:35:00Z</dcterms:modified>
</cp:coreProperties>
</file>