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63" r:id="rId5"/>
    <p:sldId id="264" r:id="rId6"/>
    <p:sldId id="258" r:id="rId7"/>
    <p:sldId id="265" r:id="rId8"/>
    <p:sldId id="266" r:id="rId9"/>
    <p:sldId id="267" r:id="rId10"/>
    <p:sldId id="272" r:id="rId11"/>
    <p:sldId id="259" r:id="rId12"/>
    <p:sldId id="268" r:id="rId13"/>
    <p:sldId id="260" r:id="rId14"/>
    <p:sldId id="269" r:id="rId15"/>
    <p:sldId id="270" r:id="rId16"/>
    <p:sldId id="274"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2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4EFD50-671F-4159-A21A-B23E8D4B05AA}" type="datetimeFigureOut">
              <a:rPr lang="en-GB" smtClean="0"/>
              <a:pPr/>
              <a:t>20/06/2012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BB67B69-6947-4ED6-9570-41374B34CF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4EFD50-671F-4159-A21A-B23E8D4B05AA}" type="datetimeFigureOut">
              <a:rPr lang="en-GB" smtClean="0"/>
              <a:pPr/>
              <a:t>20/06/2012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B67B69-6947-4ED6-9570-41374B34CF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rtl="1"/>
            <a:r>
              <a:rPr lang="ar-IQ" b="1" dirty="0" smtClean="0"/>
              <a:t>اسس الكتاب المقدس</a:t>
            </a:r>
            <a:br>
              <a:rPr lang="ar-IQ" b="1" dirty="0" smtClean="0"/>
            </a:br>
            <a:r>
              <a:rPr lang="ar-IQ" dirty="0" smtClean="0"/>
              <a:t>الدراسة 7: اصل يسوع</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3600" dirty="0"/>
              <a:t>لوقا 52:2 </a:t>
            </a:r>
            <a:r>
              <a:rPr lang="ar-IQ" sz="3600" dirty="0" smtClean="0"/>
              <a:t/>
            </a:r>
            <a:br>
              <a:rPr lang="ar-IQ" sz="3600" dirty="0" smtClean="0"/>
            </a:br>
            <a:r>
              <a:rPr lang="ar-IQ" sz="2800" dirty="0" smtClean="0"/>
              <a:t>«</a:t>
            </a:r>
            <a:r>
              <a:rPr lang="ar-IQ" sz="2800" dirty="0"/>
              <a:t>وأما يسوع فكان يتقدم في الحكمة والقامة والنعمة عند الله </a:t>
            </a:r>
            <a:r>
              <a:rPr lang="ar-IQ" sz="2800" dirty="0" smtClean="0"/>
              <a:t>والناس»</a:t>
            </a:r>
            <a:endParaRPr lang="en-GB" sz="2800" dirty="0"/>
          </a:p>
        </p:txBody>
      </p:sp>
      <p:pic>
        <p:nvPicPr>
          <p:cNvPr id="4" name="Content Placeholder 3" descr="luke2_51-52-grew.jpg"/>
          <p:cNvPicPr>
            <a:picLocks noGrp="1" noChangeAspect="1"/>
          </p:cNvPicPr>
          <p:nvPr>
            <p:ph idx="1"/>
          </p:nvPr>
        </p:nvPicPr>
        <p:blipFill>
          <a:blip r:embed="rId2" cstate="print"/>
          <a:stretch>
            <a:fillRect/>
          </a:stretch>
        </p:blipFill>
        <p:spPr>
          <a:xfrm>
            <a:off x="1403648" y="1988840"/>
            <a:ext cx="6499899" cy="4653136"/>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3.7 مكان المسيح في خطة الله</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رومية 1:1-4</a:t>
            </a:r>
            <a:endParaRPr lang="en-GB" dirty="0"/>
          </a:p>
        </p:txBody>
      </p:sp>
      <p:sp>
        <p:nvSpPr>
          <p:cNvPr id="3" name="Content Placeholder 2"/>
          <p:cNvSpPr>
            <a:spLocks noGrp="1"/>
          </p:cNvSpPr>
          <p:nvPr>
            <p:ph idx="1"/>
          </p:nvPr>
        </p:nvSpPr>
        <p:spPr/>
        <p:txBody>
          <a:bodyPr>
            <a:normAutofit/>
          </a:bodyPr>
          <a:lstStyle/>
          <a:p>
            <a:pPr algn="r" rtl="1"/>
            <a:r>
              <a:rPr lang="ar-IQ" dirty="0"/>
              <a:t>يسوع المسيح "سبق فوعد [الله] به بأنبيائه في الكتب المقدسة عن ابنه. الذي صار [بالولادة] من نسل داود من جهة الجسد وتعين ابن الله بقوة من جهة روح القداسة بالقيامة من الأموات" (رومية 1:1-4)</a:t>
            </a:r>
          </a:p>
          <a:p>
            <a:pPr algn="r" rtl="1"/>
            <a:r>
              <a:rPr lang="ar-IQ" b="1" dirty="0"/>
              <a:t>1. </a:t>
            </a:r>
            <a:r>
              <a:rPr lang="ar-IQ" dirty="0"/>
              <a:t>موعود في العهد القديم, اي في خطة الله</a:t>
            </a:r>
          </a:p>
          <a:p>
            <a:pPr algn="r" rtl="1"/>
            <a:r>
              <a:rPr lang="ar-IQ" b="1" dirty="0"/>
              <a:t>2. </a:t>
            </a:r>
            <a:r>
              <a:rPr lang="ar-IQ" dirty="0"/>
              <a:t>صار شخصا ماديا بالولادة </a:t>
            </a:r>
            <a:r>
              <a:rPr lang="ar-IQ" dirty="0" err="1"/>
              <a:t>العذراوية</a:t>
            </a:r>
            <a:r>
              <a:rPr lang="ar-IQ" dirty="0"/>
              <a:t>, كذرية داود</a:t>
            </a:r>
          </a:p>
          <a:p>
            <a:pPr algn="r" rtl="1"/>
            <a:r>
              <a:rPr lang="ar-IQ" b="1" dirty="0"/>
              <a:t>3. </a:t>
            </a:r>
            <a:r>
              <a:rPr lang="ar-IQ" dirty="0"/>
              <a:t>وبسبب شخصيته الكاملة "روح القداسة" التي ابداها خلال حياته على الارض</a:t>
            </a:r>
          </a:p>
          <a:p>
            <a:pPr algn="r" rtl="1"/>
            <a:r>
              <a:rPr lang="ar-IQ" b="1" dirty="0"/>
              <a:t>4. </a:t>
            </a:r>
            <a:r>
              <a:rPr lang="ar-IQ" dirty="0"/>
              <a:t>قام من الاموات واعيد اعلانه كابن الله بكرازة الرسل الموحى بها بالروح</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4.7 «في البدء كان الكلمة»</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معنى كلمة </a:t>
            </a:r>
            <a:r>
              <a:rPr lang="ar-IQ" i="1" dirty="0" err="1" smtClean="0"/>
              <a:t>لوغوس</a:t>
            </a:r>
            <a:endParaRPr lang="en-GB" i="1" dirty="0"/>
          </a:p>
        </p:txBody>
      </p:sp>
      <p:sp>
        <p:nvSpPr>
          <p:cNvPr id="3" name="Content Placeholder 2"/>
          <p:cNvSpPr>
            <a:spLocks noGrp="1"/>
          </p:cNvSpPr>
          <p:nvPr>
            <p:ph idx="1"/>
          </p:nvPr>
        </p:nvSpPr>
        <p:spPr/>
        <p:txBody>
          <a:bodyPr/>
          <a:lstStyle/>
          <a:p>
            <a:pPr algn="r" rtl="1"/>
            <a:r>
              <a:rPr lang="ar-IQ" dirty="0"/>
              <a:t>" في البدء كان الكلمة والكلمة كان عند الله وكان الكلمة الله. هذا كان في البدء عند الله. كل شيء به كان وبغيره لم يكن شيء مما كان" (يوحنا 1:1- 3)</a:t>
            </a:r>
          </a:p>
          <a:p>
            <a:pPr algn="r" rtl="1"/>
            <a:r>
              <a:rPr lang="ar-IQ" dirty="0"/>
              <a:t>يمكن ترجمة </a:t>
            </a:r>
            <a:r>
              <a:rPr lang="ar-IQ" i="1" dirty="0" err="1"/>
              <a:t>لوغوس</a:t>
            </a:r>
            <a:r>
              <a:rPr lang="ar-IQ" dirty="0"/>
              <a:t> الى</a:t>
            </a:r>
          </a:p>
          <a:p>
            <a:pPr marL="0" indent="0" algn="r" rtl="1">
              <a:buNone/>
            </a:pPr>
            <a:r>
              <a:rPr lang="ar-IQ" i="1" dirty="0"/>
              <a:t>رواية, قضية, رسالة, مذهب, غرض, وعظ, قول, نبأ</a:t>
            </a:r>
            <a:endParaRPr lang="en-GB"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i="1" dirty="0" err="1" smtClean="0"/>
              <a:t>لوغوس</a:t>
            </a:r>
            <a:r>
              <a:rPr lang="ar-IQ" dirty="0" smtClean="0"/>
              <a:t> صار جسدا</a:t>
            </a:r>
            <a:endParaRPr lang="en-GB" dirty="0"/>
          </a:p>
        </p:txBody>
      </p:sp>
      <p:sp>
        <p:nvSpPr>
          <p:cNvPr id="3" name="Content Placeholder 2"/>
          <p:cNvSpPr>
            <a:spLocks noGrp="1"/>
          </p:cNvSpPr>
          <p:nvPr>
            <p:ph idx="1"/>
          </p:nvPr>
        </p:nvSpPr>
        <p:spPr/>
        <p:txBody>
          <a:bodyPr/>
          <a:lstStyle/>
          <a:p>
            <a:pPr algn="r" rtl="1"/>
            <a:r>
              <a:rPr lang="ar-IQ" dirty="0"/>
              <a:t>هل هذه رواية يوحنا عن الولادة </a:t>
            </a:r>
            <a:r>
              <a:rPr lang="ar-IQ" dirty="0" err="1"/>
              <a:t>العذراوية</a:t>
            </a:r>
            <a:r>
              <a:rPr lang="ar-IQ" dirty="0"/>
              <a:t>؟</a:t>
            </a:r>
          </a:p>
          <a:p>
            <a:pPr algn="r" rtl="1"/>
            <a:r>
              <a:rPr lang="ar-IQ" dirty="0"/>
              <a:t>تحولت هذه "الكلمة" الى لحم ودم عند ولادة المسيح-- "الكلمة صار جسدا" (يوحنا 14:1)</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الدراسة 7: اسئلة</a:t>
            </a:r>
            <a:endParaRPr lang="en-GB" dirty="0"/>
          </a:p>
        </p:txBody>
      </p:sp>
      <p:sp>
        <p:nvSpPr>
          <p:cNvPr id="3" name="Content Placeholder 2"/>
          <p:cNvSpPr>
            <a:spLocks noGrp="1"/>
          </p:cNvSpPr>
          <p:nvPr>
            <p:ph sz="half" idx="1"/>
          </p:nvPr>
        </p:nvSpPr>
        <p:spPr/>
        <p:txBody>
          <a:bodyPr>
            <a:normAutofit fontScale="62500" lnSpcReduction="20000"/>
          </a:bodyPr>
          <a:lstStyle/>
          <a:p>
            <a:pPr algn="r" rtl="1"/>
            <a:r>
              <a:rPr lang="ar-IQ" dirty="0" smtClean="0"/>
              <a:t>5. هل خلق يسوع الارض؟</a:t>
            </a:r>
          </a:p>
          <a:p>
            <a:pPr algn="r" rtl="1"/>
            <a:r>
              <a:rPr lang="ar-IQ" dirty="0" smtClean="0"/>
              <a:t>نعم</a:t>
            </a:r>
          </a:p>
          <a:p>
            <a:pPr algn="r" rtl="1"/>
            <a:r>
              <a:rPr lang="ar-IQ" dirty="0" smtClean="0"/>
              <a:t>لا</a:t>
            </a:r>
          </a:p>
          <a:p>
            <a:pPr algn="r" rtl="1"/>
            <a:endParaRPr lang="ar-IQ" dirty="0"/>
          </a:p>
          <a:p>
            <a:pPr algn="r" rtl="1"/>
            <a:r>
              <a:rPr lang="ar-IQ" dirty="0" smtClean="0"/>
              <a:t>6. ما الذي تفهمه من يوحنا 1:1-3 «في البدء كان الكلمة»؟</a:t>
            </a:r>
          </a:p>
          <a:p>
            <a:pPr algn="r" rtl="1"/>
            <a:r>
              <a:rPr lang="ar-IQ" dirty="0" smtClean="0"/>
              <a:t>ما الذي لا يعنيه النص السابق؟</a:t>
            </a:r>
          </a:p>
          <a:p>
            <a:pPr algn="r" rtl="1"/>
            <a:endParaRPr lang="ar-IQ" dirty="0"/>
          </a:p>
          <a:p>
            <a:pPr algn="r" rtl="1"/>
            <a:r>
              <a:rPr lang="ar-IQ" dirty="0" smtClean="0"/>
              <a:t>7. لماذا تعتقد ان من المهم ان نتأكد فيما اذا كان يسوع موجودا بصورة مادية قبل ولادته؟</a:t>
            </a:r>
            <a:endParaRPr lang="en-GB" dirty="0"/>
          </a:p>
        </p:txBody>
      </p:sp>
      <p:sp>
        <p:nvSpPr>
          <p:cNvPr id="4" name="Content Placeholder 3"/>
          <p:cNvSpPr>
            <a:spLocks noGrp="1"/>
          </p:cNvSpPr>
          <p:nvPr>
            <p:ph sz="half" idx="2"/>
          </p:nvPr>
        </p:nvSpPr>
        <p:spPr/>
        <p:txBody>
          <a:bodyPr>
            <a:normAutofit fontScale="62500" lnSpcReduction="20000"/>
          </a:bodyPr>
          <a:lstStyle/>
          <a:p>
            <a:pPr algn="r" rtl="1"/>
            <a:r>
              <a:rPr lang="ar-IQ" dirty="0" smtClean="0"/>
              <a:t>1. عدد نبوءتان من العهد القديم عن يسوع</a:t>
            </a:r>
          </a:p>
          <a:p>
            <a:pPr algn="r" rtl="1"/>
            <a:endParaRPr lang="ar-IQ" dirty="0" smtClean="0"/>
          </a:p>
          <a:p>
            <a:pPr algn="r" rtl="1"/>
            <a:r>
              <a:rPr lang="ar-IQ" dirty="0" smtClean="0"/>
              <a:t>2. هل كان يسوع موجودا بصورة مادية قبل ولادته؟</a:t>
            </a:r>
          </a:p>
          <a:p>
            <a:pPr algn="r" rtl="1"/>
            <a:r>
              <a:rPr lang="ar-IQ" dirty="0" smtClean="0"/>
              <a:t>نعم/ لا</a:t>
            </a:r>
          </a:p>
          <a:p>
            <a:pPr algn="r" rtl="1"/>
            <a:endParaRPr lang="ar-IQ" dirty="0"/>
          </a:p>
          <a:p>
            <a:pPr algn="r" rtl="1"/>
            <a:r>
              <a:rPr lang="ar-IQ" dirty="0" smtClean="0"/>
              <a:t>3. باي صورة يمكننا القول ان يسوع كان موجودا قبل ولادته؟</a:t>
            </a:r>
          </a:p>
          <a:p>
            <a:pPr algn="r" rtl="1"/>
            <a:r>
              <a:rPr lang="ar-IQ" dirty="0" smtClean="0"/>
              <a:t>كملاك</a:t>
            </a:r>
          </a:p>
          <a:p>
            <a:pPr algn="r" rtl="1"/>
            <a:r>
              <a:rPr lang="ar-IQ" dirty="0" smtClean="0"/>
              <a:t>كجزء من الثالوث</a:t>
            </a:r>
          </a:p>
          <a:p>
            <a:pPr algn="r" rtl="1"/>
            <a:r>
              <a:rPr lang="ar-IQ" dirty="0" smtClean="0"/>
              <a:t>كروح</a:t>
            </a:r>
          </a:p>
          <a:p>
            <a:pPr algn="r" rtl="1"/>
            <a:r>
              <a:rPr lang="ar-IQ" dirty="0" smtClean="0"/>
              <a:t>فقط في خطة الله وغرضه</a:t>
            </a:r>
          </a:p>
          <a:p>
            <a:pPr algn="r" rtl="1"/>
            <a:endParaRPr lang="ar-IQ" dirty="0"/>
          </a:p>
          <a:p>
            <a:pPr algn="r" rtl="1"/>
            <a:r>
              <a:rPr lang="ar-IQ" dirty="0" smtClean="0"/>
              <a:t>4. اي من الجمل التالية صحيحة فيما يخص مريم؟</a:t>
            </a:r>
          </a:p>
          <a:p>
            <a:pPr algn="r" rtl="1"/>
            <a:r>
              <a:rPr lang="ar-IQ" dirty="0" smtClean="0"/>
              <a:t>كانت امرأة كاملة لا تخطا</a:t>
            </a:r>
          </a:p>
          <a:p>
            <a:pPr algn="r" rtl="1"/>
            <a:r>
              <a:rPr lang="ar-IQ" dirty="0" smtClean="0"/>
              <a:t>كانت امرأة اعتيادية</a:t>
            </a:r>
          </a:p>
          <a:p>
            <a:pPr algn="r" rtl="1"/>
            <a:r>
              <a:rPr lang="ar-IQ" dirty="0" smtClean="0"/>
              <a:t>حملت بيسوع من الروح القدس</a:t>
            </a:r>
          </a:p>
          <a:p>
            <a:pPr algn="r" rtl="1"/>
            <a:r>
              <a:rPr lang="ar-IQ" dirty="0" smtClean="0"/>
              <a:t>هي تحمل صلواتنا الان الى يسوع</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940936"/>
          </a:xfrm>
        </p:spPr>
        <p:txBody>
          <a:bodyPr>
            <a:normAutofit/>
          </a:bodyPr>
          <a:lstStyle/>
          <a:p>
            <a:pPr algn="r" rtl="1"/>
            <a:r>
              <a:rPr lang="ar-IQ" dirty="0" smtClean="0"/>
              <a:t>1.7 النبوءات التي تحدثت عن يسوع في العهد القديم</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p:txBody>
          <a:bodyPr>
            <a:normAutofit fontScale="85000" lnSpcReduction="20000"/>
          </a:bodyPr>
          <a:lstStyle/>
          <a:p>
            <a:pPr algn="r" rtl="1"/>
            <a:r>
              <a:rPr lang="ar-IQ" b="1" cap="small" dirty="0" smtClean="0"/>
              <a:t>تحقيقها في المسيح</a:t>
            </a:r>
            <a:endParaRPr lang="en-GB" dirty="0" smtClean="0"/>
          </a:p>
          <a:p>
            <a:pPr algn="r" rtl="1"/>
            <a:r>
              <a:rPr lang="ar-IQ" i="1" dirty="0"/>
              <a:t>ذلك ما قاله يسوع حينما كان على الصليب (متى 46:27)</a:t>
            </a:r>
          </a:p>
          <a:p>
            <a:pPr algn="r" rtl="1"/>
            <a:r>
              <a:rPr lang="ar-IQ" i="1" dirty="0"/>
              <a:t>احتقر بنو اسرائيل يسوع واستهزئوا به (لوقا 35:23, 53:8), وهزوا رؤوسهم (متى 39:27), وقالوا ذلك حينما كان معلقا على الصليب (متى 43:27</a:t>
            </a:r>
            <a:r>
              <a:rPr lang="ar-IQ" i="1" dirty="0" smtClean="0"/>
              <a:t>)</a:t>
            </a:r>
            <a:endParaRPr lang="ar-IQ" i="1" dirty="0"/>
          </a:p>
          <a:p>
            <a:pPr algn="r" rtl="1"/>
            <a:endParaRPr lang="ar-IQ" i="1" dirty="0" smtClean="0"/>
          </a:p>
          <a:p>
            <a:pPr algn="r" rtl="1"/>
            <a:r>
              <a:rPr lang="ar-IQ" i="1" dirty="0" smtClean="0"/>
              <a:t>كان </a:t>
            </a:r>
            <a:r>
              <a:rPr lang="ar-IQ" i="1" dirty="0"/>
              <a:t>ذلك تحقيقا لعطش المسيح على الصليب (يوحنا 28:19). يشير ثقب اليدين والرجلين الى الممارسة التي كانت جزءا من الصلب</a:t>
            </a:r>
          </a:p>
          <a:p>
            <a:pPr algn="r" rtl="1"/>
            <a:r>
              <a:rPr lang="ar-IQ" i="1" dirty="0"/>
              <a:t>نجد تحقيق </a:t>
            </a:r>
            <a:r>
              <a:rPr lang="ar-IQ" i="1" dirty="0" smtClean="0"/>
              <a:t>ذلك بأدق التفاصيل في </a:t>
            </a:r>
            <a:r>
              <a:rPr lang="ar-IQ" i="1" dirty="0"/>
              <a:t>متى (35:27)</a:t>
            </a:r>
            <a:endParaRPr lang="en-GB" dirty="0"/>
          </a:p>
        </p:txBody>
      </p:sp>
      <p:sp>
        <p:nvSpPr>
          <p:cNvPr id="4" name="Content Placeholder 3"/>
          <p:cNvSpPr>
            <a:spLocks noGrp="1"/>
          </p:cNvSpPr>
          <p:nvPr>
            <p:ph sz="half" idx="2"/>
          </p:nvPr>
        </p:nvSpPr>
        <p:spPr/>
        <p:txBody>
          <a:bodyPr>
            <a:normAutofit fontScale="85000" lnSpcReduction="20000"/>
          </a:bodyPr>
          <a:lstStyle/>
          <a:p>
            <a:pPr algn="r" rtl="1"/>
            <a:r>
              <a:rPr lang="ar-IQ" b="1" cap="small" dirty="0" smtClean="0"/>
              <a:t>نبوءة العهد القديم</a:t>
            </a:r>
            <a:endParaRPr lang="en-GB" dirty="0" smtClean="0"/>
          </a:p>
          <a:p>
            <a:pPr algn="r" rtl="1"/>
            <a:r>
              <a:rPr lang="ar-IQ" dirty="0"/>
              <a:t>" إلهي لماذا تركتني؟" (مزمور 1:22)</a:t>
            </a:r>
          </a:p>
          <a:p>
            <a:pPr algn="r" rtl="1"/>
            <a:endParaRPr lang="ar-IQ" dirty="0" smtClean="0"/>
          </a:p>
          <a:p>
            <a:pPr algn="r" rtl="1"/>
            <a:r>
              <a:rPr lang="ar-IQ" dirty="0" smtClean="0"/>
              <a:t> </a:t>
            </a:r>
            <a:r>
              <a:rPr lang="ar-IQ" dirty="0"/>
              <a:t>أما أنا فدودة لا إنسان. عار عند البشر ومحتقر الشعب. كل الذين يرونني يستهزئون بي. يفغرون الشفاه وينغضون الرأس قائلين: اتكل على الرب </a:t>
            </a:r>
            <a:r>
              <a:rPr lang="ar-IQ" dirty="0" err="1"/>
              <a:t>فلينجه</a:t>
            </a:r>
            <a:r>
              <a:rPr lang="ar-IQ" dirty="0"/>
              <a:t>. لينقذه لأنه سر به" (مزمور 6:22-8)</a:t>
            </a:r>
          </a:p>
          <a:p>
            <a:pPr algn="r" rtl="1"/>
            <a:r>
              <a:rPr lang="ar-IQ" dirty="0"/>
              <a:t>"لصق لساني بحنكي... ثقبوا يدي ورجلي" (مزمور 15:22, 16)</a:t>
            </a:r>
          </a:p>
          <a:p>
            <a:pPr algn="r" rtl="1"/>
            <a:endParaRPr lang="ar-IQ" dirty="0" smtClean="0"/>
          </a:p>
          <a:p>
            <a:pPr algn="r" rtl="1"/>
            <a:r>
              <a:rPr lang="ar-IQ" dirty="0" smtClean="0"/>
              <a:t>"</a:t>
            </a:r>
            <a:r>
              <a:rPr lang="ar-IQ" dirty="0"/>
              <a:t>يقسمون ثيابي بينهم وعلى لباسي يقترعون" (مزمور 18:22)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p:txBody>
          <a:bodyPr>
            <a:normAutofit fontScale="92500" lnSpcReduction="20000"/>
          </a:bodyPr>
          <a:lstStyle/>
          <a:p>
            <a:pPr algn="r" rtl="1"/>
            <a:r>
              <a:rPr lang="ar-IQ" b="1" cap="small" dirty="0" smtClean="0"/>
              <a:t>تحقيقها في المسيح</a:t>
            </a:r>
            <a:endParaRPr lang="en-GB" b="1" cap="small" dirty="0" smtClean="0"/>
          </a:p>
          <a:p>
            <a:pPr algn="r" rtl="1"/>
            <a:r>
              <a:rPr lang="ar-IQ" i="1" dirty="0"/>
              <a:t>يصف ذلك شعور المسيح انه غريب عن اقاربه اليهود وحتى عن اهله المقربين (يوحنا 3:7-5, متى 47:12-49) واقتبس هذا النص في يوحنا 17:2</a:t>
            </a:r>
          </a:p>
          <a:p>
            <a:pPr algn="r" rtl="1"/>
            <a:r>
              <a:rPr lang="ar-IQ" i="1" dirty="0"/>
              <a:t>حدث ذلك حينما كان المسيح على الصليب (متى 34:27)</a:t>
            </a:r>
          </a:p>
          <a:p>
            <a:pPr algn="r" rtl="1"/>
            <a:r>
              <a:rPr lang="ar-IQ" i="1" dirty="0"/>
              <a:t>بقي المسيح (حمل الله) صامتا لدى محاكمته (متى 12:27, 14)</a:t>
            </a:r>
          </a:p>
          <a:p>
            <a:pPr algn="r" rtl="1"/>
            <a:r>
              <a:rPr lang="ar-IQ" i="1" dirty="0"/>
              <a:t>صلب يسوع مع مجرمين اشرار (متى 38:27) الا انه دفن في قبر رجل غني (متى 57:27-60)</a:t>
            </a:r>
            <a:endParaRPr lang="en-GB" i="1" dirty="0"/>
          </a:p>
        </p:txBody>
      </p:sp>
      <p:sp>
        <p:nvSpPr>
          <p:cNvPr id="4" name="Content Placeholder 3"/>
          <p:cNvSpPr>
            <a:spLocks noGrp="1"/>
          </p:cNvSpPr>
          <p:nvPr>
            <p:ph sz="half" idx="2"/>
          </p:nvPr>
        </p:nvSpPr>
        <p:spPr/>
        <p:txBody>
          <a:bodyPr>
            <a:normAutofit fontScale="92500" lnSpcReduction="20000"/>
          </a:bodyPr>
          <a:lstStyle/>
          <a:p>
            <a:pPr algn="r" rtl="1"/>
            <a:r>
              <a:rPr lang="ar-IQ" b="1" cap="small" dirty="0" smtClean="0"/>
              <a:t>نبوءة العهد القديم</a:t>
            </a:r>
            <a:endParaRPr lang="en-GB" b="1" cap="small" dirty="0" smtClean="0"/>
          </a:p>
          <a:p>
            <a:pPr algn="r" rtl="1"/>
            <a:r>
              <a:rPr lang="ar-IQ" dirty="0"/>
              <a:t>"صرت أجنبيا عند إخوتي وغريبا عند بني أمي. لأن غيرة بيتك أكلتني" (مزمور 8:69, 9)</a:t>
            </a:r>
          </a:p>
          <a:p>
            <a:pPr algn="r" rtl="1"/>
            <a:endParaRPr lang="ar-IQ" dirty="0" smtClean="0"/>
          </a:p>
          <a:p>
            <a:pPr algn="r" rtl="1"/>
            <a:r>
              <a:rPr lang="ar-IQ" dirty="0" smtClean="0"/>
              <a:t>"</a:t>
            </a:r>
            <a:r>
              <a:rPr lang="ar-IQ" dirty="0"/>
              <a:t>ويجعلون في طعامي علقما وفي عطشي يسقونني خلا" (مزمور 21:69)</a:t>
            </a:r>
          </a:p>
          <a:p>
            <a:pPr algn="r" rtl="1"/>
            <a:r>
              <a:rPr lang="ar-IQ" dirty="0"/>
              <a:t>"كنعجة صامتة أمام جازيها فلم يفتح فاه" (</a:t>
            </a:r>
            <a:r>
              <a:rPr lang="ar-IQ" dirty="0" err="1"/>
              <a:t>اشعياء</a:t>
            </a:r>
            <a:r>
              <a:rPr lang="ar-IQ" dirty="0"/>
              <a:t> 7:53)</a:t>
            </a:r>
          </a:p>
          <a:p>
            <a:pPr algn="r" rtl="1"/>
            <a:r>
              <a:rPr lang="ar-IQ" dirty="0"/>
              <a:t>"وجعل مع الأشرار قبره ومع غني عند موته" (</a:t>
            </a:r>
            <a:r>
              <a:rPr lang="ar-IQ" dirty="0" err="1"/>
              <a:t>اشعياء</a:t>
            </a:r>
            <a:r>
              <a:rPr lang="ar-IQ" dirty="0"/>
              <a:t> 9:53)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2.7ولادته من عذراء</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الحمل بيسوع</a:t>
            </a:r>
            <a:endParaRPr lang="en-GB" dirty="0"/>
          </a:p>
        </p:txBody>
      </p:sp>
      <p:sp>
        <p:nvSpPr>
          <p:cNvPr id="3" name="Content Placeholder 2"/>
          <p:cNvSpPr>
            <a:spLocks noGrp="1"/>
          </p:cNvSpPr>
          <p:nvPr>
            <p:ph idx="1"/>
          </p:nvPr>
        </p:nvSpPr>
        <p:spPr/>
        <p:txBody>
          <a:bodyPr>
            <a:normAutofit/>
          </a:bodyPr>
          <a:lstStyle/>
          <a:p>
            <a:pPr algn="r" rtl="1"/>
            <a:r>
              <a:rPr lang="ar-IQ" dirty="0"/>
              <a:t>" وها أنت ستحبلين وتلدين ابنا </a:t>
            </a:r>
            <a:r>
              <a:rPr lang="ar-IQ" dirty="0">
                <a:solidFill>
                  <a:srgbClr val="FF0000"/>
                </a:solidFill>
              </a:rPr>
              <a:t>وتسمينه</a:t>
            </a:r>
            <a:r>
              <a:rPr lang="ar-IQ" dirty="0"/>
              <a:t> يسوع. هذا </a:t>
            </a:r>
            <a:r>
              <a:rPr lang="ar-IQ" dirty="0">
                <a:solidFill>
                  <a:srgbClr val="FF0000"/>
                </a:solidFill>
              </a:rPr>
              <a:t>يكون</a:t>
            </a:r>
            <a:r>
              <a:rPr lang="ar-IQ" dirty="0"/>
              <a:t> عظيما وابن العلي </a:t>
            </a:r>
            <a:r>
              <a:rPr lang="ar-IQ" dirty="0">
                <a:solidFill>
                  <a:srgbClr val="FF0000"/>
                </a:solidFill>
              </a:rPr>
              <a:t>يدعى</a:t>
            </a:r>
            <a:r>
              <a:rPr lang="ar-IQ" dirty="0"/>
              <a:t>... فقالت مريم للملاك: كيف يكون هذا وأنا لست أعرف رجلا؟ [اي انها كانت عذراء] فأجاب الملاك: الروح القدس </a:t>
            </a:r>
            <a:r>
              <a:rPr lang="ar-IQ" dirty="0">
                <a:solidFill>
                  <a:srgbClr val="FF0000"/>
                </a:solidFill>
              </a:rPr>
              <a:t>يحل</a:t>
            </a:r>
            <a:r>
              <a:rPr lang="ar-IQ" dirty="0"/>
              <a:t> عليك وقوة العلي </a:t>
            </a:r>
            <a:r>
              <a:rPr lang="ar-IQ" dirty="0">
                <a:solidFill>
                  <a:srgbClr val="FF0000"/>
                </a:solidFill>
              </a:rPr>
              <a:t>تظللك</a:t>
            </a:r>
            <a:r>
              <a:rPr lang="ar-IQ" dirty="0"/>
              <a:t> فلذلك أيضا القدوس </a:t>
            </a:r>
            <a:r>
              <a:rPr lang="ar-IQ" dirty="0">
                <a:solidFill>
                  <a:srgbClr val="FF0000"/>
                </a:solidFill>
              </a:rPr>
              <a:t>المولود </a:t>
            </a:r>
            <a:r>
              <a:rPr lang="ar-IQ" dirty="0" smtClean="0">
                <a:solidFill>
                  <a:srgbClr val="FF0000"/>
                </a:solidFill>
              </a:rPr>
              <a:t>منك, </a:t>
            </a:r>
            <a:r>
              <a:rPr lang="ar-IQ" dirty="0">
                <a:solidFill>
                  <a:srgbClr val="FF0000"/>
                </a:solidFill>
              </a:rPr>
              <a:t>يدعى </a:t>
            </a:r>
            <a:r>
              <a:rPr lang="ar-IQ" dirty="0"/>
              <a:t>ابن الله" (لوقا 31:1-35</a:t>
            </a:r>
            <a:r>
              <a:rPr lang="ar-IQ" dirty="0" smtClean="0"/>
              <a:t>)</a:t>
            </a:r>
          </a:p>
          <a:p>
            <a:pPr algn="r" rtl="1"/>
            <a:r>
              <a:rPr lang="ar-IQ" i="1" dirty="0" smtClean="0">
                <a:solidFill>
                  <a:srgbClr val="FF0000"/>
                </a:solidFill>
              </a:rPr>
              <a:t>لاحظ استخدام صيغة المستقبل 7 مرات</a:t>
            </a:r>
            <a:endParaRPr lang="en-GB" i="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لم يكن يسوع موجودا قبل ولادته</a:t>
            </a:r>
            <a:endParaRPr lang="en-GB" dirty="0"/>
          </a:p>
        </p:txBody>
      </p:sp>
      <p:sp>
        <p:nvSpPr>
          <p:cNvPr id="3" name="Content Placeholder 2"/>
          <p:cNvSpPr>
            <a:spLocks noGrp="1"/>
          </p:cNvSpPr>
          <p:nvPr>
            <p:ph idx="1"/>
          </p:nvPr>
        </p:nvSpPr>
        <p:spPr/>
        <p:txBody>
          <a:bodyPr>
            <a:normAutofit/>
          </a:bodyPr>
          <a:lstStyle/>
          <a:p>
            <a:pPr algn="r" rtl="1"/>
            <a:r>
              <a:rPr lang="ar-IQ" dirty="0"/>
              <a:t>كان على يسوع ان يكون ابن الله لدى ولادته. لم يكن ابن الله موجودا قبل ولادته. لاحظ استخدام صيغة المستقبل 7 مرات في نبوءة حمله وولادته, فلو كان يسوع موجودا بصورة مادية في الوقت الذي كان الملاك يتحدث مع مريم, لما كان سـ(يكون) عظيما بل لكان عظيما مسبقا. وكان يسوع "ذرية" داود (رؤيا 16:22), تشير الكلمة الاصلية اليونانية (</a:t>
            </a:r>
            <a:r>
              <a:rPr lang="ar-IQ" dirty="0" err="1"/>
              <a:t>جينوس</a:t>
            </a:r>
            <a:r>
              <a:rPr lang="ar-IQ" dirty="0"/>
              <a:t>) الى انه يعود الى داود </a:t>
            </a:r>
            <a:r>
              <a:rPr lang="ar-IQ" dirty="0" err="1"/>
              <a:t>بالاصل</a:t>
            </a:r>
            <a:r>
              <a:rPr lang="ar-IQ" dirty="0"/>
              <a:t>, وانه "مولود" من مريم (لوقا 35:1)</a:t>
            </a:r>
          </a:p>
          <a:p>
            <a:pPr algn="r" rtl="1"/>
            <a:r>
              <a:rPr lang="ar-IQ" dirty="0"/>
              <a:t>كان لمريم ان (تحبل) به (لوقا 31:1) وبالتالي ليس من المعقول ان يكون موجودا قبل ذلك الوقت</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طبيعة يسوع البشرية</a:t>
            </a:r>
            <a:endParaRPr lang="en-GB" dirty="0"/>
          </a:p>
        </p:txBody>
      </p:sp>
      <p:sp>
        <p:nvSpPr>
          <p:cNvPr id="3" name="Content Placeholder 2"/>
          <p:cNvSpPr>
            <a:spLocks noGrp="1"/>
          </p:cNvSpPr>
          <p:nvPr>
            <p:ph idx="1"/>
          </p:nvPr>
        </p:nvSpPr>
        <p:spPr/>
        <p:txBody>
          <a:bodyPr>
            <a:normAutofit/>
          </a:bodyPr>
          <a:lstStyle/>
          <a:p>
            <a:pPr algn="r" rtl="1"/>
            <a:r>
              <a:rPr lang="ar-IQ" dirty="0"/>
              <a:t>"من يخرج الطاهر من النجس؟ لا أحد!... من هو الإنسان حتى يزكو أو مولود المرأة حتى يتبرر؟... فكيف يتبرر الإنسان عند الله وكيف يزكو مولود المرأة؟" (ايوب 4:14, 14:15, 4:25)</a:t>
            </a:r>
          </a:p>
          <a:p>
            <a:pPr algn="r" rtl="1"/>
            <a:r>
              <a:rPr lang="ar-IQ" dirty="0" err="1"/>
              <a:t>غلاطية</a:t>
            </a:r>
            <a:r>
              <a:rPr lang="ar-IQ" dirty="0"/>
              <a:t> 4:4 ولكن لما جاء ملء الزمان، أرسل الله ابنه مولودا من امرأة، مولودا تحت الناموس. يقول </a:t>
            </a:r>
            <a:r>
              <a:rPr lang="ar-IQ" dirty="0" err="1"/>
              <a:t>دياغلوت</a:t>
            </a:r>
            <a:r>
              <a:rPr lang="ar-IQ" dirty="0"/>
              <a:t>: تتطلب عبارة "</a:t>
            </a:r>
            <a:r>
              <a:rPr lang="ar-IQ" i="1" dirty="0"/>
              <a:t>مولودا</a:t>
            </a:r>
            <a:r>
              <a:rPr lang="ar-IQ" dirty="0"/>
              <a:t> من امرأة" ان يكون المخلص من (نسل </a:t>
            </a:r>
            <a:r>
              <a:rPr lang="ar-IQ" i="1" dirty="0" smtClean="0"/>
              <a:t>المرأة</a:t>
            </a:r>
            <a:r>
              <a:rPr lang="ar-IQ" dirty="0" smtClean="0"/>
              <a:t>) </a:t>
            </a:r>
            <a:r>
              <a:rPr lang="ar-IQ" dirty="0"/>
              <a:t>(تكوين 15:3)</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TotalTime>
  <Words>904</Words>
  <Application>Microsoft Office PowerPoint</Application>
  <PresentationFormat>عرض على الشاشة (3:4)‏</PresentationFormat>
  <Paragraphs>79</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Flow</vt:lpstr>
      <vt:lpstr>اسس الكتاب المقدس الدراسة 7: اصل يسوع</vt:lpstr>
      <vt:lpstr>www.biblebasicsonline.com www.carelinks.net Email: info@carelinks.net </vt:lpstr>
      <vt:lpstr>1.7 النبوءات التي تحدثت عن يسوع في العهد القديم</vt:lpstr>
      <vt:lpstr>عرض تقديمي في PowerPoint</vt:lpstr>
      <vt:lpstr>عرض تقديمي في PowerPoint</vt:lpstr>
      <vt:lpstr>2.7ولادته من عذراء</vt:lpstr>
      <vt:lpstr>الحمل بيسوع</vt:lpstr>
      <vt:lpstr>لم يكن يسوع موجودا قبل ولادته</vt:lpstr>
      <vt:lpstr>طبيعة يسوع البشرية</vt:lpstr>
      <vt:lpstr>لوقا 52:2  «وأما يسوع فكان يتقدم في الحكمة والقامة والنعمة عند الله والناس»</vt:lpstr>
      <vt:lpstr>3.7 مكان المسيح في خطة الله</vt:lpstr>
      <vt:lpstr>رومية 1:1-4</vt:lpstr>
      <vt:lpstr>4.7 «في البدء كان الكلمة»</vt:lpstr>
      <vt:lpstr>معنى كلمة لوغوس</vt:lpstr>
      <vt:lpstr>لوغوس صار جسدا</vt:lpstr>
      <vt:lpstr>www.biblebasicsonline.com www.carelinks.net Email: info@carelinks.net </vt:lpstr>
      <vt:lpstr>الدراسة 7: اسئلة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Wissam</cp:lastModifiedBy>
  <cp:revision>20</cp:revision>
  <dcterms:created xsi:type="dcterms:W3CDTF">2012-04-16T19:37:27Z</dcterms:created>
  <dcterms:modified xsi:type="dcterms:W3CDTF">2012-06-20T23:46:50Z</dcterms:modified>
</cp:coreProperties>
</file>