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64" r:id="rId3"/>
    <p:sldId id="274" r:id="rId4"/>
    <p:sldId id="275" r:id="rId5"/>
    <p:sldId id="276" r:id="rId6"/>
    <p:sldId id="257" r:id="rId7"/>
    <p:sldId id="277" r:id="rId8"/>
    <p:sldId id="278" r:id="rId9"/>
    <p:sldId id="265" r:id="rId10"/>
    <p:sldId id="279" r:id="rId11"/>
    <p:sldId id="281" r:id="rId12"/>
    <p:sldId id="280" r:id="rId13"/>
    <p:sldId id="282" r:id="rId14"/>
    <p:sldId id="283" r:id="rId15"/>
    <p:sldId id="258" r:id="rId16"/>
    <p:sldId id="266" r:id="rId17"/>
    <p:sldId id="284" r:id="rId18"/>
    <p:sldId id="285" r:id="rId19"/>
    <p:sldId id="286" r:id="rId20"/>
    <p:sldId id="287" r:id="rId21"/>
    <p:sldId id="288" r:id="rId22"/>
    <p:sldId id="289" r:id="rId23"/>
    <p:sldId id="267" r:id="rId24"/>
    <p:sldId id="290" r:id="rId25"/>
    <p:sldId id="291" r:id="rId26"/>
    <p:sldId id="292" r:id="rId27"/>
    <p:sldId id="293" r:id="rId28"/>
    <p:sldId id="273" r:id="rId29"/>
    <p:sldId id="296" r:id="rId30"/>
    <p:sldId id="259" r:id="rId31"/>
    <p:sldId id="268" r:id="rId32"/>
    <p:sldId id="260" r:id="rId33"/>
    <p:sldId id="324" r:id="rId34"/>
    <p:sldId id="261" r:id="rId35"/>
    <p:sldId id="294" r:id="rId36"/>
    <p:sldId id="297" r:id="rId37"/>
    <p:sldId id="327" r:id="rId38"/>
    <p:sldId id="295" r:id="rId39"/>
    <p:sldId id="325" r:id="rId40"/>
    <p:sldId id="269" r:id="rId41"/>
    <p:sldId id="298" r:id="rId42"/>
    <p:sldId id="299" r:id="rId43"/>
    <p:sldId id="300" r:id="rId44"/>
    <p:sldId id="301" r:id="rId45"/>
    <p:sldId id="302" r:id="rId46"/>
    <p:sldId id="303" r:id="rId47"/>
    <p:sldId id="270" r:id="rId48"/>
    <p:sldId id="304" r:id="rId49"/>
    <p:sldId id="305" r:id="rId50"/>
    <p:sldId id="271" r:id="rId51"/>
    <p:sldId id="306" r:id="rId52"/>
    <p:sldId id="307" r:id="rId53"/>
    <p:sldId id="308" r:id="rId54"/>
    <p:sldId id="309" r:id="rId55"/>
    <p:sldId id="310" r:id="rId56"/>
    <p:sldId id="272" r:id="rId57"/>
    <p:sldId id="311" r:id="rId58"/>
    <p:sldId id="317" r:id="rId59"/>
    <p:sldId id="312" r:id="rId60"/>
    <p:sldId id="313" r:id="rId61"/>
    <p:sldId id="314" r:id="rId62"/>
    <p:sldId id="315" r:id="rId63"/>
    <p:sldId id="316" r:id="rId64"/>
    <p:sldId id="318" r:id="rId65"/>
    <p:sldId id="319" r:id="rId66"/>
    <p:sldId id="320" r:id="rId67"/>
    <p:sldId id="326" r:id="rId68"/>
    <p:sldId id="321" r:id="rId69"/>
    <p:sldId id="322" r:id="rId70"/>
    <p:sldId id="32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08" autoAdjust="0"/>
  </p:normalViewPr>
  <p:slideViewPr>
    <p:cSldViewPr>
      <p:cViewPr>
        <p:scale>
          <a:sx n="68" d="100"/>
          <a:sy n="68" d="100"/>
        </p:scale>
        <p:origin x="-7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ACC51-AC2B-474E-8781-A2354E8A92A6}" type="datetimeFigureOut">
              <a:rPr lang="en-GB" smtClean="0"/>
              <a:pPr/>
              <a:t>18/06/2012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11025-36D4-4C0C-ACBB-463D4B3FED44}" type="slidenum">
              <a:rPr lang="en-GB" smtClean="0"/>
              <a:pPr/>
              <a:t>‹#›</a:t>
            </a:fld>
            <a:endParaRPr lang="en-GB"/>
          </a:p>
        </p:txBody>
      </p:sp>
    </p:spTree>
    <p:extLst>
      <p:ext uri="{BB962C8B-B14F-4D97-AF65-F5344CB8AC3E}">
        <p14:creationId xmlns:p14="http://schemas.microsoft.com/office/powerpoint/2010/main" val="4148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D7ABD-D9D0-4FB1-A2F8-71D952ED21E9}" type="slidenum">
              <a:rPr lang="en-US" altLang="ko-KR"/>
              <a:pPr/>
              <a:t>6</a:t>
            </a:fld>
            <a:endParaRPr lang="en-US" altLang="ko-K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buFontTx/>
              <a:buNone/>
            </a:pPr>
            <a:endParaRPr lang="en-US" altLang="ko-K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C01CA-1607-4682-97C5-5444C8C07095}" type="slidenum">
              <a:rPr lang="en-US" altLang="ko-KR"/>
              <a:pPr/>
              <a:t>15</a:t>
            </a:fld>
            <a:endParaRPr lang="en-US" altLang="ko-K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E08A0-5BD7-4A5A-ADC0-1E6CFC57BF5F}" type="slidenum">
              <a:rPr lang="en-US" altLang="ko-KR"/>
              <a:pPr/>
              <a:t>30</a:t>
            </a:fld>
            <a:endParaRPr lang="en-US" altLang="ko-K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lnSpc>
                <a:spcPct val="90000"/>
              </a:lnSpc>
              <a:buFontTx/>
              <a:buChar char="•"/>
            </a:pPr>
            <a:r>
              <a:rPr lang="en-US" altLang="ko-KR" dirty="0" smtClean="0"/>
              <a:t>   .</a:t>
            </a:r>
            <a:endParaRPr lang="en-US"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2C10-F97F-4BB1-8149-0AB85A29F336}" type="slidenum">
              <a:rPr lang="en-US" altLang="ko-KR"/>
              <a:pPr/>
              <a:t>32</a:t>
            </a:fld>
            <a:endParaRPr lang="en-US" altLang="ko-K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ko-KR"/>
          </a:p>
          <a:p>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A8684-0023-4783-B89A-AE99E8C25319}" type="slidenum">
              <a:rPr lang="en-US" altLang="ko-KR"/>
              <a:pPr/>
              <a:t>34</a:t>
            </a:fld>
            <a:endParaRPr lang="en-US" altLang="ko-K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lnSpc>
                <a:spcPct val="90000"/>
              </a:lnSpc>
            </a:pPr>
            <a:r>
              <a:rPr lang="en-US" altLang="ko-KR" sz="1000"/>
              <a:t>So here is that chart again.</a:t>
            </a:r>
          </a:p>
          <a:p>
            <a:pPr>
              <a:lnSpc>
                <a:spcPct val="90000"/>
              </a:lnSpc>
            </a:pPr>
            <a:r>
              <a:rPr lang="en-US" altLang="ko-KR" sz="1000"/>
              <a:t>DIE TO SELF</a:t>
            </a:r>
            <a:br>
              <a:rPr lang="en-US" altLang="ko-KR" sz="1000"/>
            </a:br>
            <a:r>
              <a:rPr lang="en-US" altLang="ko-KR" sz="1000" b="1"/>
              <a:t>Col 3:3</a:t>
            </a:r>
            <a:r>
              <a:rPr lang="en-US" altLang="ko-KR" sz="1000"/>
              <a:t>  For you have died, and your life is hidden with Christ in God. </a:t>
            </a:r>
          </a:p>
          <a:p>
            <a:pPr>
              <a:lnSpc>
                <a:spcPct val="90000"/>
              </a:lnSpc>
            </a:pPr>
            <a:r>
              <a:rPr lang="en-US" altLang="ko-KR" sz="1000"/>
              <a:t>Col 3:4  When Christ who is your life appears, then you also will appear with him in glory. </a:t>
            </a:r>
          </a:p>
          <a:p>
            <a:pPr>
              <a:lnSpc>
                <a:spcPct val="90000"/>
              </a:lnSpc>
            </a:pPr>
            <a:r>
              <a:rPr lang="en-US" altLang="ko-KR" sz="1000"/>
              <a:t>Col 3:5  Put to death therefore what is earthly in you: sexual immorality, impurity, passion, evil desire, and covetousness, which is idolatry.</a:t>
            </a:r>
          </a:p>
          <a:p>
            <a:pPr>
              <a:lnSpc>
                <a:spcPct val="90000"/>
              </a:lnSpc>
            </a:pPr>
            <a:endParaRPr lang="en-US" altLang="ko-KR" sz="1000"/>
          </a:p>
          <a:p>
            <a:pPr>
              <a:lnSpc>
                <a:spcPct val="90000"/>
              </a:lnSpc>
            </a:pPr>
            <a:r>
              <a:rPr lang="en-US" altLang="ko-KR" sz="1000"/>
              <a:t>BORN AGAIN</a:t>
            </a:r>
          </a:p>
          <a:p>
            <a:pPr>
              <a:lnSpc>
                <a:spcPct val="90000"/>
              </a:lnSpc>
            </a:pPr>
            <a:r>
              <a:rPr lang="en-US" altLang="ko-KR" sz="1000"/>
              <a:t>Joh 3:3  Jesus answered and said unto him, Verily, verily, I say unto thee, Except a man be born again, he cannot see the kingdom of God. </a:t>
            </a:r>
          </a:p>
          <a:p>
            <a:pPr>
              <a:lnSpc>
                <a:spcPct val="90000"/>
              </a:lnSpc>
            </a:pPr>
            <a:endParaRPr lang="en-US" altLang="ko-KR" sz="1000"/>
          </a:p>
          <a:p>
            <a:pPr>
              <a:lnSpc>
                <a:spcPct val="90000"/>
              </a:lnSpc>
            </a:pPr>
            <a:r>
              <a:rPr lang="en-US" altLang="ko-KR" sz="1000"/>
              <a:t>RAISED ANEW</a:t>
            </a:r>
          </a:p>
          <a:p>
            <a:pPr>
              <a:lnSpc>
                <a:spcPct val="90000"/>
              </a:lnSpc>
            </a:pPr>
            <a:r>
              <a:rPr lang="en-US" altLang="ko-KR" sz="1000"/>
              <a:t>Col 3:1  If then you have been raised with Christ, seek the things that are above, where Christ is, seated at the right hand of God. </a:t>
            </a:r>
          </a:p>
          <a:p>
            <a:pPr>
              <a:lnSpc>
                <a:spcPct val="90000"/>
              </a:lnSpc>
            </a:pPr>
            <a:r>
              <a:rPr lang="en-US" altLang="ko-KR" sz="1000"/>
              <a:t>Rom 6:6  Knowing this, that our old man is crucified with </a:t>
            </a:r>
            <a:r>
              <a:rPr lang="en-US" altLang="ko-KR" sz="1000" i="1"/>
              <a:t>him,</a:t>
            </a:r>
            <a:r>
              <a:rPr lang="en-US" altLang="ko-KR" sz="1000"/>
              <a:t> that the body of sin might be destroyed, that henceforth we should not serve sin. </a:t>
            </a:r>
          </a:p>
          <a:p>
            <a:pPr>
              <a:lnSpc>
                <a:spcPct val="90000"/>
              </a:lnSpc>
            </a:pPr>
            <a:endParaRPr lang="en-US" altLang="ko-KR" sz="1000"/>
          </a:p>
          <a:p>
            <a:pPr>
              <a:lnSpc>
                <a:spcPct val="90000"/>
              </a:lnSpc>
            </a:pPr>
            <a:r>
              <a:rPr lang="en-US" altLang="ko-KR" sz="1000"/>
              <a:t>LIVE FOR CHRIST</a:t>
            </a:r>
          </a:p>
          <a:p>
            <a:pPr>
              <a:lnSpc>
                <a:spcPct val="90000"/>
              </a:lnSpc>
            </a:pPr>
            <a:r>
              <a:rPr lang="en-US" altLang="ko-KR" sz="1000"/>
              <a:t>Rom 6:8  Now if we have died with Christ, we believe that we will also live with him. </a:t>
            </a:r>
          </a:p>
          <a:p>
            <a:pPr>
              <a:lnSpc>
                <a:spcPct val="90000"/>
              </a:lnSpc>
            </a:pPr>
            <a:endParaRPr lang="en-US" altLang="ko-KR" sz="1000"/>
          </a:p>
          <a:p>
            <a:pPr>
              <a:lnSpc>
                <a:spcPct val="90000"/>
              </a:lnSpc>
            </a:pPr>
            <a:r>
              <a:rPr lang="en-US" altLang="ko-KR" sz="1000"/>
              <a:t>LIVE FOREVER</a:t>
            </a:r>
          </a:p>
          <a:p>
            <a:pPr>
              <a:lnSpc>
                <a:spcPct val="90000"/>
              </a:lnSpc>
            </a:pPr>
            <a:r>
              <a:rPr lang="en-US" altLang="ko-KR" sz="1000"/>
              <a:t>Joh 3:16  "For God so loved the world, that he gave his only Son, that whoever believes in him should not perish but have eternal life.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87137E-1AA3-4DD1-80E1-F5B24AF5C67A}" type="datetimeFigureOut">
              <a:rPr lang="en-GB" smtClean="0"/>
              <a:pPr/>
              <a:t>18/06/2012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6900F71-8E52-4856-9AA0-E338388F0B7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87137E-1AA3-4DD1-80E1-F5B24AF5C67A}" type="datetimeFigureOut">
              <a:rPr lang="en-GB" smtClean="0"/>
              <a:pPr/>
              <a:t>18/06/2012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900F71-8E52-4856-9AA0-E338388F0B7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IQ" b="1" dirty="0" smtClean="0"/>
              <a:t>الدراسة 4: الله والموت</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(نفش) و(سوك)</a:t>
            </a:r>
            <a:endParaRPr lang="en-GB" dirty="0"/>
          </a:p>
        </p:txBody>
      </p:sp>
      <p:sp>
        <p:nvSpPr>
          <p:cNvPr id="3" name="Content Placeholder 2"/>
          <p:cNvSpPr>
            <a:spLocks noGrp="1"/>
          </p:cNvSpPr>
          <p:nvPr>
            <p:ph idx="1"/>
          </p:nvPr>
        </p:nvSpPr>
        <p:spPr/>
        <p:txBody>
          <a:bodyPr>
            <a:normAutofit/>
          </a:bodyPr>
          <a:lstStyle/>
          <a:p>
            <a:pPr algn="r" rtl="1"/>
            <a:r>
              <a:rPr lang="ar-IQ" dirty="0"/>
              <a:t>ان الكلمتين العبرية واليونانية التي تترجمان الى "روح" في الكتاب المقدس هما (نفش) و(سوك) على التوالي, وهما تترجمان ايضا كما يلي:</a:t>
            </a:r>
          </a:p>
          <a:p>
            <a:pPr algn="r" rtl="1"/>
            <a:r>
              <a:rPr lang="ar-IQ" i="1" dirty="0"/>
              <a:t>جسد, نَفَس, مخلوق, قلب, عقل, شخص, ذات, حياة</a:t>
            </a:r>
          </a:p>
          <a:p>
            <a:pPr algn="r" rtl="1"/>
            <a:r>
              <a:rPr lang="ar-IQ" dirty="0"/>
              <a:t>وعليه فان (الروح) تشير الى الشخص, الجسد او الذات. ان عبارة (</a:t>
            </a:r>
            <a:r>
              <a:rPr lang="ar-IQ"/>
              <a:t>انقذوا </a:t>
            </a:r>
            <a:r>
              <a:rPr lang="ar-IQ" smtClean="0"/>
              <a:t>ارواحنا!</a:t>
            </a:r>
            <a:r>
              <a:rPr lang="en-GB" smtClean="0"/>
              <a:t>Save </a:t>
            </a:r>
            <a:r>
              <a:rPr lang="en-GB" dirty="0"/>
              <a:t>Our Souls </a:t>
            </a:r>
            <a:r>
              <a:rPr lang="ar-IQ" dirty="0" smtClean="0"/>
              <a:t> او </a:t>
            </a:r>
            <a:r>
              <a:rPr lang="en-GB" dirty="0" err="1"/>
              <a:t>S.O.S</a:t>
            </a:r>
            <a:r>
              <a:rPr lang="en-GB" dirty="0"/>
              <a:t>) </a:t>
            </a:r>
            <a:r>
              <a:rPr lang="ar-IQ" dirty="0" smtClean="0"/>
              <a:t> تعني </a:t>
            </a:r>
            <a:r>
              <a:rPr lang="ar-IQ" dirty="0"/>
              <a:t>بوضوح (انقذونا من الموت!), وبالتالي فان (الروح) هي (نحن), او مجموع ما يكوّن الشخص</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خليقة ادم</a:t>
            </a:r>
            <a:endParaRPr lang="en-GB" dirty="0"/>
          </a:p>
        </p:txBody>
      </p:sp>
      <p:sp>
        <p:nvSpPr>
          <p:cNvPr id="3" name="Content Placeholder 2"/>
          <p:cNvSpPr>
            <a:spLocks noGrp="1"/>
          </p:cNvSpPr>
          <p:nvPr>
            <p:ph idx="1"/>
          </p:nvPr>
        </p:nvSpPr>
        <p:spPr/>
        <p:txBody>
          <a:bodyPr/>
          <a:lstStyle/>
          <a:p>
            <a:pPr algn="r" rtl="1"/>
            <a:r>
              <a:rPr lang="ar-IQ" dirty="0"/>
              <a:t>دعا الله كل ما خلقه من حيوانات "نفس حية... كل نفس حية تدب" (تكوين 20:1, 21). ان الكلمة العبرية التي تترجم هنا الى "نفس حية" هي (نفش) (انظر ايضا تكوين 7:2-- فصار ادم نفسا حية), وعليه فان الانسان هو (روح) او (نفس حية) كما هو الحال مع الحيوانات</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الانسان يموت كالحيوان</a:t>
            </a:r>
            <a:endParaRPr lang="en-GB" dirty="0"/>
          </a:p>
        </p:txBody>
      </p:sp>
      <p:sp>
        <p:nvSpPr>
          <p:cNvPr id="3" name="Content Placeholder 2"/>
          <p:cNvSpPr>
            <a:spLocks noGrp="1"/>
          </p:cNvSpPr>
          <p:nvPr>
            <p:ph idx="1"/>
          </p:nvPr>
        </p:nvSpPr>
        <p:spPr/>
        <p:txBody>
          <a:bodyPr>
            <a:normAutofit/>
          </a:bodyPr>
          <a:lstStyle/>
          <a:p>
            <a:pPr algn="r" rtl="1"/>
            <a:r>
              <a:rPr lang="ar-IQ" dirty="0"/>
              <a:t>"لأن ما يحدث لبني البشر يحدث للبهيمة وحادثة واحدة لهم [لاحظ </a:t>
            </a:r>
            <a:r>
              <a:rPr lang="ar-IQ" dirty="0" smtClean="0"/>
              <a:t>التأكيد </a:t>
            </a:r>
            <a:r>
              <a:rPr lang="ar-IQ" dirty="0"/>
              <a:t>المزدوج]. موت هذا كموت ذاك... فليس للإنسان مزية على البهيمة... يذهب كلاهما [الانسان والحيوانات] إلى مكان واحد [القبر]. كان كلاهما من التراب وإلى التراب يعود كلاهما" (جامعة 19:3, 20). يصلي كاتب هذا السفر ان يساعد الله الانسان على تقبل هذه الحقيقة المرة " ليريهم [اي البشر] أنه كما البهيمة هكذا هم" (جامعة 18:3)</a:t>
            </a:r>
          </a:p>
          <a:p>
            <a:pPr algn="r" rtl="1"/>
            <a:r>
              <a:rPr lang="ar-IQ" dirty="0"/>
              <a:t>ويقول نفس النص السابق ان الله "يمتحنهم" ليري هؤلاء المتضعين لدرجة انهم اصبحوا شعبه الحقيقي انهم كالحيوانات, ليتمكنوا من ملاحظة ذلك, بينما سيفشل من هم ليسوا من شعبه في هذا (الامتحان)</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الروح تموت [1]</a:t>
            </a:r>
            <a:endParaRPr lang="en-GB" dirty="0"/>
          </a:p>
        </p:txBody>
      </p:sp>
      <p:sp>
        <p:nvSpPr>
          <p:cNvPr id="3" name="Content Placeholder 2"/>
          <p:cNvSpPr>
            <a:spLocks noGrp="1"/>
          </p:cNvSpPr>
          <p:nvPr>
            <p:ph idx="1"/>
          </p:nvPr>
        </p:nvSpPr>
        <p:spPr/>
        <p:txBody>
          <a:bodyPr>
            <a:normAutofit/>
          </a:bodyPr>
          <a:lstStyle/>
          <a:p>
            <a:pPr algn="r" rtl="1"/>
            <a:r>
              <a:rPr lang="ar-IQ" dirty="0"/>
              <a:t>من اصل 754 مرة ترد فيها الكلمة العبرية (نفش), تستعمل لوصف نفس او مخلوق يموت في 652 مرة</a:t>
            </a:r>
          </a:p>
          <a:p>
            <a:pPr algn="r" rtl="1"/>
            <a:r>
              <a:rPr lang="ar-IQ" dirty="0"/>
              <a:t>"النفس التي تخطئ هي تموت" (</a:t>
            </a:r>
            <a:r>
              <a:rPr lang="ar-IQ" dirty="0" err="1"/>
              <a:t>حزقيال</a:t>
            </a:r>
            <a:r>
              <a:rPr lang="ar-IQ" dirty="0"/>
              <a:t> 4:18)</a:t>
            </a:r>
          </a:p>
          <a:p>
            <a:pPr algn="r" rtl="1"/>
            <a:r>
              <a:rPr lang="ar-IQ" dirty="0"/>
              <a:t>الله يقدر ان يهلك النفس (متى 28:10). ومن النصوص الاخرى التي تشير الى انفس تهلك هي (</a:t>
            </a:r>
            <a:r>
              <a:rPr lang="ar-IQ" dirty="0" err="1"/>
              <a:t>حزقيال</a:t>
            </a:r>
            <a:r>
              <a:rPr lang="ar-IQ" dirty="0"/>
              <a:t> 27:22, امثال 32:6, لاويين 30:23)</a:t>
            </a:r>
          </a:p>
          <a:p>
            <a:pPr algn="r" rtl="1"/>
            <a:r>
              <a:rPr lang="ar-IQ" dirty="0"/>
              <a:t>كل نفس في مدينة </a:t>
            </a:r>
            <a:r>
              <a:rPr lang="ar-IQ" dirty="0" err="1"/>
              <a:t>حاصور</a:t>
            </a:r>
            <a:r>
              <a:rPr lang="ar-IQ" dirty="0"/>
              <a:t> ضربت بحد السيف (يشوع 11:11, انظر يشوع 30:10-39)</a:t>
            </a:r>
          </a:p>
          <a:p>
            <a:pPr algn="r" rtl="1"/>
            <a:r>
              <a:rPr lang="ar-IQ" dirty="0"/>
              <a:t>"... كل نفس حية [سوك] ماتت" (رؤيا 3:16, انظر مزمور 50:78).</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الروح تموت [2]</a:t>
            </a:r>
            <a:endParaRPr lang="en-GB" dirty="0"/>
          </a:p>
        </p:txBody>
      </p:sp>
      <p:sp>
        <p:nvSpPr>
          <p:cNvPr id="3" name="Content Placeholder 2"/>
          <p:cNvSpPr>
            <a:spLocks noGrp="1"/>
          </p:cNvSpPr>
          <p:nvPr>
            <p:ph idx="1"/>
          </p:nvPr>
        </p:nvSpPr>
        <p:spPr/>
        <p:txBody>
          <a:bodyPr/>
          <a:lstStyle/>
          <a:p>
            <a:pPr lvl="0" algn="r" rtl="1"/>
            <a:r>
              <a:rPr lang="ar-IQ" dirty="0"/>
              <a:t>"أيضا في أذيالك وجد دم نفوس [نفش] المساكين </a:t>
            </a:r>
            <a:r>
              <a:rPr lang="ar-IQ" dirty="0" err="1"/>
              <a:t>الأزكياء</a:t>
            </a:r>
            <a:r>
              <a:rPr lang="ar-IQ" dirty="0"/>
              <a:t>" (ارمياء 34:2)</a:t>
            </a:r>
          </a:p>
          <a:p>
            <a:pPr lvl="0" algn="r" rtl="1"/>
            <a:r>
              <a:rPr lang="ar-IQ" dirty="0"/>
              <a:t>"اذا </a:t>
            </a:r>
            <a:r>
              <a:rPr lang="ar-IQ" dirty="0" err="1"/>
              <a:t>اخطا</a:t>
            </a:r>
            <a:r>
              <a:rPr lang="ar-IQ" dirty="0"/>
              <a:t> احد [نفش] وسمع صوت حلف... فان لم يخبر به... او اذا مس [احد, نفش] نجاسة انسان... او اذا حلف احد [نفش] </a:t>
            </a:r>
            <a:r>
              <a:rPr lang="ar-IQ" dirty="0" err="1"/>
              <a:t>مفترطا</a:t>
            </a:r>
            <a:r>
              <a:rPr lang="ar-IQ" dirty="0"/>
              <a:t> بشفتيه" (لاويين 1:5-4)</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graveyard_07"/>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2056" name="Rectangle 8"/>
          <p:cNvSpPr>
            <a:spLocks noChangeArrowheads="1"/>
          </p:cNvSpPr>
          <p:nvPr/>
        </p:nvSpPr>
        <p:spPr bwMode="auto">
          <a:xfrm>
            <a:off x="409575" y="5486400"/>
            <a:ext cx="8324850" cy="1077218"/>
          </a:xfrm>
          <a:prstGeom prst="rect">
            <a:avLst/>
          </a:prstGeom>
          <a:noFill/>
          <a:ln w="9525">
            <a:noFill/>
            <a:miter lim="800000"/>
            <a:headEnd/>
            <a:tailEnd/>
          </a:ln>
          <a:effectLst/>
        </p:spPr>
        <p:txBody>
          <a:bodyPr>
            <a:spAutoFit/>
          </a:bodyPr>
          <a:lstStyle/>
          <a:p>
            <a:pPr algn="ctr" rtl="1"/>
            <a:r>
              <a:rPr lang="ar-IQ" altLang="ko-KR" sz="3600" i="1" dirty="0" smtClean="0">
                <a:solidFill>
                  <a:schemeClr val="bg1"/>
                </a:solidFill>
                <a:latin typeface="Times New Roman" pitchFamily="18" charset="0"/>
              </a:rPr>
              <a:t>«النفس التي تخطيء هي تموت»</a:t>
            </a:r>
            <a:endParaRPr lang="en-US" altLang="ko-KR" sz="3600" i="1" dirty="0">
              <a:solidFill>
                <a:schemeClr val="bg1"/>
              </a:solidFill>
              <a:latin typeface="Times New Roman" pitchFamily="18" charset="0"/>
            </a:endParaRPr>
          </a:p>
          <a:p>
            <a:pPr algn="ctr" rtl="1"/>
            <a:r>
              <a:rPr lang="ar-IQ" altLang="ko-KR" sz="2800" dirty="0" err="1" smtClean="0">
                <a:solidFill>
                  <a:schemeClr val="bg2"/>
                </a:solidFill>
                <a:latin typeface="Times New Roman" pitchFamily="18" charset="0"/>
              </a:rPr>
              <a:t>حزقيال</a:t>
            </a:r>
            <a:r>
              <a:rPr lang="ar-IQ" altLang="ko-KR" sz="2800" dirty="0" smtClean="0">
                <a:solidFill>
                  <a:schemeClr val="bg2"/>
                </a:solidFill>
                <a:latin typeface="Times New Roman" pitchFamily="18" charset="0"/>
              </a:rPr>
              <a:t> 20:18</a:t>
            </a:r>
            <a:endParaRPr lang="en-US" altLang="ko-KR" sz="3600" dirty="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3.4 الروح</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معنى كلمة «روح»</a:t>
            </a:r>
            <a:endParaRPr lang="en-GB" dirty="0"/>
          </a:p>
        </p:txBody>
      </p:sp>
      <p:sp>
        <p:nvSpPr>
          <p:cNvPr id="3" name="Content Placeholder 2"/>
          <p:cNvSpPr>
            <a:spLocks noGrp="1"/>
          </p:cNvSpPr>
          <p:nvPr>
            <p:ph idx="1"/>
          </p:nvPr>
        </p:nvSpPr>
        <p:spPr/>
        <p:txBody>
          <a:bodyPr/>
          <a:lstStyle/>
          <a:p>
            <a:pPr algn="r" rtl="1"/>
            <a:r>
              <a:rPr lang="ar-IQ" dirty="0" smtClean="0"/>
              <a:t>ان الكلمات الاصلية العبرية واليونانية التي تعني (روح) هي (</a:t>
            </a:r>
            <a:r>
              <a:rPr lang="ar-IQ" dirty="0" err="1" smtClean="0"/>
              <a:t>روخ</a:t>
            </a:r>
            <a:r>
              <a:rPr lang="ar-IQ" dirty="0" smtClean="0"/>
              <a:t>) و(</a:t>
            </a:r>
            <a:r>
              <a:rPr lang="ar-IQ" dirty="0" err="1" smtClean="0"/>
              <a:t>نيوما</a:t>
            </a:r>
            <a:r>
              <a:rPr lang="ar-IQ" dirty="0" smtClean="0"/>
              <a:t>) على التوالي, والتي تترجمان ايضا كما يلي:</a:t>
            </a:r>
            <a:r>
              <a:rPr lang="en-GB" i="1" dirty="0" smtClean="0"/>
              <a:t> </a:t>
            </a:r>
          </a:p>
          <a:p>
            <a:pPr algn="r" rtl="1">
              <a:buNone/>
            </a:pPr>
            <a:r>
              <a:rPr lang="ar-IQ" i="1" dirty="0" smtClean="0"/>
              <a:t>حياة, روح, عقل, ريح, نَفَس</a:t>
            </a:r>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الروح كقوة الحياة</a:t>
            </a:r>
            <a:endParaRPr lang="en-GB" dirty="0"/>
          </a:p>
        </p:txBody>
      </p:sp>
      <p:sp>
        <p:nvSpPr>
          <p:cNvPr id="3" name="Content Placeholder 2"/>
          <p:cNvSpPr>
            <a:spLocks noGrp="1"/>
          </p:cNvSpPr>
          <p:nvPr>
            <p:ph idx="1"/>
          </p:nvPr>
        </p:nvSpPr>
        <p:spPr/>
        <p:txBody>
          <a:bodyPr/>
          <a:lstStyle/>
          <a:p>
            <a:pPr algn="r" rtl="1"/>
            <a:r>
              <a:rPr lang="ar-IQ" dirty="0"/>
              <a:t>" الجسد بدون روح ميت" (يعقوب 26:2)</a:t>
            </a:r>
          </a:p>
          <a:p>
            <a:pPr algn="r" rtl="1"/>
            <a:r>
              <a:rPr lang="ar-IQ" dirty="0"/>
              <a:t>"ونفخ [الله] في انفه [ادم] نسمة (روح) حياة. فصار ادم نفسا حية" (تكوين 7:2). يتحدث ايوب عن "نفخة الله" كونها في انفه (ايوب 3:27, انظر </a:t>
            </a:r>
            <a:r>
              <a:rPr lang="ar-IQ" dirty="0" err="1"/>
              <a:t>اشعياء</a:t>
            </a:r>
            <a:r>
              <a:rPr lang="ar-IQ" dirty="0"/>
              <a:t> 22:2), فروح الحياة التي فينا اعطيت لنا عند الولادة, وهي باقية ما دامت اجسادنا حية</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الروح لدى الموت [1]</a:t>
            </a:r>
            <a:endParaRPr lang="en-GB" dirty="0"/>
          </a:p>
        </p:txBody>
      </p:sp>
      <p:sp>
        <p:nvSpPr>
          <p:cNvPr id="3" name="Content Placeholder 2"/>
          <p:cNvSpPr>
            <a:spLocks noGrp="1"/>
          </p:cNvSpPr>
          <p:nvPr>
            <p:ph idx="1"/>
          </p:nvPr>
        </p:nvSpPr>
        <p:spPr/>
        <p:txBody>
          <a:bodyPr/>
          <a:lstStyle/>
          <a:p>
            <a:pPr algn="r" rtl="1"/>
            <a:r>
              <a:rPr lang="ar-IQ" dirty="0"/>
              <a:t>يختفي اي شيء حينما تغادره روح الله, فالروح هي قوة الحياة. فالله "إن جمع إلى نفسه روحه ونسمته. يسلم الروح كل بشر جميعا ويعود الإنسان إلى التراب. فإن كان لك فهم فاسمع هذا" (ايوب 14:34-16)</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1.4: طبيعة البشر</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الروح لدى الموت [2]</a:t>
            </a:r>
            <a:endParaRPr lang="en-GB" dirty="0"/>
          </a:p>
        </p:txBody>
      </p:sp>
      <p:sp>
        <p:nvSpPr>
          <p:cNvPr id="3" name="Content Placeholder 2"/>
          <p:cNvSpPr>
            <a:spLocks noGrp="1"/>
          </p:cNvSpPr>
          <p:nvPr>
            <p:ph idx="1"/>
          </p:nvPr>
        </p:nvSpPr>
        <p:spPr/>
        <p:txBody>
          <a:bodyPr>
            <a:normAutofit/>
          </a:bodyPr>
          <a:lstStyle/>
          <a:p>
            <a:pPr algn="r" rtl="1"/>
            <a:r>
              <a:rPr lang="ar-IQ" dirty="0"/>
              <a:t>(مزمور 3:146-5) "لا تتكلوا على الرؤساء ولا على ابن آدم حيث لا خلاص عنده. تخرج روحه فيعود إلى ترابه [اي التراب الذي خلق منه]. في ذلك اليوم نفسه تهلك أفكاره. طوبى لمن إله يعقوب معينه ورجاؤه على الرب إلهه"</a:t>
            </a:r>
          </a:p>
          <a:p>
            <a:pPr algn="r" rtl="1"/>
            <a:r>
              <a:rPr lang="ar-IQ" dirty="0"/>
              <a:t>عند الموت, "يرجع التراب إلى الأرض كما كان وترجع الروح إلى الله الذي أعطاها" (جامعة 7:12)</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الانسان كالحيوان في الموت [1]</a:t>
            </a:r>
            <a:endParaRPr lang="en-GB" dirty="0"/>
          </a:p>
        </p:txBody>
      </p:sp>
      <p:sp>
        <p:nvSpPr>
          <p:cNvPr id="3" name="Content Placeholder 2"/>
          <p:cNvSpPr>
            <a:spLocks noGrp="1"/>
          </p:cNvSpPr>
          <p:nvPr>
            <p:ph idx="1"/>
          </p:nvPr>
        </p:nvSpPr>
        <p:spPr/>
        <p:txBody>
          <a:bodyPr>
            <a:normAutofit/>
          </a:bodyPr>
          <a:lstStyle/>
          <a:p>
            <a:pPr algn="r" rtl="1"/>
            <a:r>
              <a:rPr lang="ar-IQ" dirty="0"/>
              <a:t>يملك كل من البشر والحيوانات بداخلهم نفس الروح, او قوة الحياة "لأن ما يحدث لبني البشر يحدث للبهيمة وحادثة واحدة لهم. موت هذا كموت ذاك ونسمة واحدة [اي ذات الروح] للكل. فليس للإنسان مزية على البهيمة لأن كليهما باطل" (جامعة 21:3)</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الانسان كالحيوان في الموت [2]</a:t>
            </a:r>
            <a:endParaRPr lang="en-GB" dirty="0"/>
          </a:p>
        </p:txBody>
      </p:sp>
      <p:sp>
        <p:nvSpPr>
          <p:cNvPr id="3" name="Content Placeholder 2"/>
          <p:cNvSpPr>
            <a:spLocks noGrp="1"/>
          </p:cNvSpPr>
          <p:nvPr>
            <p:ph idx="1"/>
          </p:nvPr>
        </p:nvSpPr>
        <p:spPr/>
        <p:txBody>
          <a:bodyPr/>
          <a:lstStyle/>
          <a:p>
            <a:pPr algn="r" rtl="1"/>
            <a:r>
              <a:rPr lang="ar-IQ" dirty="0"/>
              <a:t>دمر الطوفان كلا من البشر والحيوانات, والذين حصلوا جميعهم على روح الحياة من الله (تكوين 7:2, 15:7), بنفس الموت: "فمات كل ذي جسد كان يدب على الارض من الطيور والبهائم والوحوش وكل الزحافات التي كانت تزحف على الارض وجميع الناس. كل ما في انفه نسمة روح حياة من كل ما في اليابسة مات. فمحا الله كل قائم كان على وجه الارض" (تكوين 21:7-23)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4.4 الموت هو فقدان الوعي</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الموت هو فقدان الوعي [1]</a:t>
            </a:r>
            <a:endParaRPr lang="en-GB" dirty="0"/>
          </a:p>
        </p:txBody>
      </p:sp>
      <p:sp>
        <p:nvSpPr>
          <p:cNvPr id="3" name="Content Placeholder 2"/>
          <p:cNvSpPr>
            <a:spLocks noGrp="1"/>
          </p:cNvSpPr>
          <p:nvPr>
            <p:ph idx="1"/>
          </p:nvPr>
        </p:nvSpPr>
        <p:spPr/>
        <p:txBody>
          <a:bodyPr>
            <a:normAutofit/>
          </a:bodyPr>
          <a:lstStyle/>
          <a:p>
            <a:pPr lvl="1" algn="r" rtl="1"/>
            <a:r>
              <a:rPr lang="ar-IQ" dirty="0"/>
              <a:t>"تخرج روحه فيعود إلى ترابه. في ذلك اليوم نفسه [اي اللحظة نفسها] تهلك أفكاره" (مزمور 4:146)</a:t>
            </a:r>
          </a:p>
          <a:p>
            <a:pPr lvl="1" algn="r" rtl="1"/>
            <a:r>
              <a:rPr lang="ar-IQ" dirty="0"/>
              <a:t>"... الموتى لا يعلمون شيئا... محبتهم وبغضهم وحسدهم هلكت منذ زمان" (جامعة 5:9, 6). "</a:t>
            </a:r>
            <a:r>
              <a:rPr lang="ar-IQ" dirty="0" err="1"/>
              <a:t>لانه</a:t>
            </a:r>
            <a:r>
              <a:rPr lang="ar-IQ" dirty="0"/>
              <a:t> ليس من... حكمة في الهاوية" (جامعة 10:9)-- لا يوجد معرفة او تفكير وبالتالي لا يوجد وعي</a:t>
            </a:r>
          </a:p>
          <a:p>
            <a:pPr lvl="1" algn="r" rtl="1"/>
            <a:r>
              <a:rPr lang="ar-IQ" dirty="0"/>
              <a:t>يصف ايوب الموت بقوله "</a:t>
            </a:r>
            <a:r>
              <a:rPr lang="ar-IQ" dirty="0" err="1"/>
              <a:t>كاني</a:t>
            </a:r>
            <a:r>
              <a:rPr lang="ar-IQ" dirty="0"/>
              <a:t> لم اكن" (ايوب 18:10-19), فقد </a:t>
            </a:r>
            <a:r>
              <a:rPr lang="ar-IQ" dirty="0" err="1"/>
              <a:t>راى</a:t>
            </a:r>
            <a:r>
              <a:rPr lang="ar-IQ" dirty="0"/>
              <a:t> الموت كحالة من النسيان او فقدان الوعي, وانعدام كلي للوجود كالذي كان لنا قبل ان نولد</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الموت هو انعدام الوعي [2]</a:t>
            </a:r>
            <a:endParaRPr lang="en-GB" dirty="0"/>
          </a:p>
        </p:txBody>
      </p:sp>
      <p:sp>
        <p:nvSpPr>
          <p:cNvPr id="3" name="Content Placeholder 2"/>
          <p:cNvSpPr>
            <a:spLocks noGrp="1"/>
          </p:cNvSpPr>
          <p:nvPr>
            <p:ph idx="1"/>
          </p:nvPr>
        </p:nvSpPr>
        <p:spPr/>
        <p:txBody>
          <a:bodyPr>
            <a:normAutofit/>
          </a:bodyPr>
          <a:lstStyle/>
          <a:p>
            <a:pPr lvl="1" algn="r" rtl="1"/>
            <a:r>
              <a:rPr lang="ar-IQ" dirty="0"/>
              <a:t>يموت الانسان كما يموت الحيوان (جامعة 19:3), فلو وعى الانسان موته في مكان ما لوعى الحيوان ايضا, الا ان كلا من الكتاب المقدس والعلم الحديث يلتزمان الصمت حيال ذلك</a:t>
            </a:r>
          </a:p>
          <a:p>
            <a:pPr lvl="1" algn="r" rtl="1"/>
            <a:r>
              <a:rPr lang="ar-IQ" dirty="0"/>
              <a:t>الله "يذكر أننا تراب نحن. الإنسان مثل العشب أيامه. كزهر الحقل كذلك يزهر... فلا يكون ولا يعرفه موضعه بعد" (مزمور 14:103-16)</a:t>
            </a:r>
          </a:p>
          <a:p>
            <a:pPr lvl="1" algn="r" rtl="1"/>
            <a:r>
              <a:rPr lang="ar-IQ" dirty="0"/>
              <a:t>علم المؤمنون انهم بعد موتهم لن يتمكنوا من ان يمجدوا الله ويسبحوه, نظرا لكون الموت حالة من فقدان الوعي. مثال: حزقيا (</a:t>
            </a:r>
            <a:r>
              <a:rPr lang="ar-IQ" dirty="0" err="1"/>
              <a:t>اشعياء</a:t>
            </a:r>
            <a:r>
              <a:rPr lang="ar-IQ" dirty="0"/>
              <a:t> 17:38-19) وداود (مزمور 4:6, 5, 9:30, 13:39, 17:115)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الموت كالنوم</a:t>
            </a:r>
            <a:endParaRPr lang="en-GB" dirty="0"/>
          </a:p>
        </p:txBody>
      </p:sp>
      <p:sp>
        <p:nvSpPr>
          <p:cNvPr id="3" name="Content Placeholder 2"/>
          <p:cNvSpPr>
            <a:spLocks noGrp="1"/>
          </p:cNvSpPr>
          <p:nvPr>
            <p:ph idx="1"/>
          </p:nvPr>
        </p:nvSpPr>
        <p:spPr/>
        <p:txBody>
          <a:bodyPr>
            <a:normAutofit/>
          </a:bodyPr>
          <a:lstStyle/>
          <a:p>
            <a:pPr algn="r" rtl="1"/>
            <a:r>
              <a:rPr lang="ar-IQ" b="1" dirty="0"/>
              <a:t>ايوب 11:3-17 "لم </a:t>
            </a:r>
            <a:r>
              <a:rPr lang="ar-IQ" b="1" dirty="0" err="1"/>
              <a:t>لم</a:t>
            </a:r>
            <a:r>
              <a:rPr lang="ar-IQ" b="1" dirty="0"/>
              <a:t> امت من الرحم؟ عندما خرجت من البطن لم </a:t>
            </a:r>
            <a:r>
              <a:rPr lang="ar-IQ" b="1" dirty="0" err="1"/>
              <a:t>لم</a:t>
            </a:r>
            <a:r>
              <a:rPr lang="ar-IQ" b="1" dirty="0"/>
              <a:t> اسلم الروح</a:t>
            </a:r>
            <a:r>
              <a:rPr lang="ar-IQ" b="1" dirty="0" smtClean="0"/>
              <a:t>؟...</a:t>
            </a:r>
            <a:r>
              <a:rPr lang="ar-IQ" dirty="0"/>
              <a:t> لأني قد كنت الآن مضطجعا ساكنا. حينئذ كنت نمت مستريحا... هناك يكف المنافقون عن الشغب وهناك يستريح المتعبون</a:t>
            </a:r>
            <a:endParaRPr lang="en-GB" dirty="0" smtClean="0"/>
          </a:p>
          <a:p>
            <a:pPr algn="r" rtl="1"/>
            <a:r>
              <a:rPr lang="ar-IQ" dirty="0"/>
              <a:t>دانيال 2:12, 13 وكثيرون من الراقدين في تراب الارض يستيقظون هؤلاء الى الحياة الابدية وهؤلاء الى العار للازدراء الابدي... أما أنت فاذهب إلى النهاية فتستريح وتقوم لقرعتك في نهاية الأيام</a:t>
            </a:r>
            <a:endParaRPr lang="en-GB" dirty="0" smtClean="0"/>
          </a:p>
          <a:p>
            <a:pPr algn="r" rtl="1"/>
            <a:endParaRPr lang="en-GB" dirty="0" smtClean="0"/>
          </a:p>
          <a:p>
            <a:pPr algn="r" rtl="1"/>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تصورات خاطئة</a:t>
            </a:r>
            <a:endParaRPr lang="en-GB" dirty="0"/>
          </a:p>
        </p:txBody>
      </p:sp>
      <p:sp>
        <p:nvSpPr>
          <p:cNvPr id="3" name="Content Placeholder 2"/>
          <p:cNvSpPr>
            <a:spLocks noGrp="1"/>
          </p:cNvSpPr>
          <p:nvPr>
            <p:ph idx="1"/>
          </p:nvPr>
        </p:nvSpPr>
        <p:spPr/>
        <p:txBody>
          <a:bodyPr>
            <a:normAutofit/>
          </a:bodyPr>
          <a:lstStyle/>
          <a:p>
            <a:pPr algn="r" rtl="1"/>
            <a:r>
              <a:rPr lang="ar-IQ" b="1" dirty="0"/>
              <a:t>1. </a:t>
            </a:r>
            <a:r>
              <a:rPr lang="ar-IQ" dirty="0"/>
              <a:t>اننا نجازى بما فعلناه في حياتنا لدى الموت بان تذهب (ارواحنا الخالدة) الى مكان معين</a:t>
            </a:r>
          </a:p>
          <a:p>
            <a:pPr algn="r" rtl="1"/>
            <a:r>
              <a:rPr lang="ar-IQ" b="1" dirty="0"/>
              <a:t>2. </a:t>
            </a:r>
            <a:r>
              <a:rPr lang="ar-IQ" dirty="0"/>
              <a:t>ان الفصل بين البار والشرير يكون عند الموت</a:t>
            </a:r>
          </a:p>
          <a:p>
            <a:pPr algn="r" rtl="1"/>
            <a:r>
              <a:rPr lang="ar-IQ" b="1" dirty="0"/>
              <a:t>3. </a:t>
            </a:r>
            <a:r>
              <a:rPr lang="ar-IQ" dirty="0"/>
              <a:t>ان ثواب البار هو في ان يذهب الى السماء</a:t>
            </a:r>
          </a:p>
          <a:p>
            <a:pPr algn="r" rtl="1"/>
            <a:r>
              <a:rPr lang="ar-IQ" b="1" dirty="0"/>
              <a:t>4. </a:t>
            </a:r>
            <a:r>
              <a:rPr lang="ar-IQ" dirty="0"/>
              <a:t>انه لو امتلك الكل (روحا خالدة) فسيذهب الكل اما الى السماء او جهنم</a:t>
            </a:r>
          </a:p>
          <a:p>
            <a:pPr algn="r" rtl="1"/>
            <a:r>
              <a:rPr lang="ar-IQ" b="1" dirty="0"/>
              <a:t>5. </a:t>
            </a:r>
            <a:r>
              <a:rPr lang="ar-IQ" dirty="0"/>
              <a:t>ان (الارواح) الشريرة ستذهب الى مكان للعذاب يدعى جهنم</a:t>
            </a:r>
          </a:p>
          <a:p>
            <a:pPr algn="r" rtl="1"/>
            <a:r>
              <a:rPr lang="ar-IQ" b="1" dirty="0"/>
              <a:t>6. </a:t>
            </a:r>
            <a:r>
              <a:rPr lang="ar-IQ" dirty="0"/>
              <a:t>الروح الخالدة</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4000" dirty="0" smtClean="0"/>
              <a:t>الوعد </a:t>
            </a:r>
            <a:r>
              <a:rPr lang="ar-IQ" sz="4000" dirty="0" err="1" smtClean="0"/>
              <a:t>لابراهيم</a:t>
            </a:r>
            <a:endParaRPr lang="en-GB" sz="4000" dirty="0"/>
          </a:p>
        </p:txBody>
      </p:sp>
      <p:sp>
        <p:nvSpPr>
          <p:cNvPr id="4" name="Text Placeholder 3"/>
          <p:cNvSpPr>
            <a:spLocks noGrp="1"/>
          </p:cNvSpPr>
          <p:nvPr>
            <p:ph type="body" sz="half" idx="2"/>
          </p:nvPr>
        </p:nvSpPr>
        <p:spPr>
          <a:xfrm>
            <a:off x="251520" y="2828785"/>
            <a:ext cx="2567880" cy="2179320"/>
          </a:xfrm>
        </p:spPr>
        <p:txBody>
          <a:bodyPr>
            <a:normAutofit/>
          </a:bodyPr>
          <a:lstStyle/>
          <a:p>
            <a:r>
              <a:rPr lang="ar-IQ" sz="2800" b="1" dirty="0" smtClean="0">
                <a:solidFill>
                  <a:srgbClr val="FF0000"/>
                </a:solidFill>
              </a:rPr>
              <a:t>هل ذهب الى السماء؟</a:t>
            </a:r>
            <a:endParaRPr lang="en-GB" sz="2800" b="1" dirty="0">
              <a:solidFill>
                <a:srgbClr val="FF0000"/>
              </a:solidFill>
            </a:endParaRPr>
          </a:p>
        </p:txBody>
      </p:sp>
      <p:pic>
        <p:nvPicPr>
          <p:cNvPr id="5" name="Picture Placeholder 4" descr="AbrahamPromises2.png"/>
          <p:cNvPicPr>
            <a:picLocks noGrp="1" noChangeAspect="1"/>
          </p:cNvPicPr>
          <p:nvPr>
            <p:ph type="pic" idx="1"/>
          </p:nvPr>
        </p:nvPicPr>
        <p:blipFill>
          <a:blip r:embed="rId2" cstate="print"/>
          <a:srcRect l="5942" r="5942"/>
          <a:stretch>
            <a:fillRect/>
          </a:stretch>
        </p:blip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"لا يقول الكتاب المقدس في اي من مواضعه اننا نذهب الى السماء عندما نموت, ولا يصف الموت بالذهاب الى السماء. ففي العهد القديم نذهب الى </a:t>
            </a:r>
            <a:r>
              <a:rPr lang="ar-IQ" i="1" dirty="0" err="1" smtClean="0"/>
              <a:t>شيول</a:t>
            </a:r>
            <a:r>
              <a:rPr lang="ar-IQ" dirty="0" smtClean="0"/>
              <a:t> </a:t>
            </a:r>
            <a:r>
              <a:rPr lang="ar-IQ" dirty="0"/>
              <a:t>عندما نموت" جون روبنسون, اسقف </a:t>
            </a:r>
            <a:r>
              <a:rPr lang="ar-IQ" dirty="0" err="1"/>
              <a:t>وولويتش</a:t>
            </a:r>
            <a:r>
              <a:rPr lang="ar-IQ" dirty="0"/>
              <a:t>, </a:t>
            </a:r>
            <a:r>
              <a:rPr lang="ar-IQ" i="1" dirty="0"/>
              <a:t>عن كوننا الكنيسة التي في العالم </a:t>
            </a:r>
            <a:r>
              <a:rPr lang="ar-IQ" dirty="0"/>
              <a:t>(</a:t>
            </a:r>
            <a:r>
              <a:rPr lang="ar-IQ" dirty="0" err="1"/>
              <a:t>هارموندزوورث</a:t>
            </a:r>
            <a:r>
              <a:rPr lang="ar-IQ" dirty="0"/>
              <a:t>, المملكة المتحدة, بنجوين, 1906), ص156</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يرفض العديدون تقبل حقيقة ان الحياة قصيرة جدا لدرجة ان حتمية الموت ستحل علينا قريبا. "لأنه ما هي حياتكم؟ إنها بخار، يظهر قليلا ثم يضمحل". "لأنه لا بد أن نموت ونكون كالماء المهراق على الأرض الذي لا يجمع أيضا". "كعشب يزول. بالغداة يزهر فيزول. عند المساء يجز فييبس" (يعقوب 14:4, 2 صموئيل 14:14, مزمور 5:90, 6)</a:t>
            </a:r>
          </a:p>
          <a:p>
            <a:pPr algn="r" rtl="1"/>
            <a:r>
              <a:rPr lang="ar-IQ" dirty="0"/>
              <a:t>"هكذا علمنا فنؤتى قلب حكمة" (مزمور 12:90)</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graveyard-28-06-2006"/>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4103" name="Rectangle 7"/>
          <p:cNvSpPr>
            <a:spLocks noChangeArrowheads="1"/>
          </p:cNvSpPr>
          <p:nvPr/>
        </p:nvSpPr>
        <p:spPr bwMode="auto">
          <a:xfrm>
            <a:off x="4800600" y="4648200"/>
            <a:ext cx="4267200" cy="1446550"/>
          </a:xfrm>
          <a:prstGeom prst="rect">
            <a:avLst/>
          </a:prstGeom>
          <a:noFill/>
          <a:ln w="9525">
            <a:noFill/>
            <a:miter lim="800000"/>
            <a:headEnd/>
            <a:tailEnd/>
          </a:ln>
          <a:effectLst/>
        </p:spPr>
        <p:txBody>
          <a:bodyPr>
            <a:spAutoFit/>
          </a:bodyPr>
          <a:lstStyle/>
          <a:p>
            <a:pPr rtl="1"/>
            <a:r>
              <a:rPr lang="ar-IQ" altLang="ko-KR" sz="4400" i="1" dirty="0">
                <a:effectLst>
                  <a:outerShdw blurRad="38100" dist="38100" dir="2700000" algn="tl">
                    <a:srgbClr val="C0C0C0"/>
                  </a:outerShdw>
                </a:effectLst>
                <a:latin typeface="Times New Roman" pitchFamily="18" charset="0"/>
              </a:rPr>
              <a:t>هل هذا رجاؤنا الوحيد اذا؟ الموت؟ الى الابد؟</a:t>
            </a:r>
            <a:endParaRPr lang="en-US" altLang="ko-KR" sz="3600" dirty="0">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mtClean="0"/>
              <a:t>5.4 القيامة</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5" name="Picture 3" descr="tombstone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4037" name="Picture 5" descr="tombstone3"/>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SC00020.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AutoShape 7"/>
          <p:cNvSpPr>
            <a:spLocks noChangeArrowheads="1"/>
          </p:cNvSpPr>
          <p:nvPr/>
        </p:nvSpPr>
        <p:spPr bwMode="auto">
          <a:xfrm>
            <a:off x="2743200" y="762000"/>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rtl="1"/>
            <a:r>
              <a:rPr lang="ar-IQ" altLang="ko-KR" sz="2800" b="1" dirty="0" smtClean="0">
                <a:latin typeface="Arial Black" pitchFamily="34" charset="0"/>
              </a:rPr>
              <a:t>الموت عن النفس</a:t>
            </a:r>
            <a:endParaRPr lang="en-US" altLang="ko-KR" sz="2800" b="1" dirty="0">
              <a:latin typeface="Arial Black" pitchFamily="34" charset="0"/>
            </a:endParaRPr>
          </a:p>
        </p:txBody>
      </p:sp>
      <p:sp>
        <p:nvSpPr>
          <p:cNvPr id="86024" name="AutoShape 8"/>
          <p:cNvSpPr>
            <a:spLocks noChangeArrowheads="1"/>
          </p:cNvSpPr>
          <p:nvPr/>
        </p:nvSpPr>
        <p:spPr bwMode="auto">
          <a:xfrm>
            <a:off x="2743200" y="1952625"/>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rtl="1"/>
            <a:r>
              <a:rPr lang="ar-IQ" altLang="ko-KR" sz="2800" b="1" dirty="0" smtClean="0">
                <a:latin typeface="Arial Black" pitchFamily="34" charset="0"/>
              </a:rPr>
              <a:t>الولادة الجديدة</a:t>
            </a:r>
            <a:endParaRPr lang="en-US" altLang="ko-KR" sz="2800" b="1" dirty="0">
              <a:latin typeface="Arial Black" pitchFamily="34" charset="0"/>
            </a:endParaRPr>
          </a:p>
        </p:txBody>
      </p:sp>
      <p:sp>
        <p:nvSpPr>
          <p:cNvPr id="86025" name="AutoShape 9"/>
          <p:cNvSpPr>
            <a:spLocks noChangeArrowheads="1"/>
          </p:cNvSpPr>
          <p:nvPr/>
        </p:nvSpPr>
        <p:spPr bwMode="auto">
          <a:xfrm>
            <a:off x="2743200" y="3144838"/>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rtl="1"/>
            <a:r>
              <a:rPr lang="ar-IQ" altLang="ko-KR" sz="2800" b="1" dirty="0" smtClean="0">
                <a:latin typeface="Arial Black" pitchFamily="34" charset="0"/>
              </a:rPr>
              <a:t>القيامة للتجديد</a:t>
            </a:r>
            <a:endParaRPr lang="en-US" altLang="ko-KR" sz="2800" b="1" dirty="0">
              <a:latin typeface="Arial Black" pitchFamily="34" charset="0"/>
            </a:endParaRPr>
          </a:p>
        </p:txBody>
      </p:sp>
      <p:sp>
        <p:nvSpPr>
          <p:cNvPr id="86026" name="Rectangle 10"/>
          <p:cNvSpPr>
            <a:spLocks noChangeArrowheads="1"/>
          </p:cNvSpPr>
          <p:nvPr/>
        </p:nvSpPr>
        <p:spPr bwMode="auto">
          <a:xfrm>
            <a:off x="2743200" y="5527675"/>
            <a:ext cx="3581400" cy="720725"/>
          </a:xfrm>
          <a:prstGeom prst="rect">
            <a:avLst/>
          </a:prstGeom>
          <a:solidFill>
            <a:schemeClr val="bg1"/>
          </a:solidFill>
          <a:ln w="57150">
            <a:solidFill>
              <a:srgbClr val="FF0000"/>
            </a:solidFill>
            <a:miter lim="800000"/>
            <a:headEnd/>
            <a:tailEnd/>
          </a:ln>
          <a:effectLst/>
        </p:spPr>
        <p:txBody>
          <a:bodyPr wrap="none" anchor="ctr"/>
          <a:lstStyle/>
          <a:p>
            <a:pPr algn="ctr" rtl="1"/>
            <a:r>
              <a:rPr lang="ar-IQ" altLang="ko-KR" sz="2800" b="1" dirty="0" smtClean="0">
                <a:latin typeface="Arial Black" pitchFamily="34" charset="0"/>
              </a:rPr>
              <a:t>العيش الى الابد</a:t>
            </a:r>
            <a:endParaRPr lang="en-US" altLang="ko-KR" sz="2800" b="1" dirty="0">
              <a:latin typeface="Arial Black" pitchFamily="34" charset="0"/>
            </a:endParaRPr>
          </a:p>
        </p:txBody>
      </p:sp>
      <p:sp>
        <p:nvSpPr>
          <p:cNvPr id="86027" name="AutoShape 11"/>
          <p:cNvSpPr>
            <a:spLocks noChangeArrowheads="1"/>
          </p:cNvSpPr>
          <p:nvPr/>
        </p:nvSpPr>
        <p:spPr bwMode="auto">
          <a:xfrm>
            <a:off x="2743200" y="4335463"/>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rtl="1"/>
            <a:r>
              <a:rPr lang="ar-IQ" altLang="ko-KR" sz="2800" b="1" dirty="0" smtClean="0">
                <a:latin typeface="Arial Black" pitchFamily="34" charset="0"/>
              </a:rPr>
              <a:t>العيش للمسيح</a:t>
            </a:r>
            <a:endParaRPr lang="en-US" altLang="ko-KR" sz="28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slide(fromTop)">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slide(fromTop)">
                                      <p:cBhvr>
                                        <p:cTn id="12" dur="500"/>
                                        <p:tgtEl>
                                          <p:spTgt spid="8602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6025"/>
                                        </p:tgtEl>
                                        <p:attrNameLst>
                                          <p:attrName>style.visibility</p:attrName>
                                        </p:attrNameLst>
                                      </p:cBhvr>
                                      <p:to>
                                        <p:strVal val="visible"/>
                                      </p:to>
                                    </p:set>
                                    <p:animEffect transition="in" filter="slide(fromTop)">
                                      <p:cBhvr>
                                        <p:cTn id="17" dur="500"/>
                                        <p:tgtEl>
                                          <p:spTgt spid="8602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6027"/>
                                        </p:tgtEl>
                                        <p:attrNameLst>
                                          <p:attrName>style.visibility</p:attrName>
                                        </p:attrNameLst>
                                      </p:cBhvr>
                                      <p:to>
                                        <p:strVal val="visible"/>
                                      </p:to>
                                    </p:set>
                                    <p:animEffect transition="in" filter="slide(fromTop)">
                                      <p:cBhvr>
                                        <p:cTn id="22" dur="500"/>
                                        <p:tgtEl>
                                          <p:spTgt spid="860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Effect transition="in" filter="slide(fromTop)">
                                      <p:cBhvr>
                                        <p:cTn id="2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قيامة الجسد [1]</a:t>
            </a:r>
            <a:endParaRPr lang="en-GB" dirty="0"/>
          </a:p>
        </p:txBody>
      </p:sp>
      <p:sp>
        <p:nvSpPr>
          <p:cNvPr id="3" name="Content Placeholder 2"/>
          <p:cNvSpPr>
            <a:spLocks noGrp="1"/>
          </p:cNvSpPr>
          <p:nvPr>
            <p:ph idx="1"/>
          </p:nvPr>
        </p:nvSpPr>
        <p:spPr/>
        <p:txBody>
          <a:bodyPr>
            <a:normAutofit/>
          </a:bodyPr>
          <a:lstStyle/>
          <a:p>
            <a:pPr algn="r" rtl="1"/>
            <a:r>
              <a:rPr lang="ar-IQ" dirty="0"/>
              <a:t>عند عودة المسيح, "سيغير شكل جسد تواضعنا ليكون على صورة جسد مجده" (فيلبي 20:3, 21) والذين ماتوا وتحللوا </a:t>
            </a:r>
            <a:r>
              <a:rPr lang="ar-IQ" dirty="0" err="1"/>
              <a:t>سيستيقظوا</a:t>
            </a:r>
            <a:r>
              <a:rPr lang="ar-IQ" dirty="0"/>
              <a:t> ويرنموا (</a:t>
            </a:r>
            <a:r>
              <a:rPr lang="ar-IQ" dirty="0" err="1"/>
              <a:t>اشعياء</a:t>
            </a:r>
            <a:r>
              <a:rPr lang="ar-IQ" dirty="0"/>
              <a:t> 19:26)</a:t>
            </a:r>
          </a:p>
          <a:p>
            <a:pPr algn="r" rtl="1"/>
            <a:r>
              <a:rPr lang="ar-IQ" dirty="0"/>
              <a:t>نحن نلصق انفسنا بموت المسيح وقيامته بالمعمودية, مبينين ايماننا باننا ايضا سيكون لنا نصيب في الثواب الذي ناله لدى قيامته (رومية 3:6-5)</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قيامة الجسد [2]</a:t>
            </a:r>
            <a:endParaRPr lang="en-GB" dirty="0"/>
          </a:p>
        </p:txBody>
      </p:sp>
      <p:sp>
        <p:nvSpPr>
          <p:cNvPr id="3" name="Content Placeholder 2"/>
          <p:cNvSpPr>
            <a:spLocks noGrp="1"/>
          </p:cNvSpPr>
          <p:nvPr>
            <p:ph idx="1"/>
          </p:nvPr>
        </p:nvSpPr>
        <p:spPr/>
        <p:txBody>
          <a:bodyPr>
            <a:normAutofit/>
          </a:bodyPr>
          <a:lstStyle/>
          <a:p>
            <a:pPr algn="r" rtl="1"/>
            <a:r>
              <a:rPr lang="ar-IQ" dirty="0"/>
              <a:t>وعبر مشاركتنا </a:t>
            </a:r>
            <a:r>
              <a:rPr lang="ar-IQ" dirty="0" err="1"/>
              <a:t>لالامه</a:t>
            </a:r>
            <a:r>
              <a:rPr lang="ar-IQ" dirty="0"/>
              <a:t> الان سنشاركه الثواب ايضا: "حاملين في الجسد كل حين إماتة الرب يسوع، لكي تظهر حياة يسوع أيضا في جسدنا" (2 </a:t>
            </a:r>
            <a:r>
              <a:rPr lang="ar-IQ" dirty="0" err="1"/>
              <a:t>كورنثوس</a:t>
            </a:r>
            <a:r>
              <a:rPr lang="ar-IQ" dirty="0"/>
              <a:t> 10:4)</a:t>
            </a:r>
          </a:p>
          <a:p>
            <a:pPr algn="r" rtl="1"/>
            <a:r>
              <a:rPr lang="ar-IQ" dirty="0"/>
              <a:t>"فالذي أقام المسيح من الأموات سيحيي أجسادكم المائتة أيضا بروحه" (رومية 11:8). وبهذا الرجاء </a:t>
            </a:r>
            <a:r>
              <a:rPr lang="ar-IQ" dirty="0" err="1"/>
              <a:t>فاننا</a:t>
            </a:r>
            <a:r>
              <a:rPr lang="ar-IQ" dirty="0"/>
              <a:t> ننتظر "فداء اجسادنا" (23:8) عبر تخليد تلك الاجساد </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«الرجاء المبارك»</a:t>
            </a:r>
            <a:endParaRPr lang="en-GB" dirty="0"/>
          </a:p>
        </p:txBody>
      </p:sp>
      <p:pic>
        <p:nvPicPr>
          <p:cNvPr id="4" name="Content Placeholder 3" descr="IMG_017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رجاء الايمان بالقيامة</a:t>
            </a:r>
            <a:endParaRPr lang="en-GB" dirty="0"/>
          </a:p>
        </p:txBody>
      </p:sp>
      <p:sp>
        <p:nvSpPr>
          <p:cNvPr id="3" name="Content Placeholder 2"/>
          <p:cNvSpPr>
            <a:spLocks noGrp="1"/>
          </p:cNvSpPr>
          <p:nvPr>
            <p:ph idx="1"/>
          </p:nvPr>
        </p:nvSpPr>
        <p:spPr/>
        <p:txBody>
          <a:bodyPr>
            <a:normAutofit/>
          </a:bodyPr>
          <a:lstStyle/>
          <a:p>
            <a:pPr algn="r" rtl="1"/>
            <a:r>
              <a:rPr lang="ar-IQ" dirty="0"/>
              <a:t>"وليي حي والآخر على الأرض يقوم وبعد أن يفنى جلدي هذا وبدون جسدي أرى الله. الذي أراه أنا لنفسي وعيناي تنظران وليس آخر. إلى ذلك تتوق كليتاي في جوفي" (ايوب 25:19-27)</a:t>
            </a:r>
          </a:p>
          <a:p>
            <a:pPr algn="r" rtl="1"/>
            <a:r>
              <a:rPr lang="ar-IQ" dirty="0"/>
              <a:t>وكان رجاء </a:t>
            </a:r>
            <a:r>
              <a:rPr lang="ar-IQ" dirty="0" err="1"/>
              <a:t>اشعياء</a:t>
            </a:r>
            <a:r>
              <a:rPr lang="ar-IQ" dirty="0"/>
              <a:t> مطابقا لذلك "تقوم الجثث" (</a:t>
            </a:r>
            <a:r>
              <a:rPr lang="ar-IQ" dirty="0" err="1"/>
              <a:t>اشعياء</a:t>
            </a:r>
            <a:r>
              <a:rPr lang="ar-IQ" dirty="0"/>
              <a:t> 19:26)</a:t>
            </a:r>
          </a:p>
          <a:p>
            <a:pPr algn="r" rtl="1"/>
            <a:r>
              <a:rPr lang="ar-IQ" dirty="0"/>
              <a:t>"سيقوم أخوك. قالت له مرثا: أنا أعلم أنه سيقوم في القيامة في اليوم الأخير" (يوحنا 23:11-24)</a:t>
            </a:r>
          </a:p>
          <a:p>
            <a:pPr algn="r" rtl="1"/>
            <a:r>
              <a:rPr lang="ar-IQ" dirty="0"/>
              <a:t>"كل من سمع من الاب وتعلم... انا اقيمه في اليوم الاخير" (يوحنا 44:6-45)</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funeral.JPG"/>
          <p:cNvPicPr>
            <a:picLocks noGrp="1" noChangeAspect="1"/>
          </p:cNvPicPr>
          <p:nvPr>
            <p:ph idx="1"/>
          </p:nvPr>
        </p:nvPicPr>
        <p:blipFill>
          <a:blip r:embed="rId2" cstate="print"/>
          <a:stretch>
            <a:fillRect/>
          </a:stretch>
        </p:blipFill>
        <p:spPr>
          <a:xfrm>
            <a:off x="3472281" y="1935163"/>
            <a:ext cx="2199438" cy="43894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وبخلاف كلام الله المبين الذي يوضح ان الانسان (موتا يموت) ان </a:t>
            </a:r>
            <a:r>
              <a:rPr lang="ar-IQ" dirty="0" err="1"/>
              <a:t>اخطا</a:t>
            </a:r>
            <a:r>
              <a:rPr lang="ar-IQ" dirty="0"/>
              <a:t> (تكوين 17:2), تعترض الحية قائلة "لن تموتا" (تكوين 4:3). لقد اصبحت محاولة تزييف حقيقة حتمية وشمولية الموت هذه طبيعة كل الاديان الزائفة</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mtClean="0"/>
              <a:t>6.4 الدينونة</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الدينونة اتية</a:t>
            </a:r>
            <a:endParaRPr lang="en-GB" dirty="0"/>
          </a:p>
        </p:txBody>
      </p:sp>
      <p:sp>
        <p:nvSpPr>
          <p:cNvPr id="3" name="Content Placeholder 2"/>
          <p:cNvSpPr>
            <a:spLocks noGrp="1"/>
          </p:cNvSpPr>
          <p:nvPr>
            <p:ph idx="1"/>
          </p:nvPr>
        </p:nvSpPr>
        <p:spPr/>
        <p:txBody>
          <a:bodyPr/>
          <a:lstStyle/>
          <a:p>
            <a:pPr algn="r" rtl="1"/>
            <a:r>
              <a:rPr lang="ar-IQ" dirty="0"/>
              <a:t>"لأننا جميعا سوف نقف أمام كرسي المسيح" (رومية 10:14), "لأنه لا بد أننا جميعا نظهر أمام كرسي المسيح" (2 </a:t>
            </a:r>
            <a:r>
              <a:rPr lang="ar-IQ" dirty="0" err="1"/>
              <a:t>كورنثوس</a:t>
            </a:r>
            <a:r>
              <a:rPr lang="ar-IQ" dirty="0"/>
              <a:t> 10:5), "لينال كل واحد ما كان بالجسد بحسب ما صنع، خيرا كان أم شرا"</a:t>
            </a:r>
          </a:p>
          <a:p>
            <a:pPr algn="r" rtl="1"/>
            <a:r>
              <a:rPr lang="ar-IQ" dirty="0"/>
              <a:t>"هكذا يكون في انقضاء العالم: يخرج الملائكة ويفرزون الأشرار من بين الأبرار" (متى 47:13-49)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فرز الابرار عن الاشرار</a:t>
            </a:r>
            <a:endParaRPr lang="en-GB" dirty="0"/>
          </a:p>
        </p:txBody>
      </p:sp>
      <p:sp>
        <p:nvSpPr>
          <p:cNvPr id="3" name="Content Placeholder 2"/>
          <p:cNvSpPr>
            <a:spLocks noGrp="1"/>
          </p:cNvSpPr>
          <p:nvPr>
            <p:ph idx="1"/>
          </p:nvPr>
        </p:nvSpPr>
        <p:spPr/>
        <p:txBody>
          <a:bodyPr>
            <a:normAutofit/>
          </a:bodyPr>
          <a:lstStyle/>
          <a:p>
            <a:pPr algn="r" rtl="1"/>
            <a:r>
              <a:rPr lang="ar-IQ" dirty="0"/>
              <a:t>"ومتى جاء ابن الإنسان في مجده وجميع الملائكة القديسين معه فحينئذ يجلس على كرسي مجده [عرش داود في اورشليم, لوقا 32:1, 33]. ويجتمع أمامه جميع الشعوب [اي ناس قادمون من جميع الامم, متى 19:28] فيميز بعضهم من بعض كما يميز الراعي الخراف من الجداء فيقيم الخراف عن يمينه والجداء عن اليسار. ثم يقول الملك للذين عن يمينه: تعالوا يا مباركي أبي رثوا الملكوت المعد لكم..." (متى 31:25-34)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i="1" dirty="0" smtClean="0"/>
              <a:t>سيعطى الثواب لدى عودة المسيح, وليس قبل ذلك</a:t>
            </a:r>
            <a:endParaRPr lang="en-GB" dirty="0"/>
          </a:p>
        </p:txBody>
      </p:sp>
      <p:sp>
        <p:nvSpPr>
          <p:cNvPr id="3" name="Content Placeholder 2"/>
          <p:cNvSpPr>
            <a:spLocks noGrp="1"/>
          </p:cNvSpPr>
          <p:nvPr>
            <p:ph idx="1"/>
          </p:nvPr>
        </p:nvSpPr>
        <p:spPr/>
        <p:txBody>
          <a:bodyPr>
            <a:normAutofit/>
          </a:bodyPr>
          <a:lstStyle/>
          <a:p>
            <a:pPr lvl="1" algn="r" rtl="1"/>
            <a:r>
              <a:rPr lang="ar-IQ" dirty="0"/>
              <a:t>"ومتى ظهر رئيس الرعاة [يسوع] تنالون إكليل المجد" (1 بطرس 4:5)</a:t>
            </a:r>
          </a:p>
          <a:p>
            <a:pPr lvl="1" algn="r" rtl="1"/>
            <a:r>
              <a:rPr lang="ar-IQ" dirty="0"/>
              <a:t>"يسوع المسيح, العتيد ان يدين الاحياء والاموات, عند ظهوره وملكوته... إكليل البر، الذي يهبه لي </a:t>
            </a:r>
            <a:r>
              <a:rPr lang="ar-IQ" i="1" dirty="0"/>
              <a:t>في ذلك اليوم </a:t>
            </a:r>
            <a:r>
              <a:rPr lang="ar-IQ" dirty="0"/>
              <a:t>الرب الديان العادل" (2 </a:t>
            </a:r>
            <a:r>
              <a:rPr lang="ar-IQ" dirty="0" err="1"/>
              <a:t>تيموثاوس</a:t>
            </a:r>
            <a:r>
              <a:rPr lang="ar-IQ" dirty="0"/>
              <a:t> 1:4, 8)</a:t>
            </a:r>
          </a:p>
          <a:p>
            <a:pPr lvl="1" algn="r" rtl="1"/>
            <a:r>
              <a:rPr lang="ar-IQ" dirty="0"/>
              <a:t>لدى عودة المسيح, "كثيرون من الراقدين في تراب الأرض [انظر تكوين 19:3] يستيقظون هؤلاء إلى الحياة الأبدية وهؤلاء إلى العار" (دانيال 2:12)</a:t>
            </a:r>
            <a:endParaRPr lang="en-GB"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1" algn="r" rtl="1"/>
            <a:r>
              <a:rPr lang="ar-IQ" dirty="0"/>
              <a:t>لدى عودة المسيح في الدينونة, "جميع الذين في القبور... يخرج الذين فعلوا الصالحات إلى قيامة الحياة والذين عملوا السيئات إلى قيامة الدينونة" (يوحنا 25:5-29)</a:t>
            </a:r>
          </a:p>
          <a:p>
            <a:pPr lvl="1" algn="r" rtl="1"/>
            <a:r>
              <a:rPr lang="ar-IQ" dirty="0"/>
              <a:t>"وها أنا [يسوع] آتي سريعا وأجرتي معي لأجازي كل واحد كما يكون عمله" (رؤيا 12:22). نحن لا نذهب الى السماء لتلقي الجزاء, بل ان المسيح هو الذي سيجلبه من السماء الينا</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dirty="0" smtClean="0"/>
              <a:t>الفرز بين الابرار والاشرار يكون عند الدينونة وليس عند الموت</a:t>
            </a:r>
            <a:endParaRPr lang="en-GB" dirty="0"/>
          </a:p>
        </p:txBody>
      </p:sp>
      <p:sp>
        <p:nvSpPr>
          <p:cNvPr id="3" name="Content Placeholder 2"/>
          <p:cNvSpPr>
            <a:spLocks noGrp="1"/>
          </p:cNvSpPr>
          <p:nvPr>
            <p:ph idx="1"/>
          </p:nvPr>
        </p:nvSpPr>
        <p:spPr/>
        <p:txBody>
          <a:bodyPr>
            <a:normAutofit/>
          </a:bodyPr>
          <a:lstStyle/>
          <a:p>
            <a:pPr lvl="1" algn="r" rtl="1"/>
            <a:r>
              <a:rPr lang="ar-IQ" dirty="0"/>
              <a:t>كان </a:t>
            </a:r>
            <a:r>
              <a:rPr lang="ar-IQ" dirty="0" err="1"/>
              <a:t>يوناثان</a:t>
            </a:r>
            <a:r>
              <a:rPr lang="ar-IQ" dirty="0"/>
              <a:t> بارا وشاول شريرا الا انهما "لم يفترقا في موتهما" (2 صموئيل 23:1)</a:t>
            </a:r>
          </a:p>
          <a:p>
            <a:pPr lvl="1" algn="r" rtl="1"/>
            <a:r>
              <a:rPr lang="ar-IQ" dirty="0"/>
              <a:t>كل من شاول </a:t>
            </a:r>
            <a:r>
              <a:rPr lang="ar-IQ" dirty="0" err="1"/>
              <a:t>ويوناثان</a:t>
            </a:r>
            <a:r>
              <a:rPr lang="ar-IQ" dirty="0"/>
              <a:t> وصموئيل ذهبوا الى نفس المكان عند موتهم (1 صموئيل 19:28)</a:t>
            </a:r>
          </a:p>
          <a:p>
            <a:pPr lvl="1" algn="r" rtl="1"/>
            <a:r>
              <a:rPr lang="ar-IQ" dirty="0"/>
              <a:t>ابراهيم البار "انضم الى قومه" (اي ابائه) لدى موته, والذين كانوا وثنيين (تكوين 8:25, يشوع 2:24)</a:t>
            </a:r>
          </a:p>
          <a:p>
            <a:pPr lvl="1" algn="r" rtl="1"/>
            <a:r>
              <a:rPr lang="ar-IQ" dirty="0"/>
              <a:t>الجاهل والحكيم روحيا يكون لهما نفس الموت (جامعة 15:2, 16)</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i="1" dirty="0" smtClean="0"/>
              <a:t>جميع الابرار سيكافؤون معافي نفس الوقت</a:t>
            </a:r>
            <a:endParaRPr lang="en-GB" dirty="0"/>
          </a:p>
        </p:txBody>
      </p:sp>
      <p:sp>
        <p:nvSpPr>
          <p:cNvPr id="3" name="Content Placeholder 2"/>
          <p:cNvSpPr>
            <a:spLocks noGrp="1"/>
          </p:cNvSpPr>
          <p:nvPr>
            <p:ph idx="1"/>
          </p:nvPr>
        </p:nvSpPr>
        <p:spPr/>
        <p:txBody>
          <a:bodyPr>
            <a:normAutofit/>
          </a:bodyPr>
          <a:lstStyle/>
          <a:p>
            <a:pPr lvl="2" algn="r" rtl="1"/>
            <a:r>
              <a:rPr lang="ar-IQ" sz="1900" dirty="0"/>
              <a:t>" تعالوا يا مباركي أبي رثوا الملكوت المعد لكم" (متى 34:25) وعليه فان كافة الخراف سترث الملكوت في نفس الوقت (انظر 1 </a:t>
            </a:r>
            <a:r>
              <a:rPr lang="ar-IQ" sz="1900" dirty="0" err="1"/>
              <a:t>كورنثوس</a:t>
            </a:r>
            <a:r>
              <a:rPr lang="ar-IQ" sz="1900" dirty="0"/>
              <a:t> 51:15)</a:t>
            </a:r>
          </a:p>
          <a:p>
            <a:pPr lvl="2" algn="r" rtl="1"/>
            <a:r>
              <a:rPr lang="ar-IQ" sz="1900" dirty="0"/>
              <a:t>عند "الحصاد"-- اي عودة المسيح ودينونته, كل الذين عملوا في الانجيل سوف يفرحوا معا (يوحنا 35:4, 36 انظر متى 39:13)</a:t>
            </a:r>
            <a:r>
              <a:rPr lang="en-GB" sz="1900" dirty="0" smtClean="0"/>
              <a:t>.</a:t>
            </a:r>
          </a:p>
          <a:p>
            <a:pPr algn="r" rtl="1"/>
            <a:r>
              <a:rPr lang="ar-IQ" dirty="0"/>
              <a:t>"في الإيمان مات هؤلاء أجمعون، وهم لم ينالوا المواعيد" التي اعطيت </a:t>
            </a:r>
            <a:r>
              <a:rPr lang="ar-IQ" dirty="0" err="1"/>
              <a:t>لابراهيم</a:t>
            </a:r>
            <a:r>
              <a:rPr lang="ar-IQ" dirty="0"/>
              <a:t> في الخلاص عبر الدخول في ملكوت الله (عبرانيين 8:11-12). نستنتج من ذلك ان هؤلاء لم يذهبوا الى السماء واحدا تلو الاخر بتسلسل موتهم لتلقي الثواب, ونرى سبب ذلك في الاعداد (39, 40), حيث انهم " لم ينالوا الموعد، إذ سبق الله فنظر لنا شيئا أفضل، لكي لا يكملوا </a:t>
            </a:r>
            <a:r>
              <a:rPr lang="ar-IQ" dirty="0" err="1"/>
              <a:t>بدوننا</a:t>
            </a:r>
            <a:r>
              <a:rPr lang="ar-IQ" dirty="0"/>
              <a:t>"</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7.4 مكان الجزاء: السماء ام الارض؟</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في الصلاة الربانية نطلب من الله ان </a:t>
            </a:r>
            <a:r>
              <a:rPr lang="ar-IQ" dirty="0" err="1"/>
              <a:t>ياتي</a:t>
            </a:r>
            <a:r>
              <a:rPr lang="ar-IQ" dirty="0"/>
              <a:t> ملكوته (اي عودة المسيح) والتي بها تكن مشيئته كما في السماء كذلك على الارض (متى 10:6), وبالتالي </a:t>
            </a:r>
            <a:r>
              <a:rPr lang="ar-IQ" dirty="0" err="1"/>
              <a:t>فاننا</a:t>
            </a:r>
            <a:r>
              <a:rPr lang="ar-IQ" dirty="0"/>
              <a:t> نطلب ان </a:t>
            </a:r>
            <a:r>
              <a:rPr lang="ar-IQ" dirty="0" err="1"/>
              <a:t>ياتي</a:t>
            </a:r>
            <a:r>
              <a:rPr lang="ar-IQ" dirty="0"/>
              <a:t> ملكوت الله الى الارض</a:t>
            </a:r>
          </a:p>
          <a:p>
            <a:pPr algn="r" rtl="1"/>
            <a:r>
              <a:rPr lang="ar-IQ" dirty="0"/>
              <a:t>"طوبى للودعاء لانهم يرثون الارض" (متى 5:5), لا لان ارواحهم ستذهب الى السماء</a:t>
            </a:r>
          </a:p>
          <a:p>
            <a:pPr algn="r" rtl="1"/>
            <a:r>
              <a:rPr lang="ar-IQ" dirty="0"/>
              <a:t>"اما الودعاء فيرثون الارض... لان المباركين منه يرثون الارض... الصديقون يرثون الارض ويسكنونها الى الابد" (مزمور 11:37, 22, 29)</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"داود... مات ودفن... داود لم يصعد الى السماوات" (اعمال 29:2, 34)</a:t>
            </a:r>
          </a:p>
          <a:p>
            <a:pPr algn="r" rtl="1"/>
            <a:r>
              <a:rPr lang="ar-IQ" dirty="0"/>
              <a:t>السماء هي مقر عمل الله مع البشر: " السماوات سماوات للرب أما الأرض فأعطاها لبني آدم" (مزمور 16:115)</a:t>
            </a:r>
          </a:p>
          <a:p>
            <a:pPr algn="r" rtl="1"/>
            <a:r>
              <a:rPr lang="ar-IQ" dirty="0"/>
              <a:t>رؤيا 9:5, 10: "جعلتنا [ايها المسيح] لإلهنا ملوكا وكهنة، فسنملك على الأرض"</a:t>
            </a:r>
          </a:p>
          <a:p>
            <a:pPr algn="r" rtl="1"/>
            <a:r>
              <a:rPr lang="ar-IQ" dirty="0"/>
              <a:t>مكان المملكة سيكون "تحت كل سماء" وستملأ "الارض كلها" (دانيال 27:7, 35:2, انظر العدد 44)</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البشر تراب</a:t>
            </a:r>
            <a:endParaRPr lang="en-GB" dirty="0"/>
          </a:p>
        </p:txBody>
      </p:sp>
      <p:sp>
        <p:nvSpPr>
          <p:cNvPr id="3" name="Content Placeholder 2"/>
          <p:cNvSpPr>
            <a:spLocks noGrp="1"/>
          </p:cNvSpPr>
          <p:nvPr>
            <p:ph idx="1"/>
          </p:nvPr>
        </p:nvSpPr>
        <p:spPr/>
        <p:txBody>
          <a:bodyPr>
            <a:normAutofit/>
          </a:bodyPr>
          <a:lstStyle/>
          <a:p>
            <a:pPr algn="r" rtl="1"/>
            <a:r>
              <a:rPr lang="ar-IQ" dirty="0"/>
              <a:t>"وجبل الرب الاله ادم ترابا من الارض... اخذت منها. </a:t>
            </a:r>
            <a:r>
              <a:rPr lang="ar-IQ" dirty="0" smtClean="0"/>
              <a:t>لأنك </a:t>
            </a:r>
            <a:r>
              <a:rPr lang="ar-IQ" dirty="0"/>
              <a:t>تراب والى تراب تعود" (تكوين 7:2, 19:3). لا يوجد هنا اي مؤشر على ان الانسان خالد, اذ لا يبدو ان اي جزء منه سيستمر في العيش بعد موته</a:t>
            </a:r>
          </a:p>
          <a:p>
            <a:pPr algn="r" rtl="1"/>
            <a:r>
              <a:rPr lang="ar-IQ" dirty="0"/>
              <a:t>"نحن طين" (</a:t>
            </a:r>
            <a:r>
              <a:rPr lang="ar-IQ" dirty="0" err="1"/>
              <a:t>اشعياء</a:t>
            </a:r>
            <a:r>
              <a:rPr lang="ar-IQ" dirty="0"/>
              <a:t> 8:64). "الانسان... من الارض ترابي" (1 </a:t>
            </a:r>
            <a:r>
              <a:rPr lang="ar-IQ" dirty="0" err="1"/>
              <a:t>كورنثوس</a:t>
            </a:r>
            <a:r>
              <a:rPr lang="ar-IQ" dirty="0"/>
              <a:t> 47:15). "اساسهم [اي البشر] في التراب" (ايوب 19:4). " ويعود الإنسان إلى التراب" (ايوب 14:34, 15). اقر ابراهيم انه لم يكن سوى "تراب ورماد" (تكوين 27:18). وحالما عصى الانسان اوامر الله في جنة عدن, "اخرجه الرب الاله... لعله يمد يده </a:t>
            </a:r>
            <a:r>
              <a:rPr lang="ar-IQ" dirty="0" err="1"/>
              <a:t>وياخذ</a:t>
            </a:r>
            <a:r>
              <a:rPr lang="ar-IQ" dirty="0"/>
              <a:t> من شجرة الحياة ايضا </a:t>
            </a:r>
            <a:r>
              <a:rPr lang="ar-IQ" dirty="0" smtClean="0"/>
              <a:t>ويأكل </a:t>
            </a:r>
            <a:r>
              <a:rPr lang="ar-IQ" dirty="0"/>
              <a:t>ويحيا الى الابد" (تكوين 24:3, 22), فلو كان </a:t>
            </a:r>
            <a:r>
              <a:rPr lang="ar-IQ" dirty="0" err="1"/>
              <a:t>للانسان</a:t>
            </a:r>
            <a:r>
              <a:rPr lang="ar-IQ" dirty="0"/>
              <a:t> اي جزء خالد فيه لما كان ذلك ضروريا.</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8.4 المسؤولية تجاه الله</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معرفة كلمة الله تضعنا مسؤولين </a:t>
            </a:r>
            <a:r>
              <a:rPr lang="ar-IQ" smtClean="0"/>
              <a:t>في الدينونة</a:t>
            </a:r>
            <a:endParaRPr lang="en-GB" dirty="0"/>
          </a:p>
        </p:txBody>
      </p:sp>
      <p:sp>
        <p:nvSpPr>
          <p:cNvPr id="3" name="Content Placeholder 2"/>
          <p:cNvSpPr>
            <a:spLocks noGrp="1"/>
          </p:cNvSpPr>
          <p:nvPr>
            <p:ph idx="1"/>
          </p:nvPr>
        </p:nvSpPr>
        <p:spPr/>
        <p:txBody>
          <a:bodyPr>
            <a:normAutofit/>
          </a:bodyPr>
          <a:lstStyle/>
          <a:p>
            <a:pPr algn="r" rtl="1"/>
            <a:r>
              <a:rPr lang="ar-IQ" dirty="0"/>
              <a:t>" من </a:t>
            </a:r>
            <a:r>
              <a:rPr lang="ar-IQ" dirty="0" err="1"/>
              <a:t>رذلني</a:t>
            </a:r>
            <a:r>
              <a:rPr lang="ar-IQ" dirty="0"/>
              <a:t> ولم يقبل كلامي فله من يدينه. الكلام الذي تكلمت به هو يدينه في اليوم الأخير" (يوحنا 48:12)</a:t>
            </a:r>
          </a:p>
          <a:p>
            <a:pPr algn="r" rtl="1"/>
            <a:r>
              <a:rPr lang="ar-IQ" dirty="0"/>
              <a:t>"لأن كل من أخطأ بدون [معرفة] الناموس فبدون الناموس يهلك وكل من أخطأ في الناموس [اي عالما به] فبالناموس يدان" (رومية 12:2)</a:t>
            </a:r>
          </a:p>
          <a:p>
            <a:pPr algn="r" rtl="1"/>
            <a:r>
              <a:rPr lang="ar-IQ" dirty="0"/>
              <a:t>بنظر الله "أن الخطية لا تحسب إن لم يكن ناموس", "لأن بالناموس معرفة الخطية" (رومية 13:5, 20:3)</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نستنتج من يوحنا 22:15 ان معرفة الكلمة تضعنا امام مسؤولية: "لو لم أكن [اي يسوع] قد جئت وكلمتهم لم تكن لهم خطية وأما الآن فليس لهم عذر في خطيتهم"</a:t>
            </a:r>
          </a:p>
          <a:p>
            <a:pPr algn="r" rtl="1"/>
            <a:r>
              <a:rPr lang="ar-IQ" dirty="0"/>
              <a:t>"فكل من سمع من الآب وتعلم... أنا [يسوع] أقيمه في اليوم الأخير" (يوحنا 44:6, 45)</a:t>
            </a:r>
          </a:p>
          <a:p>
            <a:pPr algn="r" rtl="1"/>
            <a:r>
              <a:rPr lang="ar-IQ" dirty="0"/>
              <a:t>"ويكون أن الإنسان الذي لا يسمع [اي يطيع] لكلامي... أنا أطالبه" (تثنية 19:18)</a:t>
            </a: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342900" lvl="1" indent="-342900" algn="r" rtl="1">
              <a:buFont typeface="Arial" pitchFamily="34" charset="0"/>
              <a:buChar char="•"/>
            </a:pPr>
            <a:r>
              <a:rPr lang="ar-IQ" dirty="0"/>
              <a:t>"وأما ذلك العبد الذي يعلم إرادة سيده ولا يستعد ولا يفعل بحسب إرادته فيضرب كثيرا. ولكن الذي لا يعلم ويفعل ما يستحق ضربات يضرب قليلا [اي ببقائه ميتا]. فكل من أعطي كثيرا يطلب منه كثير ومن يودعونه كثيرا يطالبونه بأكثر" (لوقا 47:12, 48)-- فكم </a:t>
            </a:r>
            <a:r>
              <a:rPr lang="ar-IQ" dirty="0" err="1"/>
              <a:t>بالاحرى</a:t>
            </a:r>
            <a:r>
              <a:rPr lang="ar-IQ" dirty="0"/>
              <a:t> عندما يكون ذلك السيد هو الله؟</a:t>
            </a:r>
          </a:p>
          <a:p>
            <a:pPr marL="342900" lvl="1" indent="-342900" algn="r" rtl="1">
              <a:buFont typeface="Arial" pitchFamily="34" charset="0"/>
              <a:buChar char="•"/>
            </a:pPr>
            <a:r>
              <a:rPr lang="ar-IQ" dirty="0"/>
              <a:t>" فمن يعرف أن يعمل حسنا ولا يعمل، فذلك خطية له" (يعقوب 17:4)</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342900" lvl="1" indent="-342900" algn="r" rtl="1">
              <a:buFont typeface="Arial" pitchFamily="34" charset="0"/>
              <a:buChar char="•"/>
            </a:pPr>
            <a:r>
              <a:rPr lang="ar-IQ" dirty="0"/>
              <a:t>كانت مسؤولية اسرائيل الخاصة تجاه الله هي اعلان اظهار ذاته لهم (عاموس 2:3). "لذلك أعاقبكم على جميع ذنوبكم"... "وتجثون كلكم للذبح لأني دعوت فلم تجيبوا تكلمت فلم تسمعوا بل عملتم الشر" (</a:t>
            </a:r>
            <a:r>
              <a:rPr lang="ar-IQ" dirty="0" err="1"/>
              <a:t>اشعياء</a:t>
            </a:r>
            <a:r>
              <a:rPr lang="ar-IQ" dirty="0"/>
              <a:t> 12:65)</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ليس كل من عاش سيقوم</a:t>
            </a:r>
            <a:endParaRPr lang="en-GB" dirty="0"/>
          </a:p>
        </p:txBody>
      </p:sp>
      <p:sp>
        <p:nvSpPr>
          <p:cNvPr id="3" name="Content Placeholder 2"/>
          <p:cNvSpPr>
            <a:spLocks noGrp="1"/>
          </p:cNvSpPr>
          <p:nvPr>
            <p:ph idx="1"/>
          </p:nvPr>
        </p:nvSpPr>
        <p:spPr/>
        <p:txBody>
          <a:bodyPr>
            <a:normAutofit/>
          </a:bodyPr>
          <a:lstStyle/>
          <a:p>
            <a:pPr lvl="1" algn="r" rtl="1"/>
            <a:r>
              <a:rPr lang="ar-IQ" dirty="0"/>
              <a:t>سكان مملكة بابل القديمة سوف "يناموا نوما أبديا ولا يستيقظوا" بعد موتهم لانهم لم يعرفوا الاله الحقيقي (ارمياء 39:51, </a:t>
            </a:r>
            <a:r>
              <a:rPr lang="ar-IQ" dirty="0" err="1"/>
              <a:t>اشعياء</a:t>
            </a:r>
            <a:r>
              <a:rPr lang="ar-IQ" dirty="0"/>
              <a:t> 17:43)</a:t>
            </a:r>
          </a:p>
          <a:p>
            <a:pPr lvl="1" algn="r" rtl="1"/>
            <a:r>
              <a:rPr lang="ar-IQ" dirty="0"/>
              <a:t>شجع </a:t>
            </a:r>
            <a:r>
              <a:rPr lang="ar-IQ" dirty="0" err="1"/>
              <a:t>اشعياء</a:t>
            </a:r>
            <a:r>
              <a:rPr lang="ar-IQ" dirty="0"/>
              <a:t> نفسه قائلا "أيها الرب إلهنا قد استولى علينا سادة سواك [اي </a:t>
            </a:r>
            <a:r>
              <a:rPr lang="ar-IQ" dirty="0" err="1"/>
              <a:t>الفلسطيون</a:t>
            </a:r>
            <a:r>
              <a:rPr lang="ar-IQ" dirty="0"/>
              <a:t> والبابليون]... هم أموات لا يحيون [ثانية]. أخيلة لا تقوم... أبدت كل ذكرهم" (</a:t>
            </a:r>
            <a:r>
              <a:rPr lang="ar-IQ" dirty="0" err="1"/>
              <a:t>اشعياء</a:t>
            </a:r>
            <a:r>
              <a:rPr lang="ar-IQ" dirty="0"/>
              <a:t> 13:26, 14). لاحظ التشديد الثلاثي هنا على كونهم لن يقوموا. وعلى العكس من ذلك فان اسرائيل ستقوم بفضل معرفتهم لله "تحيا أمواتك [اي من بني اسرائيل]. تقوم الجثث" (</a:t>
            </a:r>
            <a:r>
              <a:rPr lang="ar-IQ" dirty="0" err="1"/>
              <a:t>اشعياء</a:t>
            </a:r>
            <a:r>
              <a:rPr lang="ar-IQ" dirty="0"/>
              <a:t> 19:26)</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9.4 </a:t>
            </a:r>
            <a:r>
              <a:rPr lang="ar-IQ" dirty="0" smtClean="0"/>
              <a:t>الهاوية</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معنى كلمة (</a:t>
            </a:r>
            <a:r>
              <a:rPr lang="ar-IQ" dirty="0" err="1" smtClean="0"/>
              <a:t>شيول</a:t>
            </a:r>
            <a:r>
              <a:rPr lang="ar-IQ" dirty="0" smtClean="0"/>
              <a:t>)</a:t>
            </a:r>
            <a:endParaRPr lang="en-GB" dirty="0"/>
          </a:p>
        </p:txBody>
      </p:sp>
      <p:sp>
        <p:nvSpPr>
          <p:cNvPr id="3" name="Content Placeholder 2"/>
          <p:cNvSpPr>
            <a:spLocks noGrp="1"/>
          </p:cNvSpPr>
          <p:nvPr>
            <p:ph idx="1"/>
          </p:nvPr>
        </p:nvSpPr>
        <p:spPr/>
        <p:txBody>
          <a:bodyPr/>
          <a:lstStyle/>
          <a:p>
            <a:pPr algn="r" rtl="1"/>
            <a:r>
              <a:rPr lang="ar-IQ" dirty="0"/>
              <a:t>ان الكلمة الاصلية (العبرية) التي تترجم الى </a:t>
            </a:r>
            <a:r>
              <a:rPr lang="ar-IQ" dirty="0" smtClean="0"/>
              <a:t>(الهاوية) </a:t>
            </a:r>
            <a:r>
              <a:rPr lang="ar-IQ" dirty="0"/>
              <a:t>تعني </a:t>
            </a:r>
            <a:r>
              <a:rPr lang="ar-IQ" dirty="0" err="1"/>
              <a:t>بالاصل</a:t>
            </a:r>
            <a:r>
              <a:rPr lang="ar-IQ" dirty="0"/>
              <a:t> (مكان مغطى), </a:t>
            </a:r>
            <a:r>
              <a:rPr lang="ar-IQ" dirty="0" smtClean="0"/>
              <a:t>عندما </a:t>
            </a:r>
            <a:r>
              <a:rPr lang="ar-IQ" dirty="0"/>
              <a:t>نقرا عن </a:t>
            </a:r>
            <a:r>
              <a:rPr lang="ar-IQ" dirty="0" smtClean="0"/>
              <a:t>(الهاوية) </a:t>
            </a:r>
            <a:r>
              <a:rPr lang="ar-IQ" dirty="0"/>
              <a:t>علينا ان ننتبه الى المعنى الاصلي. هذا المكان, في الكتاب المقدس, هو القبر</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يونان في </a:t>
            </a:r>
            <a:r>
              <a:rPr lang="ar-IQ" dirty="0" smtClean="0"/>
              <a:t>«الهاوية»</a:t>
            </a:r>
            <a:endParaRPr lang="en-GB" dirty="0"/>
          </a:p>
        </p:txBody>
      </p:sp>
      <p:sp>
        <p:nvSpPr>
          <p:cNvPr id="3" name="Content Placeholder 2"/>
          <p:cNvSpPr>
            <a:spLocks noGrp="1"/>
          </p:cNvSpPr>
          <p:nvPr>
            <p:ph idx="1"/>
          </p:nvPr>
        </p:nvSpPr>
        <p:spPr/>
        <p:txBody>
          <a:bodyPr>
            <a:normAutofit/>
          </a:bodyPr>
          <a:lstStyle/>
          <a:p>
            <a:pPr algn="r" rtl="1"/>
            <a:r>
              <a:rPr lang="ar-IQ" dirty="0"/>
              <a:t>"فصلى يونان إلى الرب إلهه من جوف الحوت وقال: دعوت من ضيقي الرب </a:t>
            </a:r>
            <a:r>
              <a:rPr lang="ar-IQ" dirty="0" err="1"/>
              <a:t>فاستجابني</a:t>
            </a:r>
            <a:r>
              <a:rPr lang="ar-IQ" dirty="0"/>
              <a:t>. صرخت من جوف الهاوية [</a:t>
            </a:r>
            <a:r>
              <a:rPr lang="ar-IQ" dirty="0" err="1"/>
              <a:t>شيول</a:t>
            </a:r>
            <a:r>
              <a:rPr lang="ar-IQ" dirty="0"/>
              <a:t>, اي </a:t>
            </a:r>
            <a:r>
              <a:rPr lang="ar-IQ" dirty="0" smtClean="0"/>
              <a:t>الهاوية]" </a:t>
            </a:r>
            <a:r>
              <a:rPr lang="ar-IQ" dirty="0"/>
              <a:t>(يونان 1:2, 2). يضع هذا النص (جوف الهاوية) بالتوازي مع (جوف الحوت), فجوف الحوت كان (مكان مغطى)-- وهو المعنى الاساسي لكلمة (</a:t>
            </a:r>
            <a:r>
              <a:rPr lang="ar-IQ" dirty="0" err="1"/>
              <a:t>شيول</a:t>
            </a:r>
            <a:r>
              <a:rPr lang="ar-IQ" dirty="0"/>
              <a:t>). من الواضح ان ذلك المكان لم يكن جحيما او نارا, ويونان قد خرج من (جوف الهاوية) حينما تقياه الحوت. يشير ذلك الى قيامة المسيح من (الهاوية)-- انظر متى 40:12.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i="1" dirty="0" err="1" smtClean="0"/>
              <a:t>شيول</a:t>
            </a:r>
            <a:r>
              <a:rPr lang="ar-IQ" dirty="0" smtClean="0"/>
              <a:t> تترجم الى (القبر)</a:t>
            </a:r>
            <a:endParaRPr lang="en-GB" dirty="0"/>
          </a:p>
        </p:txBody>
      </p:sp>
      <p:sp>
        <p:nvSpPr>
          <p:cNvPr id="3" name="Content Placeholder 2"/>
          <p:cNvSpPr>
            <a:spLocks noGrp="1"/>
          </p:cNvSpPr>
          <p:nvPr>
            <p:ph idx="1"/>
          </p:nvPr>
        </p:nvSpPr>
        <p:spPr/>
        <p:txBody>
          <a:bodyPr>
            <a:normAutofit/>
          </a:bodyPr>
          <a:lstStyle/>
          <a:p>
            <a:pPr lvl="1" algn="r" rtl="1"/>
            <a:r>
              <a:rPr lang="ar-IQ" dirty="0"/>
              <a:t>"ليخز الأشرار. ليسكتوا في الهاوية [</a:t>
            </a:r>
            <a:r>
              <a:rPr lang="ar-IQ" dirty="0" err="1"/>
              <a:t>شيول</a:t>
            </a:r>
            <a:r>
              <a:rPr lang="ar-IQ" dirty="0"/>
              <a:t>]" (مزمور 17:31), فهم لن يصرخوا من الالم</a:t>
            </a:r>
          </a:p>
          <a:p>
            <a:pPr lvl="1" algn="r" rtl="1"/>
            <a:r>
              <a:rPr lang="ar-IQ" dirty="0"/>
              <a:t>" إنما الله يفدي نفسي من يد الهاوية [</a:t>
            </a:r>
            <a:r>
              <a:rPr lang="ar-IQ" dirty="0" err="1"/>
              <a:t>شيول</a:t>
            </a:r>
            <a:r>
              <a:rPr lang="ar-IQ" dirty="0"/>
              <a:t>]" (مزمور 15:49), اي ان جسد داود او روحه سيقوم من القبر (اي من الهاوية</a:t>
            </a:r>
            <a:r>
              <a:rPr lang="ar-IQ" dirty="0" smtClean="0"/>
              <a:t>)</a:t>
            </a:r>
          </a:p>
          <a:p>
            <a:pPr lvl="1" algn="r" rtl="1"/>
            <a:r>
              <a:rPr lang="ar-IQ" dirty="0"/>
              <a:t>هوشع 14:13: "من يد الهاوية [</a:t>
            </a:r>
            <a:r>
              <a:rPr lang="ar-IQ" dirty="0" err="1"/>
              <a:t>شيول</a:t>
            </a:r>
            <a:r>
              <a:rPr lang="ar-IQ" dirty="0"/>
              <a:t>] أفديهم [اي شعب الله]. من الموت أخلصهم". هذا النص اقتبس في 1 </a:t>
            </a:r>
            <a:r>
              <a:rPr lang="ar-IQ" dirty="0" err="1"/>
              <a:t>كورنثوس</a:t>
            </a:r>
            <a:r>
              <a:rPr lang="ar-IQ" dirty="0"/>
              <a:t> 55:15 وتم تطبيقه على القيامة لدى عودة المسيح</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idx="1"/>
          </p:nvPr>
        </p:nvSpPr>
        <p:spPr/>
        <p:txBody>
          <a:bodyPr/>
          <a:lstStyle/>
          <a:p>
            <a:endParaRPr lang="en-US"/>
          </a:p>
        </p:txBody>
      </p:sp>
      <p:pic>
        <p:nvPicPr>
          <p:cNvPr id="17413" name="Picture 5" descr="cross_1024x76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pic>
        <p:nvPicPr>
          <p:cNvPr id="17414" name="Picture 6" descr="cross_1024x768"/>
          <p:cNvPicPr>
            <a:picLocks noChangeAspect="1" noChangeArrowheads="1"/>
          </p:cNvPicPr>
          <p:nvPr/>
        </p:nvPicPr>
        <p:blipFill>
          <a:blip r:embed="rId4" cstate="print"/>
          <a:srcRect l="51163" t="83315"/>
          <a:stretch>
            <a:fillRect/>
          </a:stretch>
        </p:blipFill>
        <p:spPr bwMode="auto">
          <a:xfrm>
            <a:off x="5943600" y="5713413"/>
            <a:ext cx="3200400" cy="1144587"/>
          </a:xfrm>
          <a:prstGeom prst="rect">
            <a:avLst/>
          </a:prstGeom>
          <a:noFill/>
        </p:spPr>
      </p:pic>
      <p:sp>
        <p:nvSpPr>
          <p:cNvPr id="17417" name="Rectangle 9"/>
          <p:cNvSpPr>
            <a:spLocks noChangeArrowheads="1"/>
          </p:cNvSpPr>
          <p:nvPr/>
        </p:nvSpPr>
        <p:spPr bwMode="auto">
          <a:xfrm>
            <a:off x="533400" y="838200"/>
            <a:ext cx="5486400" cy="2438400"/>
          </a:xfrm>
          <a:prstGeom prst="rect">
            <a:avLst/>
          </a:prstGeom>
          <a:noFill/>
          <a:ln w="9525">
            <a:noFill/>
            <a:miter lim="800000"/>
            <a:headEnd/>
            <a:tailEnd/>
          </a:ln>
          <a:effectLst/>
        </p:spPr>
        <p:txBody>
          <a:bodyPr anchor="ctr"/>
          <a:lstStyle/>
          <a:p>
            <a:pPr algn="ctr" rtl="1"/>
            <a:r>
              <a:rPr lang="ar-IQ" altLang="ko-KR" sz="2800" i="1" dirty="0">
                <a:effectLst>
                  <a:outerShdw blurRad="38100" dist="38100" dir="2700000" algn="tl">
                    <a:srgbClr val="C0C0C0"/>
                  </a:outerShdw>
                </a:effectLst>
                <a:latin typeface="Times New Roman" pitchFamily="18" charset="0"/>
              </a:rPr>
              <a:t>"بعرق وجهك </a:t>
            </a:r>
            <a:r>
              <a:rPr lang="ar-IQ" altLang="ko-KR" sz="2800" i="1" dirty="0" err="1">
                <a:effectLst>
                  <a:outerShdw blurRad="38100" dist="38100" dir="2700000" algn="tl">
                    <a:srgbClr val="C0C0C0"/>
                  </a:outerShdw>
                </a:effectLst>
                <a:latin typeface="Times New Roman" pitchFamily="18" charset="0"/>
              </a:rPr>
              <a:t>تاكل</a:t>
            </a:r>
            <a:r>
              <a:rPr lang="ar-IQ" altLang="ko-KR" sz="2800" i="1" dirty="0">
                <a:effectLst>
                  <a:outerShdw blurRad="38100" dist="38100" dir="2700000" algn="tl">
                    <a:srgbClr val="C0C0C0"/>
                  </a:outerShdw>
                </a:effectLst>
                <a:latin typeface="Times New Roman" pitchFamily="18" charset="0"/>
              </a:rPr>
              <a:t> خبزا حتى تعود الى الارض التي اخذت منها. </a:t>
            </a:r>
            <a:r>
              <a:rPr lang="ar-IQ" altLang="ko-KR" sz="2800" i="1" dirty="0" err="1">
                <a:effectLst>
                  <a:outerShdw blurRad="38100" dist="38100" dir="2700000" algn="tl">
                    <a:srgbClr val="C0C0C0"/>
                  </a:outerShdw>
                </a:effectLst>
                <a:latin typeface="Times New Roman" pitchFamily="18" charset="0"/>
              </a:rPr>
              <a:t>لانك</a:t>
            </a:r>
            <a:r>
              <a:rPr lang="ar-IQ" altLang="ko-KR" sz="2800" i="1" dirty="0">
                <a:effectLst>
                  <a:outerShdw blurRad="38100" dist="38100" dir="2700000" algn="tl">
                    <a:srgbClr val="C0C0C0"/>
                  </a:outerShdw>
                </a:effectLst>
                <a:latin typeface="Times New Roman" pitchFamily="18" charset="0"/>
              </a:rPr>
              <a:t> تراب والى تراب تعود"</a:t>
            </a:r>
            <a:endParaRPr lang="en-US" altLang="ko-KR" sz="2800" dirty="0">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الابرار سيقومون من </a:t>
            </a:r>
            <a:r>
              <a:rPr lang="ar-IQ" i="1" dirty="0" err="1" smtClean="0"/>
              <a:t>شيول</a:t>
            </a:r>
            <a:endParaRPr lang="en-GB" dirty="0"/>
          </a:p>
        </p:txBody>
      </p:sp>
      <p:sp>
        <p:nvSpPr>
          <p:cNvPr id="3" name="Content Placeholder 2"/>
          <p:cNvSpPr>
            <a:spLocks noGrp="1"/>
          </p:cNvSpPr>
          <p:nvPr>
            <p:ph idx="1"/>
          </p:nvPr>
        </p:nvSpPr>
        <p:spPr/>
        <p:txBody>
          <a:bodyPr>
            <a:normAutofit/>
          </a:bodyPr>
          <a:lstStyle/>
          <a:p>
            <a:pPr algn="r" rtl="1"/>
            <a:r>
              <a:rPr lang="ar-IQ" dirty="0"/>
              <a:t>1 صموئيل 6:2: "الرب يميت ويحيي [بالقيامة]. يهبط إلى الهاوية [</a:t>
            </a:r>
            <a:r>
              <a:rPr lang="ar-IQ" dirty="0" err="1"/>
              <a:t>شيول</a:t>
            </a:r>
            <a:r>
              <a:rPr lang="ar-IQ" dirty="0"/>
              <a:t>] ويصعد"</a:t>
            </a:r>
          </a:p>
          <a:p>
            <a:pPr algn="r" rtl="1"/>
            <a:r>
              <a:rPr lang="ar-IQ" dirty="0"/>
              <a:t>يسوع, الذي "لم تترك نفسه في الهاوية [</a:t>
            </a:r>
            <a:r>
              <a:rPr lang="ar-IQ" dirty="0" err="1"/>
              <a:t>هاديس</a:t>
            </a:r>
            <a:r>
              <a:rPr lang="ar-IQ" dirty="0"/>
              <a:t>] ولا رأى جسده فسادا" (اعمال 31:2) </a:t>
            </a:r>
            <a:r>
              <a:rPr lang="ar-IQ" dirty="0" err="1"/>
              <a:t>لانه</a:t>
            </a:r>
            <a:r>
              <a:rPr lang="ar-IQ" dirty="0"/>
              <a:t> قام. لاحظ التوازي بين (نفس) المسيح و(جسده). تشير عبارة "لم تترك نفسه في الهاوية" الى انه قد بقي هناك لفترة معينة (وهي الايام الثلاثة التي كان جسده فيها في القبر). وتشير حقيقة ان المسيح كان في (الهاوية) الى انها ليست مكانا يذهب اليه الاشرار فقط</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dirty="0" smtClean="0"/>
              <a:t>كل من الابرار والاشرار سيذهبون الى (الهاوية), اي القبر</a:t>
            </a:r>
            <a:endParaRPr lang="en-GB" dirty="0"/>
          </a:p>
        </p:txBody>
      </p:sp>
      <p:sp>
        <p:nvSpPr>
          <p:cNvPr id="3" name="Content Placeholder 2"/>
          <p:cNvSpPr>
            <a:spLocks noGrp="1"/>
          </p:cNvSpPr>
          <p:nvPr>
            <p:ph idx="1"/>
          </p:nvPr>
        </p:nvSpPr>
        <p:spPr/>
        <p:txBody>
          <a:bodyPr/>
          <a:lstStyle/>
          <a:p>
            <a:pPr algn="r" rtl="1"/>
            <a:r>
              <a:rPr lang="ar-IQ" dirty="0"/>
              <a:t>يسوع "جعل مع الأشرار قبره" (</a:t>
            </a:r>
            <a:r>
              <a:rPr lang="ar-IQ" dirty="0" err="1"/>
              <a:t>اشعياء</a:t>
            </a:r>
            <a:r>
              <a:rPr lang="ar-IQ" dirty="0"/>
              <a:t> 9:53)</a:t>
            </a:r>
          </a:p>
          <a:p>
            <a:pPr algn="r" rtl="1"/>
            <a:r>
              <a:rPr lang="ar-IQ" dirty="0"/>
              <a:t>قال يعقوب في حزنه على ابنه يوسف "اني انزل الى ابني نائحا الى الهاوية" (تكوين 35:37)</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الهاوية ليست مكانا للعذاب الابدي</a:t>
            </a:r>
            <a:endParaRPr lang="en-GB" dirty="0"/>
          </a:p>
        </p:txBody>
      </p:sp>
      <p:sp>
        <p:nvSpPr>
          <p:cNvPr id="3" name="Content Placeholder 2"/>
          <p:cNvSpPr>
            <a:spLocks noGrp="1"/>
          </p:cNvSpPr>
          <p:nvPr>
            <p:ph idx="1"/>
          </p:nvPr>
        </p:nvSpPr>
        <p:spPr/>
        <p:txBody>
          <a:bodyPr/>
          <a:lstStyle/>
          <a:p>
            <a:pPr algn="r" rtl="1"/>
            <a:r>
              <a:rPr lang="ar-IQ" dirty="0"/>
              <a:t>الله لا يفرح بمعاقبة الاشرار (</a:t>
            </a:r>
            <a:r>
              <a:rPr lang="ar-IQ" dirty="0" err="1"/>
              <a:t>حزقيال</a:t>
            </a:r>
            <a:r>
              <a:rPr lang="ar-IQ" dirty="0"/>
              <a:t> 23:18, 32, 11:33, انظر 2 بطرس 9:3)</a:t>
            </a:r>
          </a:p>
          <a:p>
            <a:pPr algn="r" rtl="1"/>
            <a:r>
              <a:rPr lang="ar-IQ" dirty="0"/>
              <a:t>"مثل الغنم للهاوية يساقون. الموت يرعاهم" (مزمور 14:49)</a:t>
            </a:r>
          </a:p>
          <a:p>
            <a:pPr algn="r" rtl="1"/>
            <a:r>
              <a:rPr lang="ar-IQ" dirty="0"/>
              <a:t>رغم ان نفس المسيح (او جسده) بقيت في الهاوية لثلاثة ايام, الا انها لم ترى فسادا (اعمال 31:2). لم يكن ذلك </a:t>
            </a:r>
            <a:r>
              <a:rPr lang="ar-IQ" dirty="0" err="1"/>
              <a:t>بالامكان</a:t>
            </a:r>
            <a:r>
              <a:rPr lang="ar-IQ" dirty="0"/>
              <a:t> لو كانت الهاوية مكانا للنار</a:t>
            </a: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err="1" smtClean="0"/>
              <a:t>حزقيال</a:t>
            </a:r>
            <a:r>
              <a:rPr lang="ar-IQ" dirty="0" smtClean="0"/>
              <a:t> 32</a:t>
            </a:r>
            <a:endParaRPr lang="en-GB" dirty="0"/>
          </a:p>
        </p:txBody>
      </p:sp>
      <p:sp>
        <p:nvSpPr>
          <p:cNvPr id="3" name="Content Placeholder 2"/>
          <p:cNvSpPr>
            <a:spLocks noGrp="1"/>
          </p:cNvSpPr>
          <p:nvPr>
            <p:ph idx="1"/>
          </p:nvPr>
        </p:nvSpPr>
        <p:spPr/>
        <p:txBody>
          <a:bodyPr>
            <a:normAutofit/>
          </a:bodyPr>
          <a:lstStyle/>
          <a:p>
            <a:pPr algn="r" rtl="1"/>
            <a:r>
              <a:rPr lang="ar-IQ" dirty="0"/>
              <a:t>يعطينا </a:t>
            </a:r>
            <a:r>
              <a:rPr lang="ar-IQ" dirty="0" err="1"/>
              <a:t>حزقيال</a:t>
            </a:r>
            <a:r>
              <a:rPr lang="ar-IQ" dirty="0"/>
              <a:t> 26:32-30 تصورا عن المقاتلين الجبابرة </a:t>
            </a:r>
            <a:r>
              <a:rPr lang="ar-IQ" dirty="0" err="1"/>
              <a:t>للامم</a:t>
            </a:r>
            <a:r>
              <a:rPr lang="ar-IQ" dirty="0"/>
              <a:t> المحيطة وهم يرقدون في القبور: "الجبابرة الساقطين [في القتال]... النازلين الى الهاوية </a:t>
            </a:r>
            <a:r>
              <a:rPr lang="ar-IQ" dirty="0" err="1"/>
              <a:t>بادوات</a:t>
            </a:r>
            <a:r>
              <a:rPr lang="ar-IQ" dirty="0"/>
              <a:t> حربهم, وقد وضعوا سيوفهم تحت رؤوسهم... يضطجعون... مع الهابطين في الجب". يشير ذلك الى عادة دفن المقاتلين مع اسلحتهم بحيث يوضع راس الجثة على السيف, ومع ذلك فانه وصف </a:t>
            </a:r>
            <a:r>
              <a:rPr lang="ar-IQ" dirty="0" err="1"/>
              <a:t>لل</a:t>
            </a:r>
            <a:r>
              <a:rPr lang="ar-IQ" dirty="0"/>
              <a:t>ـ(هاوية) او القبر. ان صورة الجبابرة الراقدين في الهاوية (اي في قبورهم) لا تدعم الفكرة القائلة ان الهاوية هي مكان النار, </a:t>
            </a:r>
            <a:r>
              <a:rPr lang="ar-IQ" dirty="0" err="1"/>
              <a:t>فالاشياء</a:t>
            </a:r>
            <a:r>
              <a:rPr lang="ar-IQ" dirty="0"/>
              <a:t> المادية (كالسيوف) تذهب الى نفس (الهاوية)</a:t>
            </a:r>
            <a:endParaRPr lang="en-GB"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dirty="0" smtClean="0"/>
              <a:t>«النار الابدية» ليست تعبيرا حرفيا بل ترمز الى غضب الله والدمار الكامل</a:t>
            </a:r>
            <a:endParaRPr lang="en-GB" dirty="0"/>
          </a:p>
        </p:txBody>
      </p:sp>
      <p:sp>
        <p:nvSpPr>
          <p:cNvPr id="3" name="Content Placeholder 2"/>
          <p:cNvSpPr>
            <a:spLocks noGrp="1"/>
          </p:cNvSpPr>
          <p:nvPr>
            <p:ph idx="1"/>
          </p:nvPr>
        </p:nvSpPr>
        <p:spPr/>
        <p:txBody>
          <a:bodyPr>
            <a:normAutofit/>
          </a:bodyPr>
          <a:lstStyle/>
          <a:p>
            <a:pPr algn="r" rtl="1"/>
            <a:r>
              <a:rPr lang="ar-IQ" dirty="0"/>
              <a:t>عوقبت سدوم بالنار الابدية (يهوذا 7)</a:t>
            </a:r>
          </a:p>
          <a:p>
            <a:pPr algn="r" rtl="1"/>
            <a:r>
              <a:rPr lang="ar-IQ" dirty="0"/>
              <a:t>"فإني أشعل نارا في أبوابها فتأكل قصور أورشليم ولا تنطفئ" (ارمياء 27:17)</a:t>
            </a:r>
          </a:p>
          <a:p>
            <a:pPr algn="r" rtl="1"/>
            <a:r>
              <a:rPr lang="ar-IQ" dirty="0"/>
              <a:t>عاقب الله ادوم بنار "لا تنطفئ. إلى الأبد يصعد دخانها. من دور إلى دور تخرب... والكركي والغراب يسكنان فيها ... ويطلع في قصورها الشوك" (</a:t>
            </a:r>
            <a:r>
              <a:rPr lang="ar-IQ" dirty="0" err="1"/>
              <a:t>اشعياء</a:t>
            </a:r>
            <a:r>
              <a:rPr lang="ar-IQ" dirty="0"/>
              <a:t> 9:34-15)</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جهنم</a:t>
            </a:r>
            <a:endParaRPr lang="en-GB" dirty="0"/>
          </a:p>
        </p:txBody>
      </p:sp>
      <p:sp>
        <p:nvSpPr>
          <p:cNvPr id="3" name="Content Placeholder 2"/>
          <p:cNvSpPr>
            <a:spLocks noGrp="1"/>
          </p:cNvSpPr>
          <p:nvPr>
            <p:ph idx="1"/>
          </p:nvPr>
        </p:nvSpPr>
        <p:spPr/>
        <p:txBody>
          <a:bodyPr/>
          <a:lstStyle/>
          <a:p>
            <a:pPr algn="r" rtl="1"/>
            <a:r>
              <a:rPr lang="ar-IQ" dirty="0"/>
              <a:t>في العهد الجديد هناك كلمتان يونانيتان تترجمان الى (الهاوية): (</a:t>
            </a:r>
            <a:r>
              <a:rPr lang="ar-IQ" dirty="0" err="1"/>
              <a:t>هاديس</a:t>
            </a:r>
            <a:r>
              <a:rPr lang="ar-IQ" dirty="0"/>
              <a:t>) وهي الكلمة التي </a:t>
            </a:r>
            <a:r>
              <a:rPr lang="ar-IQ" dirty="0" smtClean="0"/>
              <a:t>تكافئ </a:t>
            </a:r>
            <a:r>
              <a:rPr lang="ar-IQ" dirty="0"/>
              <a:t>الكلمة العبرية (</a:t>
            </a:r>
            <a:r>
              <a:rPr lang="ar-IQ" dirty="0" err="1"/>
              <a:t>شيول</a:t>
            </a:r>
            <a:r>
              <a:rPr lang="ar-IQ" dirty="0"/>
              <a:t>) اي القبر, و(جهنا) وهي اسم مكان لطمر القمامة قرب اورشليم حيث كانت تحرق نفايات المدينة</a:t>
            </a:r>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و(جهنا) هي </a:t>
            </a:r>
            <a:r>
              <a:rPr lang="ar-IQ" dirty="0" err="1"/>
              <a:t>ارامية</a:t>
            </a:r>
            <a:r>
              <a:rPr lang="ar-IQ" dirty="0"/>
              <a:t> </a:t>
            </a:r>
            <a:r>
              <a:rPr lang="ar-IQ" dirty="0" smtClean="0"/>
              <a:t>وتكافئ </a:t>
            </a:r>
            <a:r>
              <a:rPr lang="ar-IQ" dirty="0"/>
              <a:t>الكلمة العبرية (جـ- بن- هنون), وكان موقعها بالقرب من اورشليم (يشوع 8:15), وكانت مكانا لطمر النفايات في زمن المسيح, حيث كانت جثث المجرمين تلقى في النار التي كانت متقدة فيها باستمرار, وبالتالي اصبحت جهنا رمزا للدمار والرفض الكامل </a:t>
            </a: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dirty="0"/>
              <a:t>مطمرة نفايات يتصاعد الدخان منها باستمرار بالقرب من (</a:t>
            </a:r>
            <a:r>
              <a:rPr lang="ar-IQ" dirty="0" err="1"/>
              <a:t>انتاناناريفو</a:t>
            </a:r>
            <a:r>
              <a:rPr lang="ar-IQ" dirty="0"/>
              <a:t>) في مدغشقر</a:t>
            </a:r>
            <a:endParaRPr lang="en-GB" dirty="0"/>
          </a:p>
        </p:txBody>
      </p:sp>
      <p:pic>
        <p:nvPicPr>
          <p:cNvPr id="4" name="Content Placeholder 3" descr="gehenna.JPG"/>
          <p:cNvPicPr>
            <a:picLocks noGrp="1" noChangeAspect="1"/>
          </p:cNvPicPr>
          <p:nvPr>
            <p:ph idx="1"/>
          </p:nvPr>
        </p:nvPicPr>
        <p:blipFill>
          <a:blip r:embed="rId2" cstate="print"/>
          <a:stretch>
            <a:fillRect/>
          </a:stretch>
        </p:blipFill>
        <p:spPr>
          <a:xfrm>
            <a:off x="930667" y="1628800"/>
            <a:ext cx="6617050" cy="4968552"/>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لدى عودة المسيح, سيذهب كل من يرفض عند كرسي الدينونة الى "جهنم, إلى النار التي لا تطفأ حيث دودهم لا يموت والنار لا تطفأ" (</a:t>
            </a:r>
            <a:r>
              <a:rPr lang="ar-IQ" dirty="0" err="1"/>
              <a:t>مرقس</a:t>
            </a:r>
            <a:r>
              <a:rPr lang="ar-IQ" dirty="0"/>
              <a:t> 43:9, 44). من الواضح ان الاشارة الى كون "دودهم لا يموت" هي جزء من نفس المصطلح هذا (اي الدمار الكلي), حيث من غير المعقول وجود دود حقيقي لا يموت</a:t>
            </a: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a:t>"لأن أجرة الخطية هي موت" (رومية 23:6) والذي هو انعدام الوعي, فعقاب الخطية ليست العذاب الابدي في نار حقيقية</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الخلود المشروط [1]</a:t>
            </a:r>
            <a:endParaRPr lang="en-GB" dirty="0"/>
          </a:p>
        </p:txBody>
      </p:sp>
      <p:sp>
        <p:nvSpPr>
          <p:cNvPr id="3" name="Content Placeholder 2"/>
          <p:cNvSpPr>
            <a:spLocks noGrp="1"/>
          </p:cNvSpPr>
          <p:nvPr>
            <p:ph idx="1"/>
          </p:nvPr>
        </p:nvSpPr>
        <p:spPr/>
        <p:txBody>
          <a:bodyPr>
            <a:normAutofit/>
          </a:bodyPr>
          <a:lstStyle/>
          <a:p>
            <a:pPr lvl="0" algn="r" rtl="1"/>
            <a:r>
              <a:rPr lang="ar-IQ" dirty="0"/>
              <a:t>"يسوع المسيح... أبطل الموت وأنار الحياة والخلود بواسطة الإنجيل" (2 </a:t>
            </a:r>
            <a:r>
              <a:rPr lang="ar-IQ" dirty="0" err="1"/>
              <a:t>تيموثاوس</a:t>
            </a:r>
            <a:r>
              <a:rPr lang="ar-IQ" dirty="0"/>
              <a:t> 10:1, 1 يوحنا 2:1). انه (رئيس الخلاص الابدي) (عبرانيين 10:2, 9:5).</a:t>
            </a:r>
          </a:p>
          <a:p>
            <a:pPr lvl="0" algn="r" rtl="1"/>
            <a:r>
              <a:rPr lang="ar-IQ" dirty="0"/>
              <a:t>"إن لم تأكلوا جسد ابن الإنسان وتشربوا دمه فليس لكم حياة [موروثة] فيكم. من يأكل جسدي ويشرب دمي فله حياة أبدية وأنا أقيمه في اليوم الأخير"-- ليعطيه "حياة ابدية" (يوحنا 53:6, 54)</a:t>
            </a:r>
          </a:p>
          <a:p>
            <a:pPr lvl="0" algn="r" rtl="1"/>
            <a:r>
              <a:rPr lang="ar-IQ" dirty="0"/>
              <a:t>" أن الله أعطانا [اي المؤمنين] حياة أبدية، وهذه الحياة هي في ابنه" (1 يوحنا 11:5). ليس هناك اي امل في الخلود لهؤلاء الذين ليسوا "في المسيح", فالخلود ممكن في المسيح فقط, اذ انه "لجميع الذين يطيعونه سبب خلاص أبدي" (عبرانيين 9:5), فالخلود للبشر قد بدا في عمل المسيح</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الخلود المشروط [2]</a:t>
            </a:r>
            <a:endParaRPr lang="en-GB" dirty="0"/>
          </a:p>
        </p:txBody>
      </p:sp>
      <p:sp>
        <p:nvSpPr>
          <p:cNvPr id="3" name="Content Placeholder 2"/>
          <p:cNvSpPr>
            <a:spLocks noGrp="1"/>
          </p:cNvSpPr>
          <p:nvPr>
            <p:ph idx="1"/>
          </p:nvPr>
        </p:nvSpPr>
        <p:spPr/>
        <p:txBody>
          <a:bodyPr>
            <a:normAutofit/>
          </a:bodyPr>
          <a:lstStyle/>
          <a:p>
            <a:pPr lvl="0" algn="r" rtl="1"/>
            <a:r>
              <a:rPr lang="ar-IQ" dirty="0"/>
              <a:t>يبحث المؤمن عن الخلود, وهو لذلك </a:t>
            </a:r>
            <a:r>
              <a:rPr lang="ar-IQ" dirty="0" smtClean="0"/>
              <a:t>سيكافأ </a:t>
            </a:r>
            <a:r>
              <a:rPr lang="ar-IQ" dirty="0"/>
              <a:t>بعطية الحياة الابدية-- التي لم يكن يمتلكها قبلا (رومية 7:2, 23:6, يوحنا 28:10). لا بد </a:t>
            </a:r>
            <a:r>
              <a:rPr lang="ar-IQ" dirty="0" err="1"/>
              <a:t>لاجسادنا</a:t>
            </a:r>
            <a:r>
              <a:rPr lang="ar-IQ" dirty="0"/>
              <a:t> الفاسدة (الفانية) ان تلبس "عدم الفساد" لدى عودة المسيح ( 1 </a:t>
            </a:r>
            <a:r>
              <a:rPr lang="ar-IQ" dirty="0" err="1"/>
              <a:t>كورنثوس</a:t>
            </a:r>
            <a:r>
              <a:rPr lang="ar-IQ" dirty="0"/>
              <a:t> 53:15), وعليه فان الخلود موعود ولا نملكه الان (1 يوحنا 25:2)</a:t>
            </a:r>
          </a:p>
          <a:p>
            <a:pPr lvl="0" algn="r" rtl="1"/>
            <a:r>
              <a:rPr lang="ar-IQ" dirty="0"/>
              <a:t>ان لم يكن المسيح قد قام من الاموات فالذين ماتوا فيه قد هلكوا (1 </a:t>
            </a:r>
            <a:r>
              <a:rPr lang="ar-IQ" dirty="0" err="1"/>
              <a:t>كورنثوس</a:t>
            </a:r>
            <a:r>
              <a:rPr lang="ar-IQ" dirty="0"/>
              <a:t> 18:15), وهم بالتالي لم يمتلكوا (ارواحا خالدة) ذهبت </a:t>
            </a:r>
            <a:r>
              <a:rPr lang="ar-IQ" dirty="0" err="1"/>
              <a:t>لتثاب</a:t>
            </a:r>
            <a:r>
              <a:rPr lang="ar-IQ" dirty="0"/>
              <a:t> في السماء عند الموت</a:t>
            </a:r>
          </a:p>
          <a:p>
            <a:pPr lvl="0" algn="r" rtl="1"/>
            <a:r>
              <a:rPr lang="ar-IQ" dirty="0"/>
              <a:t>الله وحده لا يموت (1 </a:t>
            </a:r>
            <a:r>
              <a:rPr lang="ar-IQ" dirty="0" err="1"/>
              <a:t>تيموثاوس</a:t>
            </a:r>
            <a:r>
              <a:rPr lang="ar-IQ" dirty="0"/>
              <a:t> 16:6)</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2.4 الروح</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3892</TotalTime>
  <Words>3963</Words>
  <Application>Microsoft Office PowerPoint</Application>
  <PresentationFormat>عرض على الشاشة (3:4)‏</PresentationFormat>
  <Paragraphs>192</Paragraphs>
  <Slides>70</Slides>
  <Notes>5</Notes>
  <HiddenSlides>1</HiddenSlides>
  <MMClips>0</MMClips>
  <ScaleCrop>false</ScaleCrop>
  <HeadingPairs>
    <vt:vector size="4" baseType="variant">
      <vt:variant>
        <vt:lpstr>نسق</vt:lpstr>
      </vt:variant>
      <vt:variant>
        <vt:i4>1</vt:i4>
      </vt:variant>
      <vt:variant>
        <vt:lpstr>عناوين الشرائح</vt:lpstr>
      </vt:variant>
      <vt:variant>
        <vt:i4>70</vt:i4>
      </vt:variant>
    </vt:vector>
  </HeadingPairs>
  <TitlesOfParts>
    <vt:vector size="71" baseType="lpstr">
      <vt:lpstr>Flow</vt:lpstr>
      <vt:lpstr>الدراسة 4: الله والموت</vt:lpstr>
      <vt:lpstr>1.4: طبيعة البشر</vt:lpstr>
      <vt:lpstr>عرض تقديمي في PowerPoint</vt:lpstr>
      <vt:lpstr>عرض تقديمي في PowerPoint</vt:lpstr>
      <vt:lpstr>البشر تراب</vt:lpstr>
      <vt:lpstr>عرض تقديمي في PowerPoint</vt:lpstr>
      <vt:lpstr>الخلود المشروط [1]</vt:lpstr>
      <vt:lpstr>الخلود المشروط [2]</vt:lpstr>
      <vt:lpstr>2.4 الروح</vt:lpstr>
      <vt:lpstr>(نفش) و(سوك)</vt:lpstr>
      <vt:lpstr>خليقة ادم</vt:lpstr>
      <vt:lpstr>الانسان يموت كالحيوان</vt:lpstr>
      <vt:lpstr>الروح تموت [1]</vt:lpstr>
      <vt:lpstr>الروح تموت [2]</vt:lpstr>
      <vt:lpstr>عرض تقديمي في PowerPoint</vt:lpstr>
      <vt:lpstr>3.4 الروح</vt:lpstr>
      <vt:lpstr>معنى كلمة «روح»</vt:lpstr>
      <vt:lpstr>الروح كقوة الحياة</vt:lpstr>
      <vt:lpstr>الروح لدى الموت [1]</vt:lpstr>
      <vt:lpstr>الروح لدى الموت [2]</vt:lpstr>
      <vt:lpstr>الانسان كالحيوان في الموت [1]</vt:lpstr>
      <vt:lpstr>الانسان كالحيوان في الموت [2]</vt:lpstr>
      <vt:lpstr>4.4 الموت هو فقدان الوعي</vt:lpstr>
      <vt:lpstr>الموت هو فقدان الوعي [1]</vt:lpstr>
      <vt:lpstr>الموت هو انعدام الوعي [2]</vt:lpstr>
      <vt:lpstr>الموت كالنوم</vt:lpstr>
      <vt:lpstr>تصورات خاطئة</vt:lpstr>
      <vt:lpstr>الوعد لابراهيم</vt:lpstr>
      <vt:lpstr>عرض تقديمي في PowerPoint</vt:lpstr>
      <vt:lpstr>عرض تقديمي في PowerPoint</vt:lpstr>
      <vt:lpstr>5.4 القيامة</vt:lpstr>
      <vt:lpstr>عرض تقديمي في PowerPoint</vt:lpstr>
      <vt:lpstr>عرض تقديمي في PowerPoint</vt:lpstr>
      <vt:lpstr>عرض تقديمي في PowerPoint</vt:lpstr>
      <vt:lpstr>قيامة الجسد [1]</vt:lpstr>
      <vt:lpstr>قيامة الجسد [2]</vt:lpstr>
      <vt:lpstr>«الرجاء المبارك»</vt:lpstr>
      <vt:lpstr>رجاء الايمان بالقيامة</vt:lpstr>
      <vt:lpstr>عرض تقديمي في PowerPoint</vt:lpstr>
      <vt:lpstr>6.4 الدينونة</vt:lpstr>
      <vt:lpstr>الدينونة اتية</vt:lpstr>
      <vt:lpstr>فرز الابرار عن الاشرار</vt:lpstr>
      <vt:lpstr>سيعطى الثواب لدى عودة المسيح, وليس قبل ذلك</vt:lpstr>
      <vt:lpstr>عرض تقديمي في PowerPoint</vt:lpstr>
      <vt:lpstr>الفرز بين الابرار والاشرار يكون عند الدينونة وليس عند الموت</vt:lpstr>
      <vt:lpstr>جميع الابرار سيكافؤون معافي نفس الوقت</vt:lpstr>
      <vt:lpstr>7.4 مكان الجزاء: السماء ام الارض؟</vt:lpstr>
      <vt:lpstr>عرض تقديمي في PowerPoint</vt:lpstr>
      <vt:lpstr>عرض تقديمي في PowerPoint</vt:lpstr>
      <vt:lpstr>8.4 المسؤولية تجاه الله</vt:lpstr>
      <vt:lpstr>معرفة كلمة الله تضعنا مسؤولين في الدينونة</vt:lpstr>
      <vt:lpstr>عرض تقديمي في PowerPoint</vt:lpstr>
      <vt:lpstr>عرض تقديمي في PowerPoint</vt:lpstr>
      <vt:lpstr>عرض تقديمي في PowerPoint</vt:lpstr>
      <vt:lpstr>ليس كل من عاش سيقوم</vt:lpstr>
      <vt:lpstr>9.4 الهاوية</vt:lpstr>
      <vt:lpstr>معنى كلمة (شيول)</vt:lpstr>
      <vt:lpstr>يونان في «الهاوية»</vt:lpstr>
      <vt:lpstr>شيول تترجم الى (القبر)</vt:lpstr>
      <vt:lpstr>الابرار سيقومون من شيول</vt:lpstr>
      <vt:lpstr>كل من الابرار والاشرار سيذهبون الى (الهاوية), اي القبر</vt:lpstr>
      <vt:lpstr>الهاوية ليست مكانا للعذاب الابدي</vt:lpstr>
      <vt:lpstr>حزقيال 32</vt:lpstr>
      <vt:lpstr>«النار الابدية» ليست تعبيرا حرفيا بل ترمز الى غضب الله والدمار الكامل</vt:lpstr>
      <vt:lpstr>جهنم</vt:lpstr>
      <vt:lpstr>عرض تقديمي في PowerPoint</vt:lpstr>
      <vt:lpstr>مطمرة نفايات يتصاعد الدخان منها باستمرار بالقرب من (انتاناناريفو) في مدغشقر</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Wissam</cp:lastModifiedBy>
  <cp:revision>79</cp:revision>
  <dcterms:created xsi:type="dcterms:W3CDTF">2012-04-15T06:55:29Z</dcterms:created>
  <dcterms:modified xsi:type="dcterms:W3CDTF">2012-06-19T00:45:32Z</dcterms:modified>
</cp:coreProperties>
</file>