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66" r:id="rId4"/>
    <p:sldId id="267" r:id="rId5"/>
    <p:sldId id="268" r:id="rId6"/>
    <p:sldId id="290" r:id="rId7"/>
    <p:sldId id="257" r:id="rId8"/>
    <p:sldId id="263" r:id="rId9"/>
    <p:sldId id="269" r:id="rId10"/>
    <p:sldId id="270" r:id="rId11"/>
    <p:sldId id="271" r:id="rId12"/>
    <p:sldId id="272" r:id="rId13"/>
    <p:sldId id="273" r:id="rId14"/>
    <p:sldId id="264" r:id="rId15"/>
    <p:sldId id="274" r:id="rId16"/>
    <p:sldId id="275" r:id="rId17"/>
    <p:sldId id="258" r:id="rId18"/>
    <p:sldId id="287" r:id="rId19"/>
    <p:sldId id="276" r:id="rId20"/>
    <p:sldId id="277" r:id="rId21"/>
    <p:sldId id="288" r:id="rId22"/>
    <p:sldId id="289" r:id="rId23"/>
    <p:sldId id="278" r:id="rId24"/>
    <p:sldId id="279" r:id="rId25"/>
    <p:sldId id="282" r:id="rId26"/>
    <p:sldId id="281" r:id="rId27"/>
    <p:sldId id="280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CC"/>
    <a:srgbClr val="0033CC"/>
    <a:srgbClr val="6600CC"/>
    <a:srgbClr val="3333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2" d="100"/>
          <a:sy n="62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A7DA2-5426-4670-9914-478191EC42C4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17FA0-8BDF-4C5A-8677-3BEC01AC5F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9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1C601-0AAE-4FF9-9FF2-BB85B740CEF1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3D05-F191-4E8D-836F-EF65CFB4864B}" type="datetimeFigureOut">
              <a:rPr lang="en-GB" smtClean="0"/>
              <a:pPr/>
              <a:t>03/06/2012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7560" y="908720"/>
            <a:ext cx="6046440" cy="2118097"/>
          </a:xfrm>
        </p:spPr>
        <p:txBody>
          <a:bodyPr>
            <a:normAutofit/>
          </a:bodyPr>
          <a:lstStyle/>
          <a:p>
            <a:pPr rtl="1"/>
            <a:r>
              <a:rPr lang="ar-IQ" b="1" dirty="0" smtClean="0">
                <a:solidFill>
                  <a:schemeClr val="accent2">
                    <a:lumMod val="50000"/>
                  </a:schemeClr>
                </a:solidFill>
              </a:rPr>
              <a:t>اسس الكتاب المقدس</a:t>
            </a:r>
            <a:br>
              <a:rPr lang="ar-IQ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IQ" b="1" dirty="0" smtClean="0">
                <a:solidFill>
                  <a:schemeClr val="accent2">
                    <a:lumMod val="50000"/>
                  </a:schemeClr>
                </a:solidFill>
              </a:rPr>
              <a:t>الدرس 1: الله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3501008"/>
            <a:ext cx="6400800" cy="1656184"/>
          </a:xfrm>
        </p:spPr>
        <p:txBody>
          <a:bodyPr>
            <a:normAutofit fontScale="85000" lnSpcReduction="20000"/>
          </a:bodyPr>
          <a:lstStyle/>
          <a:p>
            <a:pPr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1.1 وجود الله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2.1 شخصية الله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3.1 اسم الله وطبيعته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rtl="1"/>
            <a:r>
              <a:rPr lang="ar-IQ" i="1" dirty="0" smtClean="0">
                <a:solidFill>
                  <a:schemeClr val="accent2">
                    <a:lumMod val="50000"/>
                  </a:schemeClr>
                </a:solidFill>
              </a:rPr>
              <a:t>المناقشة 1: اظهار الله</a:t>
            </a:r>
            <a:endParaRPr lang="en-GB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rtl="1"/>
            <a:endParaRPr lang="en-GB" dirty="0"/>
          </a:p>
        </p:txBody>
      </p:sp>
      <p:pic>
        <p:nvPicPr>
          <p:cNvPr id="4" name="Picture 3" descr="BB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2741891" cy="421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577483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IQ" dirty="0"/>
              <a:t>«طوبى للأنقياء القلب لأنهم يعاينون </a:t>
            </a:r>
            <a:r>
              <a:rPr lang="ar-IQ" dirty="0" smtClean="0"/>
              <a:t>الله» متى 8:5</a:t>
            </a:r>
            <a:endParaRPr lang="en-GB" sz="2600" dirty="0"/>
          </a:p>
          <a:p>
            <a:pPr algn="r" rtl="1">
              <a:buNone/>
            </a:pPr>
            <a:r>
              <a:rPr lang="en-GB" dirty="0"/>
              <a:t> </a:t>
            </a:r>
          </a:p>
          <a:p>
            <a:pPr algn="r" rtl="1">
              <a:buNone/>
            </a:pPr>
            <a:r>
              <a:rPr lang="ar-IQ" dirty="0"/>
              <a:t>«وعبيده [اي عبيد الله] يخدمونه. وهم سينظرون وجهه، واسمه [اي اسم الله-- رؤيا 12:3) على </a:t>
            </a:r>
            <a:r>
              <a:rPr lang="ar-IQ" dirty="0" smtClean="0"/>
              <a:t>جباههم» </a:t>
            </a:r>
            <a:r>
              <a:rPr lang="ar-IQ" sz="2600" dirty="0" smtClean="0"/>
              <a:t>رؤيا 3:22, 4</a:t>
            </a:r>
            <a:endParaRPr lang="en-GB" sz="2600" dirty="0" smtClean="0"/>
          </a:p>
          <a:p>
            <a:pPr algn="r" rtl="1">
              <a:buNone/>
            </a:pPr>
            <a:endParaRPr lang="en-GB" dirty="0" smtClean="0"/>
          </a:p>
          <a:p>
            <a:pPr algn="ctr" rtl="1">
              <a:buNone/>
            </a:pPr>
            <a:r>
              <a:rPr lang="ar-IQ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سيكون لذلك تأثير عملي عميق على حياتنا</a:t>
            </a:r>
            <a:endParaRPr lang="en-GB" sz="3800" b="1" dirty="0">
              <a:solidFill>
                <a:schemeClr val="accent2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 rtl="1">
              <a:buNone/>
            </a:pPr>
            <a:r>
              <a:rPr lang="en-GB" dirty="0"/>
              <a:t> </a:t>
            </a:r>
          </a:p>
          <a:p>
            <a:pPr algn="r" rtl="1">
              <a:buNone/>
            </a:pPr>
            <a:r>
              <a:rPr lang="ar-IQ" dirty="0"/>
              <a:t>«اتبعوا السلام مع الجميع، والقداسة التي بدونها لن يرى أحد </a:t>
            </a:r>
            <a:r>
              <a:rPr lang="ar-IQ" dirty="0" smtClean="0"/>
              <a:t>الرب» </a:t>
            </a:r>
            <a:r>
              <a:rPr lang="ar-IQ" sz="2600" dirty="0" smtClean="0"/>
              <a:t>عبرانيين 14:12</a:t>
            </a:r>
            <a:endParaRPr lang="en-GB" sz="2600" dirty="0"/>
          </a:p>
          <a:p>
            <a:pPr algn="r" rtl="1">
              <a:buNone/>
            </a:pPr>
            <a:r>
              <a:rPr lang="en-GB" dirty="0"/>
              <a:t> </a:t>
            </a:r>
          </a:p>
          <a:p>
            <a:pPr algn="r" rtl="1">
              <a:buNone/>
            </a:pPr>
            <a:r>
              <a:rPr lang="ar-IQ" dirty="0" smtClean="0"/>
              <a:t>علينا ان لا نحلف او نقسم, </a:t>
            </a:r>
            <a:r>
              <a:rPr lang="ar-IQ" dirty="0" err="1" smtClean="0"/>
              <a:t>لانه</a:t>
            </a:r>
            <a:r>
              <a:rPr lang="ar-IQ" dirty="0" smtClean="0"/>
              <a:t> «من </a:t>
            </a:r>
            <a:r>
              <a:rPr lang="ar-IQ" dirty="0"/>
              <a:t>حلف بالسماء فقد حلف بعرش الله وبالجالس </a:t>
            </a:r>
            <a:r>
              <a:rPr lang="ar-IQ" dirty="0" smtClean="0"/>
              <a:t>عليه» </a:t>
            </a:r>
            <a:r>
              <a:rPr lang="ar-IQ" sz="2600" dirty="0" smtClean="0"/>
              <a:t>متى 22:23</a:t>
            </a:r>
            <a:endParaRPr lang="en-GB" sz="2600" dirty="0"/>
          </a:p>
          <a:p>
            <a:pPr algn="r" rt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معاينة الله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GB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ar-IQ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- رجاء المؤمن</a:t>
            </a:r>
            <a:endParaRPr lang="en-GB" b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266928" cy="4353347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dirty="0"/>
              <a:t>«وبعد أن يفنى جلدي هذا وبدون جسدي أرى الله. الذي أراه أنا لنفسي وعيناي تنظران وليس </a:t>
            </a:r>
            <a:r>
              <a:rPr lang="ar-IQ" dirty="0" smtClean="0"/>
              <a:t>آخر» (ايوب 26:19, 27)</a:t>
            </a:r>
            <a:endParaRPr lang="en-GB" dirty="0"/>
          </a:p>
          <a:p>
            <a:pPr algn="r" rtl="1">
              <a:buNone/>
            </a:pPr>
            <a:endParaRPr lang="en-GB" dirty="0"/>
          </a:p>
          <a:p>
            <a:pPr algn="r" rtl="1">
              <a:buNone/>
            </a:pPr>
            <a:r>
              <a:rPr lang="ar-IQ" dirty="0"/>
              <a:t>«فإننا ننظر الآن في مرآة في لغز لكن حينئذ وجها </a:t>
            </a:r>
            <a:r>
              <a:rPr lang="ar-IQ" dirty="0" smtClean="0"/>
              <a:t>لوجه» (1 </a:t>
            </a:r>
            <a:r>
              <a:rPr lang="ar-IQ" dirty="0" err="1" smtClean="0"/>
              <a:t>كورنثوس</a:t>
            </a:r>
            <a:r>
              <a:rPr lang="ar-IQ" dirty="0" smtClean="0"/>
              <a:t> 12:13)</a:t>
            </a:r>
            <a:endParaRPr lang="en-GB" dirty="0"/>
          </a:p>
          <a:p>
            <a:pPr algn="r" rtl="1"/>
            <a:endParaRPr lang="en-GB" dirty="0"/>
          </a:p>
        </p:txBody>
      </p:sp>
      <p:pic>
        <p:nvPicPr>
          <p:cNvPr id="4" name="Picture 3" descr="foggy 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20888"/>
            <a:ext cx="3923928" cy="39239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dirty="0"/>
              <a:t>«وقال الله: نعمل الانسان على صورتنا </a:t>
            </a:r>
            <a:r>
              <a:rPr lang="ar-IQ" dirty="0" smtClean="0"/>
              <a:t>كشبهنا» </a:t>
            </a:r>
            <a:r>
              <a:rPr lang="ar-IQ" sz="3100" dirty="0" smtClean="0"/>
              <a:t>تكوين 26:1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78112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IQ" dirty="0"/>
              <a:t>يتحدث يعقوب 9:3 عن «الناس الذين قد تكونوا على شبه </a:t>
            </a:r>
            <a:r>
              <a:rPr lang="ar-IQ" dirty="0" smtClean="0"/>
              <a:t>الله»</a:t>
            </a:r>
            <a:endParaRPr lang="en-GB" dirty="0" smtClean="0"/>
          </a:p>
          <a:p>
            <a:pPr algn="r" rtl="1"/>
            <a:r>
              <a:rPr lang="ar-IQ" dirty="0" err="1" smtClean="0"/>
              <a:t>راى</a:t>
            </a:r>
            <a:r>
              <a:rPr lang="ar-IQ" dirty="0" smtClean="0"/>
              <a:t> </a:t>
            </a:r>
            <a:r>
              <a:rPr lang="ar-IQ" dirty="0" err="1" smtClean="0"/>
              <a:t>حزقيال</a:t>
            </a:r>
            <a:r>
              <a:rPr lang="ar-IQ" dirty="0" smtClean="0"/>
              <a:t> الله جالسا على العرش فوق </a:t>
            </a:r>
            <a:r>
              <a:rPr lang="ar-IQ" dirty="0" err="1" smtClean="0"/>
              <a:t>الكروبيم</a:t>
            </a:r>
            <a:r>
              <a:rPr lang="ar-IQ" dirty="0" smtClean="0"/>
              <a:t> (</a:t>
            </a:r>
            <a:r>
              <a:rPr lang="ar-IQ" dirty="0" err="1" smtClean="0"/>
              <a:t>حزقيال</a:t>
            </a:r>
            <a:r>
              <a:rPr lang="ar-IQ" dirty="0" smtClean="0"/>
              <a:t> 26:1, 20:10). ان من يجلس فوق </a:t>
            </a:r>
            <a:r>
              <a:rPr lang="ar-IQ" dirty="0" err="1" smtClean="0"/>
              <a:t>الكروبيم</a:t>
            </a:r>
            <a:r>
              <a:rPr lang="ar-IQ" dirty="0" smtClean="0"/>
              <a:t> هو الله نفسه (2 ملوك 15:19)</a:t>
            </a:r>
            <a:endParaRPr lang="en-GB" dirty="0" smtClean="0"/>
          </a:p>
          <a:p>
            <a:pPr algn="r" rtl="1"/>
            <a:r>
              <a:rPr lang="ar-IQ" dirty="0" smtClean="0"/>
              <a:t>ولأننا على صورة الله, فعلينا ان نعطي اجسادنا الى الله, كما كان على الناس ان يعطوا لقيصر الدينار الذي كان يحمل صورة قيصر (لوقا 25:20)</a:t>
            </a:r>
            <a:endParaRPr lang="en-GB" dirty="0"/>
          </a:p>
        </p:txBody>
      </p:sp>
      <p:pic>
        <p:nvPicPr>
          <p:cNvPr id="5" name="Picture 4" descr="Julius-Caesar-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5448" y="4077072"/>
            <a:ext cx="2273044" cy="21899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4000" r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b="1" dirty="0" smtClean="0">
                <a:solidFill>
                  <a:srgbClr val="FFFFCC"/>
                </a:solidFill>
              </a:rPr>
              <a:t>الله لديه مكانه الشخصي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>
                <a:solidFill>
                  <a:srgbClr val="FFFFCC"/>
                </a:solidFill>
              </a:rPr>
              <a:t>«الله في السماوات» (جامعة 2:5)</a:t>
            </a:r>
            <a:endParaRPr lang="en-GB" dirty="0" smtClean="0">
              <a:solidFill>
                <a:srgbClr val="FFFFCC"/>
              </a:solidFill>
            </a:endParaRPr>
          </a:p>
          <a:p>
            <a:pPr algn="r" rtl="1"/>
            <a:r>
              <a:rPr lang="ar-IQ" dirty="0" smtClean="0">
                <a:solidFill>
                  <a:srgbClr val="FFFFCC"/>
                </a:solidFill>
              </a:rPr>
              <a:t>«لأنه </a:t>
            </a:r>
            <a:r>
              <a:rPr lang="ar-IQ" dirty="0">
                <a:solidFill>
                  <a:srgbClr val="FFFFCC"/>
                </a:solidFill>
              </a:rPr>
              <a:t>أشرف من علو قدسه. الرب من السماء إلى الأرض </a:t>
            </a:r>
            <a:r>
              <a:rPr lang="ar-IQ" dirty="0" smtClean="0">
                <a:solidFill>
                  <a:srgbClr val="FFFFCC"/>
                </a:solidFill>
              </a:rPr>
              <a:t>نظر» (مزمور 19:102)</a:t>
            </a:r>
          </a:p>
          <a:p>
            <a:pPr algn="r" rtl="1"/>
            <a:r>
              <a:rPr lang="ar-IQ" dirty="0">
                <a:solidFill>
                  <a:srgbClr val="FFFFCC"/>
                </a:solidFill>
              </a:rPr>
              <a:t>«فاسمع أنت من السماء مكان </a:t>
            </a:r>
            <a:r>
              <a:rPr lang="ar-IQ" dirty="0" smtClean="0">
                <a:solidFill>
                  <a:srgbClr val="FFFFCC"/>
                </a:solidFill>
              </a:rPr>
              <a:t>سكناك» (1 ملوك 39:8)</a:t>
            </a:r>
            <a:endParaRPr lang="en-GB" dirty="0" smtClean="0">
              <a:solidFill>
                <a:srgbClr val="FFFFCC"/>
              </a:solidFill>
            </a:endParaRPr>
          </a:p>
          <a:p>
            <a:pPr algn="r" rt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869160"/>
            <a:ext cx="7772400" cy="1470025"/>
          </a:xfrm>
        </p:spPr>
        <p:txBody>
          <a:bodyPr/>
          <a:lstStyle/>
          <a:p>
            <a:pPr rtl="1"/>
            <a:r>
              <a:rPr lang="ar-IQ" b="1" dirty="0" smtClean="0">
                <a:solidFill>
                  <a:srgbClr val="FFFFCC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3.1 اسم الله وطبيعته</a:t>
            </a:r>
            <a:endParaRPr lang="en-GB" dirty="0">
              <a:solidFill>
                <a:srgbClr val="FFFFCC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b="1" dirty="0" smtClean="0">
                <a:solidFill>
                  <a:schemeClr val="tx2">
                    <a:lumMod val="50000"/>
                  </a:schemeClr>
                </a:solidFill>
              </a:rPr>
              <a:t>في اللغتين العبرية واليونانية, يدل اسم الشخص على طبيعته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IQ" dirty="0" smtClean="0"/>
              <a:t>(يسوع</a:t>
            </a:r>
            <a:r>
              <a:rPr lang="ar-IQ" dirty="0"/>
              <a:t>) </a:t>
            </a:r>
            <a:r>
              <a:rPr lang="ar-IQ" dirty="0" smtClean="0"/>
              <a:t>=(المخلص) «</a:t>
            </a:r>
            <a:r>
              <a:rPr lang="ar-IQ" dirty="0"/>
              <a:t>لأنه يخلص شعبه من </a:t>
            </a:r>
            <a:r>
              <a:rPr lang="ar-IQ" dirty="0" smtClean="0"/>
              <a:t>خطاياهم» (متى 21:1)</a:t>
            </a:r>
            <a:endParaRPr lang="en-GB" dirty="0"/>
          </a:p>
          <a:p>
            <a:pPr lvl="0" algn="r" rtl="1"/>
            <a:r>
              <a:rPr lang="ar-IQ" dirty="0" smtClean="0"/>
              <a:t>(ابراهيم)= (ابو </a:t>
            </a:r>
            <a:r>
              <a:rPr lang="ar-IQ" dirty="0"/>
              <a:t>الجموع الكثيرة) «</a:t>
            </a:r>
            <a:r>
              <a:rPr lang="ar-IQ" dirty="0" err="1"/>
              <a:t>لاني</a:t>
            </a:r>
            <a:r>
              <a:rPr lang="ar-IQ" dirty="0"/>
              <a:t> اجعلك ابا لجمهور من </a:t>
            </a:r>
            <a:r>
              <a:rPr lang="ar-IQ" dirty="0" smtClean="0"/>
              <a:t>الامم» (تكوين 5:17)</a:t>
            </a:r>
            <a:endParaRPr lang="en-GB" dirty="0"/>
          </a:p>
          <a:p>
            <a:pPr lvl="0" algn="r" rtl="1"/>
            <a:r>
              <a:rPr lang="ar-IQ" dirty="0" smtClean="0"/>
              <a:t>(حواء)= (حية) «</a:t>
            </a:r>
            <a:r>
              <a:rPr lang="ar-IQ" dirty="0" err="1"/>
              <a:t>لانها</a:t>
            </a:r>
            <a:r>
              <a:rPr lang="ar-IQ" dirty="0"/>
              <a:t> ام كل </a:t>
            </a:r>
            <a:r>
              <a:rPr lang="ar-IQ" dirty="0" smtClean="0"/>
              <a:t>حي» (تكوين 20:3)</a:t>
            </a:r>
            <a:endParaRPr lang="en-GB" dirty="0"/>
          </a:p>
          <a:p>
            <a:pPr lvl="0" algn="r" rtl="1"/>
            <a:r>
              <a:rPr lang="ar-IQ" dirty="0"/>
              <a:t>(شمعون)= (سمع) لان «الرب قد سمع اني مكروهة </a:t>
            </a:r>
            <a:r>
              <a:rPr lang="ar-IQ" dirty="0" err="1"/>
              <a:t>فاعطاني</a:t>
            </a:r>
            <a:r>
              <a:rPr lang="ar-IQ" dirty="0"/>
              <a:t> هذا </a:t>
            </a:r>
            <a:r>
              <a:rPr lang="ar-IQ" dirty="0" smtClean="0"/>
              <a:t>ايضا» (تكوين 33:29)</a:t>
            </a:r>
            <a:endParaRPr lang="en-GB" dirty="0"/>
          </a:p>
          <a:p>
            <a:pPr algn="r" rt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IQ" dirty="0" smtClean="0">
                <a:solidFill>
                  <a:srgbClr val="FFFFCC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الله قد اعلن عن اسمه</a:t>
            </a:r>
            <a:endParaRPr lang="en-GB" dirty="0">
              <a:solidFill>
                <a:srgbClr val="FFFFCC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2332855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dirty="0">
                <a:solidFill>
                  <a:schemeClr val="accent1">
                    <a:lumMod val="50000"/>
                  </a:schemeClr>
                </a:solidFill>
              </a:rPr>
              <a:t>«الرب (يهوه) اله رحيم </a:t>
            </a:r>
            <a:r>
              <a:rPr lang="ar-IQ" dirty="0" smtClean="0">
                <a:solidFill>
                  <a:schemeClr val="accent1">
                    <a:lumMod val="50000"/>
                  </a:schemeClr>
                </a:solidFill>
              </a:rPr>
              <a:t>ورؤوف </a:t>
            </a:r>
            <a:r>
              <a:rPr lang="ar-IQ" dirty="0">
                <a:solidFill>
                  <a:schemeClr val="accent1">
                    <a:lumMod val="50000"/>
                  </a:schemeClr>
                </a:solidFill>
              </a:rPr>
              <a:t>بطيء الغضب وكثير الاحسان والوفاء. حافظ الاحسان الى الوف. غافر الاثم والمعصية والخطية. ولكنه لن يبرئ </a:t>
            </a:r>
            <a:r>
              <a:rPr lang="ar-IQ" dirty="0" smtClean="0">
                <a:solidFill>
                  <a:schemeClr val="accent1">
                    <a:lumMod val="50000"/>
                  </a:schemeClr>
                </a:solidFill>
              </a:rPr>
              <a:t>ابراء» </a:t>
            </a:r>
            <a:r>
              <a:rPr lang="ar-IQ" sz="2400" dirty="0" smtClean="0">
                <a:solidFill>
                  <a:schemeClr val="accent1">
                    <a:lumMod val="50000"/>
                  </a:schemeClr>
                </a:solidFill>
              </a:rPr>
              <a:t>خروج 5:34-7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</a:rPr>
              <a:t>الصفات</a:t>
            </a:r>
            <a:endParaRPr lang="en-US" dirty="0">
              <a:effectLst>
                <a:glow rad="101600">
                  <a:schemeClr val="accent2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  <a:buFontTx/>
              <a:buChar char="-"/>
            </a:pPr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الرحمة: يهوه رؤوف رحيم (مزمور 38:78)</a:t>
            </a:r>
          </a:p>
          <a:p>
            <a:pPr algn="r" rtl="1">
              <a:lnSpc>
                <a:spcPct val="80000"/>
              </a:lnSpc>
              <a:buFontTx/>
              <a:buChar char="-"/>
            </a:pPr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يهوه منعم بالعطايا الالهية (</a:t>
            </a:r>
            <a:r>
              <a:rPr lang="ar-IQ" sz="2400" dirty="0" err="1" smtClean="0">
                <a:solidFill>
                  <a:schemeClr val="accent2">
                    <a:lumMod val="50000"/>
                  </a:schemeClr>
                </a:solidFill>
              </a:rPr>
              <a:t>افسس</a:t>
            </a:r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 8:2-9)</a:t>
            </a:r>
          </a:p>
          <a:p>
            <a:pPr algn="r" rtl="1">
              <a:lnSpc>
                <a:spcPct val="80000"/>
              </a:lnSpc>
              <a:buFontTx/>
              <a:buChar char="-"/>
            </a:pPr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يهوه متاني, صبور وبطيء الغضب (1 بطرس 20:3)</a:t>
            </a:r>
          </a:p>
          <a:p>
            <a:pPr algn="r" rtl="1">
              <a:lnSpc>
                <a:spcPct val="80000"/>
              </a:lnSpc>
              <a:buFontTx/>
              <a:buChar char="-"/>
            </a:pPr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يهوه بار– عادل ورحيم (مزمور 5:33)</a:t>
            </a:r>
          </a:p>
          <a:p>
            <a:pPr algn="r" rtl="1">
              <a:lnSpc>
                <a:spcPct val="80000"/>
              </a:lnSpc>
              <a:buFontTx/>
              <a:buChar char="-"/>
            </a:pPr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يهوه حق– ثابت وموثوق (مزمور 160:119)</a:t>
            </a:r>
          </a:p>
          <a:p>
            <a:pPr algn="r" rtl="1">
              <a:lnSpc>
                <a:spcPct val="80000"/>
              </a:lnSpc>
              <a:buFontTx/>
              <a:buChar char="-"/>
            </a:pPr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التشدد: الله لا </a:t>
            </a:r>
            <a:r>
              <a:rPr lang="ar-IQ" sz="2400" dirty="0" err="1" smtClean="0">
                <a:solidFill>
                  <a:schemeClr val="accent2">
                    <a:lumMod val="50000"/>
                  </a:schemeClr>
                </a:solidFill>
              </a:rPr>
              <a:t>يبريء</a:t>
            </a:r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 المذنب (خروج 7:34, تثنية 9:5)</a:t>
            </a:r>
          </a:p>
          <a:p>
            <a:pPr algn="r" rtl="1">
              <a:lnSpc>
                <a:spcPct val="80000"/>
              </a:lnSpc>
              <a:buFontTx/>
              <a:buChar char="-"/>
            </a:pPr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اولئك الذين يبغضونه (تكوين 5:6-8, رومية 28:1-32)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293096"/>
            <a:ext cx="3506143" cy="233742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11560" y="692696"/>
            <a:ext cx="7889587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مجد الله الذي ظهر لموسى</a:t>
            </a:r>
          </a:p>
          <a:p>
            <a:pPr algn="r" rtl="1"/>
            <a:r>
              <a:rPr lang="ar-IQ" sz="3200" dirty="0" smtClean="0"/>
              <a:t> </a:t>
            </a:r>
            <a:r>
              <a:rPr lang="ar-IQ" sz="3200" dirty="0"/>
              <a:t>فنزل الرب في السحاب فوقف عنده هناك ونادى باسم الرب. فاجتاز الرب قدامه. ونادى الرب: «الرب اله </a:t>
            </a:r>
            <a:r>
              <a:rPr lang="ar-IQ" sz="3200" dirty="0">
                <a:solidFill>
                  <a:srgbClr val="00B050"/>
                </a:solidFill>
              </a:rPr>
              <a:t>رحيم </a:t>
            </a:r>
            <a:r>
              <a:rPr lang="ar-IQ" sz="3200" dirty="0" smtClean="0">
                <a:solidFill>
                  <a:srgbClr val="00B050"/>
                </a:solidFill>
              </a:rPr>
              <a:t>ورؤوف </a:t>
            </a:r>
            <a:r>
              <a:rPr lang="ar-IQ" sz="3200" dirty="0">
                <a:solidFill>
                  <a:srgbClr val="00B050"/>
                </a:solidFill>
              </a:rPr>
              <a:t>بطيء الغضب وكثير الاحسان والوفاء. حافظ الاحسان الى الوف. غافر الاثم والمعصية والخطية</a:t>
            </a:r>
            <a:r>
              <a:rPr lang="ar-IQ" sz="3200" dirty="0"/>
              <a:t>. ولكنه </a:t>
            </a:r>
            <a:r>
              <a:rPr lang="ar-IQ" sz="3200" dirty="0">
                <a:solidFill>
                  <a:srgbClr val="FF0000"/>
                </a:solidFill>
              </a:rPr>
              <a:t>لن يبرئ ابراء. مفتقد اثم الاباء في الابناء وفي ابناء الابناء في الجيل الثالث </a:t>
            </a:r>
            <a:r>
              <a:rPr lang="ar-IQ" sz="3200" dirty="0" smtClean="0">
                <a:solidFill>
                  <a:srgbClr val="FF0000"/>
                </a:solidFill>
              </a:rPr>
              <a:t>والرابع</a:t>
            </a:r>
          </a:p>
          <a:p>
            <a:pPr algn="ctr" rtl="1"/>
            <a:r>
              <a:rPr lang="ar-IQ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الرحمة</a:t>
            </a:r>
            <a:r>
              <a:rPr lang="ar-IQ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IQ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و</a:t>
            </a:r>
            <a:r>
              <a:rPr lang="ar-IQ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التشدد</a:t>
            </a:r>
            <a:endParaRPr lang="ar-IQ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r" rtl="1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1482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FFCC"/>
                </a:solidFill>
              </a:rPr>
              <a:t>יהוה</a:t>
            </a:r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he-IL" dirty="0" smtClean="0">
                <a:solidFill>
                  <a:srgbClr val="FFFFCC"/>
                </a:solidFill>
              </a:rPr>
              <a:t>אלהים</a:t>
            </a:r>
            <a:endParaRPr lang="en-GB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/>
          <a:lstStyle/>
          <a:p>
            <a:pPr algn="r" rtl="1">
              <a:buNone/>
            </a:pPr>
            <a:r>
              <a:rPr lang="ar-IQ" b="1" cap="small" dirty="0" smtClean="0">
                <a:solidFill>
                  <a:srgbClr val="FFFFCC"/>
                </a:solidFill>
              </a:rPr>
              <a:t>يهوه </a:t>
            </a:r>
            <a:r>
              <a:rPr lang="ar-IQ" b="1" cap="small" dirty="0" err="1" smtClean="0">
                <a:solidFill>
                  <a:srgbClr val="FFFFCC"/>
                </a:solidFill>
              </a:rPr>
              <a:t>الوهيم</a:t>
            </a:r>
            <a:endParaRPr lang="en-GB" dirty="0">
              <a:solidFill>
                <a:srgbClr val="FFFFCC"/>
              </a:solidFill>
            </a:endParaRPr>
          </a:p>
          <a:p>
            <a:pPr algn="r" rtl="1">
              <a:buNone/>
            </a:pPr>
            <a:r>
              <a:rPr lang="ar-IQ" b="1" i="1" dirty="0" smtClean="0">
                <a:solidFill>
                  <a:srgbClr val="FFFFCC"/>
                </a:solidFill>
              </a:rPr>
              <a:t>تعني</a:t>
            </a:r>
            <a:endParaRPr lang="en-GB" dirty="0">
              <a:solidFill>
                <a:srgbClr val="FFFFCC"/>
              </a:solidFill>
            </a:endParaRPr>
          </a:p>
          <a:p>
            <a:pPr algn="r" rtl="1">
              <a:buNone/>
            </a:pPr>
            <a:r>
              <a:rPr lang="ar-IQ" b="1" cap="small" dirty="0" smtClean="0">
                <a:solidFill>
                  <a:srgbClr val="FFFFCC"/>
                </a:solidFill>
              </a:rPr>
              <a:t>الذي سيظهر في جمع من الجبابرة</a:t>
            </a:r>
            <a:endParaRPr lang="en-GB" dirty="0">
              <a:solidFill>
                <a:srgbClr val="FFFFCC"/>
              </a:solidFill>
            </a:endParaRPr>
          </a:p>
          <a:p>
            <a:pPr algn="r" rtl="1"/>
            <a:endParaRPr lang="en-GB" dirty="0"/>
          </a:p>
        </p:txBody>
      </p:sp>
      <p:pic>
        <p:nvPicPr>
          <p:cNvPr id="4" name="Picture 3" descr="shining-in-the-dark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47610"/>
            <a:ext cx="4680520" cy="351039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pPr rtl="1"/>
            <a:r>
              <a:rPr lang="ar-IQ" b="1" dirty="0" smtClean="0">
                <a:solidFill>
                  <a:schemeClr val="accent2">
                    <a:lumMod val="50000"/>
                  </a:schemeClr>
                </a:solidFill>
              </a:rPr>
              <a:t>1.1 وجود الله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4320480" cy="4581128"/>
          </a:xfrm>
        </p:spPr>
        <p:txBody>
          <a:bodyPr>
            <a:normAutofit/>
          </a:bodyPr>
          <a:lstStyle/>
          <a:p>
            <a:pPr algn="r" rtl="1"/>
            <a:r>
              <a:rPr lang="ar-IQ" dirty="0">
                <a:solidFill>
                  <a:schemeClr val="accent2">
                    <a:lumMod val="50000"/>
                  </a:schemeClr>
                </a:solidFill>
              </a:rPr>
              <a:t>«يجب أن الذي يأتي إلى الله يؤمن بأنه موجود، وأنه يجازي الذين </a:t>
            </a:r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يطلبونه»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IQ" sz="2400" dirty="0" smtClean="0">
                <a:solidFill>
                  <a:schemeClr val="accent2">
                    <a:lumMod val="50000"/>
                  </a:schemeClr>
                </a:solidFill>
              </a:rPr>
              <a:t>عبرانيين 6:11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praying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047" y="2780928"/>
            <a:ext cx="4378441" cy="30243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اذا اردنا ان لا نموت فيما بعد وان نعيش الى الابد في كمال تام وخالد فعلينا ان نتحد مع اسمه, ويكون ذلك بان نتعمد باسمه, اي يهوه </a:t>
            </a:r>
            <a:r>
              <a:rPr lang="ar-IQ" dirty="0" err="1" smtClean="0">
                <a:solidFill>
                  <a:schemeClr val="tx2">
                    <a:lumMod val="50000"/>
                  </a:schemeClr>
                </a:solidFill>
              </a:rPr>
              <a:t>الوهيم</a:t>
            </a: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 (متى 19:28). ان ذلك سيجعل منا ايضا نسل ابراهيم (</a:t>
            </a:r>
            <a:r>
              <a:rPr lang="ar-IQ" dirty="0" err="1" smtClean="0">
                <a:solidFill>
                  <a:schemeClr val="tx2">
                    <a:lumMod val="50000"/>
                  </a:schemeClr>
                </a:solidFill>
              </a:rPr>
              <a:t>غلاطية</a:t>
            </a: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 27:3-29) الموعودين بميراث الارض الابدي (تكوين 8:17, رومية 13:4)– جمع (الجبابرة– اي </a:t>
            </a:r>
            <a:r>
              <a:rPr lang="ar-IQ" dirty="0" err="1" smtClean="0">
                <a:solidFill>
                  <a:schemeClr val="tx2">
                    <a:lumMod val="50000"/>
                  </a:schemeClr>
                </a:solidFill>
              </a:rPr>
              <a:t>الوهيم</a:t>
            </a: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) الذين ستتم فيهم نبوءة اسم الله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403648" y="980728"/>
            <a:ext cx="6074099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IQ" sz="7200" b="1" dirty="0" smtClean="0">
                <a:solidFill>
                  <a:srgbClr val="00B050"/>
                </a:solidFill>
              </a:rPr>
              <a:t>مجد الله</a:t>
            </a:r>
          </a:p>
          <a:p>
            <a:pPr algn="ctr" rtl="1"/>
            <a:r>
              <a:rPr lang="ar-IQ" sz="7200" b="1" dirty="0" smtClean="0">
                <a:solidFill>
                  <a:srgbClr val="FF0000"/>
                </a:solidFill>
              </a:rPr>
              <a:t>الظاهر على الارض</a:t>
            </a:r>
            <a:endParaRPr lang="ar-IQ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43608" y="1124744"/>
            <a:ext cx="680946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4000" dirty="0"/>
              <a:t>«لأن الأرض تمتلئ من معرفة مجد الرب كما تغطي المياه </a:t>
            </a:r>
            <a:r>
              <a:rPr lang="ar-IQ" sz="4000" dirty="0" smtClean="0"/>
              <a:t>البحر» </a:t>
            </a:r>
          </a:p>
          <a:p>
            <a:pPr rtl="1"/>
            <a:r>
              <a:rPr lang="ar-IQ" sz="3200" dirty="0" err="1" smtClean="0"/>
              <a:t>حبقوق</a:t>
            </a:r>
            <a:r>
              <a:rPr lang="ar-IQ" sz="3200" dirty="0" smtClean="0"/>
              <a:t> 14:2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6257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IQ" sz="4800" b="1" dirty="0" smtClean="0">
                <a:solidFill>
                  <a:srgbClr val="002060"/>
                </a:solidFill>
              </a:rPr>
              <a:t>4.1 الملائكة</a:t>
            </a:r>
            <a:endParaRPr lang="en-GB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b="1" dirty="0" smtClean="0">
                <a:solidFill>
                  <a:schemeClr val="tx2">
                    <a:lumMod val="50000"/>
                  </a:schemeClr>
                </a:solidFill>
              </a:rPr>
              <a:t>الملائكة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997152"/>
          </a:xfrm>
        </p:spPr>
        <p:txBody>
          <a:bodyPr/>
          <a:lstStyle/>
          <a:p>
            <a:pPr lvl="0" algn="r"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كائنات شخصية حقيقية</a:t>
            </a:r>
          </a:p>
          <a:p>
            <a:pPr lvl="0" algn="r"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تحمل اسم الله</a:t>
            </a:r>
          </a:p>
          <a:p>
            <a:pPr lvl="0" algn="r"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كائنات يعمل فيها روح الله لتحقيق مشيئته</a:t>
            </a:r>
          </a:p>
          <a:p>
            <a:pPr lvl="0" algn="r"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على وفق طبيعته وغرضه</a:t>
            </a:r>
          </a:p>
          <a:p>
            <a:pPr lvl="0" algn="r"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وبالتالي فان الملائكة تظهر الله (اي تعلنه)</a:t>
            </a:r>
            <a:endParaRPr lang="en-GB" dirty="0"/>
          </a:p>
        </p:txBody>
      </p:sp>
      <p:pic>
        <p:nvPicPr>
          <p:cNvPr id="4" name="Picture 3" descr="CAREL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836712"/>
            <a:ext cx="2349500" cy="508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/>
              <a:t>معنى كلمة (ملاك)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IQ" dirty="0" smtClean="0"/>
              <a:t>ان الكلمات الاصلية (العبرية واليونانية) والتي تترجم الى (ملاك) تعني (رسول), فالملائكة هم رسل الله وخدمه المطيعون, وعليه لا يمكننا ان نتهمهم بالعصيان. وتعني الكلمة اليونانية (</a:t>
            </a:r>
            <a:r>
              <a:rPr lang="ar-IQ" dirty="0" err="1" smtClean="0"/>
              <a:t>اكيلوس</a:t>
            </a:r>
            <a:r>
              <a:rPr lang="ar-IQ" dirty="0" smtClean="0"/>
              <a:t>) والتي تترجم الى (ملائكة), تعني ايضا (رسل) وتستخدم للبشر ايضا (مثل يوحنا المعمدان في متى 10:11)ورسله (لوقا 24:7), ورسل يسوع (لوقا 52:9) والرجلان اللذان تجسسا اريحا (يعقوب 25:2). وطبعا من الممكن للملائكة (بمعنى الرسل </a:t>
            </a:r>
            <a:r>
              <a:rPr lang="ar-IQ" i="1" dirty="0" smtClean="0"/>
              <a:t>البشر</a:t>
            </a:r>
            <a:r>
              <a:rPr lang="ar-IQ" dirty="0" smtClean="0"/>
              <a:t>) ان يخطئوا.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/>
              <a:t>طبيعة الله وطبيعة البشر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طبيعة البشر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r" rtl="1"/>
            <a:r>
              <a:rPr lang="ar-IQ" dirty="0" smtClean="0"/>
              <a:t>نحن نجرب بالخطايا (يعقوب 13:1-15) بقلوبنا الفاسدة (ارمياء 9:17, </a:t>
            </a:r>
            <a:r>
              <a:rPr lang="ar-IQ" dirty="0" err="1" smtClean="0"/>
              <a:t>مرقس</a:t>
            </a:r>
            <a:r>
              <a:rPr lang="ar-IQ" dirty="0" smtClean="0"/>
              <a:t> 21:7-23)</a:t>
            </a:r>
          </a:p>
          <a:p>
            <a:pPr lvl="0" algn="r" rtl="1"/>
            <a:r>
              <a:rPr lang="ar-IQ" dirty="0" smtClean="0"/>
              <a:t>محكوم علينا بالموت (الفناء) (رومية 12:5, 17, 1 </a:t>
            </a:r>
            <a:r>
              <a:rPr lang="ar-IQ" dirty="0" err="1" smtClean="0"/>
              <a:t>كرونثوس</a:t>
            </a:r>
            <a:r>
              <a:rPr lang="ar-IQ" dirty="0" smtClean="0"/>
              <a:t> 22:15)</a:t>
            </a:r>
          </a:p>
          <a:p>
            <a:pPr lvl="0" algn="r" rtl="1"/>
            <a:r>
              <a:rPr lang="ar-IQ" dirty="0" smtClean="0"/>
              <a:t>لدينا قوة محدودة جدا, من الناحية الجسدية (</a:t>
            </a:r>
            <a:r>
              <a:rPr lang="ar-IQ" dirty="0" err="1" smtClean="0"/>
              <a:t>اشعياء</a:t>
            </a:r>
            <a:r>
              <a:rPr lang="ar-IQ" dirty="0" smtClean="0"/>
              <a:t> 30:40) والعقلية (ارمياء 23:10)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ar-IQ" dirty="0" smtClean="0"/>
              <a:t>طبيعة الله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IQ" dirty="0" smtClean="0"/>
              <a:t>لا يمكن ان </a:t>
            </a:r>
            <a:r>
              <a:rPr lang="ar-IQ" dirty="0" err="1" smtClean="0"/>
              <a:t>يخطيء</a:t>
            </a:r>
            <a:r>
              <a:rPr lang="ar-IQ" dirty="0" smtClean="0"/>
              <a:t> (كامل) (رومية 14:9, 23:6, قارن مزمور 2:90, متى 48:5, يعقوب 13:1)</a:t>
            </a:r>
          </a:p>
          <a:p>
            <a:pPr lvl="0" algn="r" rtl="1"/>
            <a:r>
              <a:rPr lang="ar-IQ" dirty="0" smtClean="0"/>
              <a:t>لا يمكن ان يموت (خالد)  (1 </a:t>
            </a:r>
            <a:r>
              <a:rPr lang="ar-IQ" dirty="0" err="1" smtClean="0"/>
              <a:t>تيموثاوس</a:t>
            </a:r>
            <a:r>
              <a:rPr lang="ar-IQ" dirty="0"/>
              <a:t> </a:t>
            </a:r>
            <a:r>
              <a:rPr lang="ar-IQ" dirty="0" smtClean="0"/>
              <a:t>16:6)</a:t>
            </a:r>
          </a:p>
          <a:p>
            <a:pPr lvl="0" algn="r" rtl="1"/>
            <a:r>
              <a:rPr lang="ar-IQ" dirty="0" smtClean="0"/>
              <a:t>مليء بالقوة والحيوية (</a:t>
            </a:r>
            <a:r>
              <a:rPr lang="ar-IQ" dirty="0" err="1" smtClean="0"/>
              <a:t>اشعياء</a:t>
            </a:r>
            <a:r>
              <a:rPr lang="ar-IQ" dirty="0" smtClean="0"/>
              <a:t> 28:40)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/>
              <a:t>الملائكة لا تخطيء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IQ" dirty="0"/>
              <a:t>«الرب في السماوات ثبت كرسيه ومملكته على الكل </a:t>
            </a:r>
            <a:r>
              <a:rPr lang="ar-IQ" dirty="0" smtClean="0"/>
              <a:t>تسود [اي لا يمكن عصيان الله في السماء]. </a:t>
            </a:r>
            <a:r>
              <a:rPr lang="ar-IQ" dirty="0"/>
              <a:t>باركوا الرب يا ملائكته المقتدرين قوة الفاعلين أمره عند سماع صوت كلامه. باركوا الرب يا </a:t>
            </a:r>
            <a:r>
              <a:rPr lang="ar-IQ" i="1" dirty="0"/>
              <a:t>جميع</a:t>
            </a:r>
            <a:r>
              <a:rPr lang="ar-IQ" dirty="0"/>
              <a:t> جنوده خدامه العاملين </a:t>
            </a:r>
            <a:r>
              <a:rPr lang="ar-IQ" dirty="0" smtClean="0"/>
              <a:t>مرضاته» (مزمور 19:103-21)</a:t>
            </a:r>
            <a:endParaRPr lang="en-GB" sz="3100" dirty="0" smtClean="0"/>
          </a:p>
          <a:p>
            <a:pPr algn="r" rtl="1">
              <a:buNone/>
            </a:pPr>
            <a:endParaRPr lang="en-GB" dirty="0"/>
          </a:p>
          <a:p>
            <a:pPr algn="r" rtl="1">
              <a:buNone/>
            </a:pPr>
            <a:r>
              <a:rPr lang="ar-IQ" dirty="0"/>
              <a:t>«</a:t>
            </a:r>
            <a:r>
              <a:rPr lang="ar-IQ" dirty="0" err="1"/>
              <a:t>سبحوه</a:t>
            </a:r>
            <a:r>
              <a:rPr lang="ar-IQ" dirty="0"/>
              <a:t> يا </a:t>
            </a:r>
            <a:r>
              <a:rPr lang="ar-IQ" i="1" dirty="0"/>
              <a:t>جميع</a:t>
            </a:r>
            <a:r>
              <a:rPr lang="ar-IQ" dirty="0"/>
              <a:t> ملائكته. </a:t>
            </a:r>
            <a:r>
              <a:rPr lang="ar-IQ" dirty="0" err="1"/>
              <a:t>سبحوه</a:t>
            </a:r>
            <a:r>
              <a:rPr lang="ar-IQ" dirty="0"/>
              <a:t> يا </a:t>
            </a:r>
            <a:r>
              <a:rPr lang="ar-IQ" i="1" dirty="0"/>
              <a:t>كل</a:t>
            </a:r>
            <a:r>
              <a:rPr lang="ar-IQ" dirty="0"/>
              <a:t> </a:t>
            </a:r>
            <a:r>
              <a:rPr lang="ar-IQ" dirty="0" smtClean="0"/>
              <a:t>جنوده» (مزمور 2:148)</a:t>
            </a:r>
            <a:endParaRPr lang="en-GB" sz="3100" dirty="0" smtClean="0"/>
          </a:p>
          <a:p>
            <a:pPr algn="r" rtl="1">
              <a:buNone/>
            </a:pPr>
            <a:endParaRPr lang="en-GB" dirty="0"/>
          </a:p>
          <a:p>
            <a:pPr algn="r" rtl="1">
              <a:buNone/>
            </a:pPr>
            <a:r>
              <a:rPr lang="ar-IQ" dirty="0"/>
              <a:t>«الملائكة... أليس </a:t>
            </a:r>
            <a:r>
              <a:rPr lang="ar-IQ" i="1" dirty="0"/>
              <a:t>جميعهم</a:t>
            </a:r>
            <a:r>
              <a:rPr lang="ar-IQ" dirty="0"/>
              <a:t> أرواحا خادمة مرسلة للخدمة لأجل العتيدين أن يرثوا </a:t>
            </a:r>
            <a:r>
              <a:rPr lang="ar-IQ" dirty="0" smtClean="0"/>
              <a:t>الخلاص[اي المؤمنين]؟» (عبرانيين 13:1-14)</a:t>
            </a:r>
            <a:endParaRPr lang="en-GB" sz="2600" dirty="0" smtClean="0"/>
          </a:p>
          <a:p>
            <a:pPr algn="r" rtl="1">
              <a:buNone/>
            </a:pPr>
            <a:endParaRPr lang="en-GB" dirty="0"/>
          </a:p>
          <a:p>
            <a:pPr algn="r" rtl="1">
              <a:buNone/>
            </a:pPr>
            <a:r>
              <a:rPr lang="ar-IQ" dirty="0" smtClean="0"/>
              <a:t>يبين تكرار الكلمات (جميع, كل) ان الملائكة لا ينقسمون الى مجموعتين, احداهما بارة والاخرى عاصية</a:t>
            </a:r>
            <a:endParaRPr lang="en-GB" dirty="0"/>
          </a:p>
          <a:p>
            <a:pPr algn="r" rt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/>
              <a:t>لوقا 35:20, 36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IQ" dirty="0"/>
              <a:t>«ولكن الذين حسبوا أهلا ... لا يزوجون ولا يزوجون إذ لا يستطيعون أن يموتوا أيضا لأنهم مثل </a:t>
            </a:r>
            <a:r>
              <a:rPr lang="ar-IQ" dirty="0" smtClean="0"/>
              <a:t>الملائكة» (لوقا 35:20, 36) هذه نقطة جديرة بالملاحظة. ان الملائكة لا تموت «</a:t>
            </a:r>
            <a:r>
              <a:rPr lang="ar-IQ" dirty="0" err="1" smtClean="0"/>
              <a:t>لانه</a:t>
            </a:r>
            <a:r>
              <a:rPr lang="ar-IQ" dirty="0"/>
              <a:t> </a:t>
            </a:r>
            <a:r>
              <a:rPr lang="ar-IQ" dirty="0" smtClean="0"/>
              <a:t>[اي الموت] حقا ليس يمسك الملائكة» (عبرانيين 16:2). فلو امكن الملائكة ان تخطيء, فان اولئك الذين يستحقون الجزاء لدى مجيء المسيح سيظل </a:t>
            </a:r>
            <a:r>
              <a:rPr lang="ar-IQ" dirty="0" err="1" smtClean="0"/>
              <a:t>بامكانهم</a:t>
            </a:r>
            <a:r>
              <a:rPr lang="ar-IQ" dirty="0" smtClean="0"/>
              <a:t> ان يخطئوا. وبما ان الخطية تجلب الموت (رومية 23:6) فلن ينالوا الحياة الابدية. فاذا امكننا ان </a:t>
            </a:r>
            <a:r>
              <a:rPr lang="ar-IQ" dirty="0" err="1" smtClean="0"/>
              <a:t>نخطيء</a:t>
            </a:r>
            <a:r>
              <a:rPr lang="ar-IQ" dirty="0" smtClean="0"/>
              <a:t> فانه يمكننا ان نموت, وبالتالي فاذا قلنا ان الملائكة يمكن ان يخطئوا </a:t>
            </a:r>
            <a:r>
              <a:rPr lang="ar-IQ" dirty="0" err="1" smtClean="0"/>
              <a:t>فاننا</a:t>
            </a:r>
            <a:r>
              <a:rPr lang="ar-IQ" dirty="0" smtClean="0"/>
              <a:t> نجرد وعد الله بالحياة الابدية من كل معنى, نظرا لان ثوابنا هو ان ننال طبيعة الملائكة. وتبين الاشارة للملائكة في لوقا 35:20, 36 انه لا يوجد هناك سوى نوع واحد منهم, اي ليسوا ابرارا او عصاة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/>
              <a:t>الملائكة الحفظة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4176464"/>
          </a:xfrm>
        </p:spPr>
        <p:txBody>
          <a:bodyPr>
            <a:normAutofit/>
          </a:bodyPr>
          <a:lstStyle/>
          <a:p>
            <a:pPr lvl="0" algn="r" rtl="1">
              <a:buNone/>
            </a:pPr>
            <a:r>
              <a:rPr lang="ar-IQ" sz="2400" dirty="0"/>
              <a:t>«ملاك الرب حال حول </a:t>
            </a:r>
            <a:r>
              <a:rPr lang="ar-IQ" sz="2400" dirty="0" err="1"/>
              <a:t>خائفيه</a:t>
            </a:r>
            <a:r>
              <a:rPr lang="ar-IQ" sz="2400" dirty="0"/>
              <a:t> </a:t>
            </a:r>
            <a:r>
              <a:rPr lang="ar-IQ" sz="2400" dirty="0" smtClean="0"/>
              <a:t>وينجيهم» مزمور 7:34</a:t>
            </a:r>
            <a:endParaRPr lang="en-GB" sz="2400" dirty="0"/>
          </a:p>
          <a:p>
            <a:pPr lvl="0" algn="r" rtl="1">
              <a:buNone/>
            </a:pPr>
            <a:r>
              <a:rPr lang="ar-IQ" sz="2400" dirty="0"/>
              <a:t>«... هؤلاء الصغار المؤمنين بي [اي التلاميذ الضعفاء-- زكريا 7:13, قارن متى 31:26) ...ملائكتهم في السماوات كل حين ينظرون وجه </a:t>
            </a:r>
            <a:r>
              <a:rPr lang="ar-IQ" sz="2400" dirty="0" smtClean="0"/>
              <a:t>أبي» (متى 6:18, 10)</a:t>
            </a:r>
            <a:endParaRPr lang="en-GB" sz="2400" dirty="0"/>
          </a:p>
          <a:p>
            <a:pPr lvl="0" algn="r" rtl="1">
              <a:buNone/>
            </a:pPr>
            <a:r>
              <a:rPr lang="ar-IQ" sz="2400" dirty="0" smtClean="0"/>
              <a:t>من الواضح ان المسيحيين الاوائل اعتقدوا ان بطرس كان له ملاكا يحفظه (اعمال 14:12, 15)</a:t>
            </a:r>
            <a:endParaRPr lang="en-GB" sz="2400" dirty="0"/>
          </a:p>
          <a:p>
            <a:pPr lvl="0" algn="r" rtl="1">
              <a:buNone/>
            </a:pPr>
            <a:r>
              <a:rPr lang="ar-IQ" sz="2400" dirty="0" smtClean="0"/>
              <a:t>لقد عبر بنو اسرائيل البحر الاحمر, وكان يقودهم ملاك عبر البرية نحو ارض الميعاد. يمثل اجتياز </a:t>
            </a:r>
            <a:r>
              <a:rPr lang="ar-IQ" sz="2400" smtClean="0"/>
              <a:t>البحر </a:t>
            </a:r>
            <a:r>
              <a:rPr lang="ar-IQ" sz="2400" smtClean="0"/>
              <a:t>الاحمر </a:t>
            </a:r>
            <a:r>
              <a:rPr lang="ar-IQ" sz="2400" dirty="0" smtClean="0"/>
              <a:t>معموديتنا في الماء (1 </a:t>
            </a:r>
            <a:r>
              <a:rPr lang="ar-IQ" sz="2400" dirty="0" err="1" smtClean="0"/>
              <a:t>كورنثوس</a:t>
            </a:r>
            <a:r>
              <a:rPr lang="ar-IQ" sz="2400" dirty="0" smtClean="0"/>
              <a:t> 1:10), ولذلك من المعقول ان نفترض اننا ايضا تقودنا الملائكة وتعيننا على رحلة برية الحياة باتجاه ارض الميعاد التي هي ملكوت الله</a:t>
            </a:r>
            <a:endParaRPr lang="en-GB" sz="2400" dirty="0"/>
          </a:p>
          <a:p>
            <a:pPr algn="r" rtl="1"/>
            <a:endParaRPr lang="en-GB" sz="2400" dirty="0"/>
          </a:p>
        </p:txBody>
      </p:sp>
      <p:pic>
        <p:nvPicPr>
          <p:cNvPr id="4" name="Picture 3" descr="red 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895303"/>
            <a:ext cx="3385939" cy="196269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6552728" cy="5966123"/>
          </a:xfrm>
        </p:spPr>
        <p:txBody>
          <a:bodyPr/>
          <a:lstStyle/>
          <a:p>
            <a:pPr algn="r" rtl="1">
              <a:buNone/>
            </a:pPr>
            <a:r>
              <a:rPr lang="ar-IQ" dirty="0" smtClean="0"/>
              <a:t>عبرانيين 6:11</a:t>
            </a:r>
            <a:endParaRPr lang="en-GB" dirty="0" smtClean="0"/>
          </a:p>
          <a:p>
            <a:pPr algn="r" rtl="1">
              <a:buNone/>
            </a:pP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يجب ان نؤمن بانه (اي الله) موجود</a:t>
            </a:r>
            <a:endParaRPr lang="en-GB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en-GB" b="1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ar-IQ" b="1" i="1" dirty="0" smtClean="0">
                <a:solidFill>
                  <a:schemeClr val="tx2">
                    <a:lumMod val="50000"/>
                  </a:schemeClr>
                </a:solidFill>
              </a:rPr>
              <a:t>و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انه يجازي الذين يطلبونه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algn="r" rtl="1"/>
            <a:endParaRPr lang="en-GB" dirty="0"/>
          </a:p>
        </p:txBody>
      </p:sp>
      <p:pic>
        <p:nvPicPr>
          <p:cNvPr id="6" name="Picture 5" descr="thinking+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284984"/>
            <a:ext cx="2488233" cy="328446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IQ" i="1" dirty="0" smtClean="0"/>
              <a:t>الدرس 1: اسئلة للمناقشة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r" rtl="1"/>
            <a:r>
              <a:rPr lang="ar-IQ" dirty="0" smtClean="0"/>
              <a:t>4. ما الذي يعنيه اسم الله (يهوه </a:t>
            </a:r>
            <a:r>
              <a:rPr lang="ar-IQ" dirty="0" err="1" smtClean="0"/>
              <a:t>الوهيم</a:t>
            </a:r>
            <a:r>
              <a:rPr lang="ar-IQ" dirty="0" smtClean="0"/>
              <a:t>)؟</a:t>
            </a:r>
          </a:p>
          <a:p>
            <a:pPr algn="r" rtl="1"/>
            <a:r>
              <a:rPr lang="ar-IQ" dirty="0" smtClean="0"/>
              <a:t>الذي سيكون</a:t>
            </a:r>
          </a:p>
          <a:p>
            <a:pPr algn="r" rtl="1"/>
            <a:r>
              <a:rPr lang="ar-IQ" dirty="0" smtClean="0"/>
              <a:t>الذي سيظهر في جمع من الجبابرة</a:t>
            </a:r>
          </a:p>
          <a:p>
            <a:pPr algn="r" rtl="1"/>
            <a:r>
              <a:rPr lang="ar-IQ" dirty="0" smtClean="0"/>
              <a:t>عظيم</a:t>
            </a:r>
          </a:p>
          <a:p>
            <a:pPr algn="r" rtl="1"/>
            <a:r>
              <a:rPr lang="ar-IQ" dirty="0" smtClean="0"/>
              <a:t>قوة</a:t>
            </a:r>
          </a:p>
          <a:p>
            <a:pPr algn="r" rtl="1"/>
            <a:endParaRPr lang="ar-IQ" dirty="0"/>
          </a:p>
          <a:p>
            <a:pPr algn="r" rtl="1"/>
            <a:r>
              <a:rPr lang="ar-IQ" dirty="0" smtClean="0"/>
              <a:t>5. ما الذي تعنيه كلمة (ملاك)؟</a:t>
            </a:r>
          </a:p>
          <a:p>
            <a:pPr algn="r" rtl="1"/>
            <a:r>
              <a:rPr lang="ar-IQ" dirty="0" smtClean="0"/>
              <a:t>كالبشر</a:t>
            </a:r>
          </a:p>
          <a:p>
            <a:pPr algn="r" rtl="1"/>
            <a:r>
              <a:rPr lang="ar-IQ" dirty="0" smtClean="0"/>
              <a:t>مغطى </a:t>
            </a:r>
            <a:r>
              <a:rPr lang="ar-IQ" dirty="0" err="1" smtClean="0"/>
              <a:t>بالاجنحة</a:t>
            </a:r>
            <a:endParaRPr lang="ar-IQ" dirty="0" smtClean="0"/>
          </a:p>
          <a:p>
            <a:pPr algn="r" rtl="1"/>
            <a:r>
              <a:rPr lang="ar-IQ" dirty="0" smtClean="0"/>
              <a:t>رسول</a:t>
            </a:r>
          </a:p>
          <a:p>
            <a:pPr algn="r" rtl="1"/>
            <a:endParaRPr lang="ar-IQ" dirty="0"/>
          </a:p>
          <a:p>
            <a:pPr algn="r" rtl="1"/>
            <a:r>
              <a:rPr lang="ar-IQ" dirty="0" smtClean="0"/>
              <a:t>6. هل يمكن ان تخطيء الملائكة؟</a:t>
            </a:r>
          </a:p>
          <a:p>
            <a:pPr algn="r" rtl="1"/>
            <a:r>
              <a:rPr lang="ar-IQ" dirty="0" smtClean="0"/>
              <a:t>نعم</a:t>
            </a:r>
          </a:p>
          <a:p>
            <a:pPr algn="r" rtl="1"/>
            <a:r>
              <a:rPr lang="ar-IQ" dirty="0" smtClean="0"/>
              <a:t>لا</a:t>
            </a:r>
          </a:p>
          <a:p>
            <a:pPr algn="r" rtl="1"/>
            <a:endParaRPr lang="ar-IQ" dirty="0"/>
          </a:p>
          <a:p>
            <a:pPr algn="r" rtl="1"/>
            <a:r>
              <a:rPr lang="ar-IQ" dirty="0" smtClean="0"/>
              <a:t>7. ما هو اكثر ما يقنعك بان الله موجود؟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r" rtl="1"/>
            <a:r>
              <a:rPr lang="ar-IQ" dirty="0" smtClean="0"/>
              <a:t>1. ما هو اكثر شيء يساعدنا على الايمان بالله؟</a:t>
            </a:r>
          </a:p>
          <a:p>
            <a:pPr algn="r" rtl="1"/>
            <a:r>
              <a:rPr lang="ar-IQ" dirty="0" smtClean="0"/>
              <a:t>الذهاب الى الكنيسة</a:t>
            </a:r>
          </a:p>
          <a:p>
            <a:pPr algn="r" rtl="1"/>
            <a:r>
              <a:rPr lang="ar-IQ" dirty="0" smtClean="0"/>
              <a:t>دراسة الكتاب المقدس بروح الصلاة</a:t>
            </a:r>
          </a:p>
          <a:p>
            <a:pPr algn="r" rtl="1"/>
            <a:r>
              <a:rPr lang="ar-IQ" dirty="0" smtClean="0"/>
              <a:t>الحديث مع المسيحيين</a:t>
            </a:r>
          </a:p>
          <a:p>
            <a:pPr algn="r" rtl="1"/>
            <a:r>
              <a:rPr lang="ar-IQ" dirty="0" smtClean="0"/>
              <a:t>التأمل في الطبيعة</a:t>
            </a:r>
          </a:p>
          <a:p>
            <a:pPr algn="r" rtl="1"/>
            <a:endParaRPr lang="ar-IQ" dirty="0" smtClean="0"/>
          </a:p>
          <a:p>
            <a:pPr algn="r" rtl="1"/>
            <a:r>
              <a:rPr lang="ar-IQ" dirty="0" smtClean="0"/>
              <a:t>2. ما هو ادق تعريف لله مما يلي؟</a:t>
            </a:r>
          </a:p>
          <a:p>
            <a:pPr algn="r" rtl="1"/>
            <a:r>
              <a:rPr lang="ar-IQ" dirty="0" smtClean="0"/>
              <a:t>مجرد فكرة في اذهاننا</a:t>
            </a:r>
          </a:p>
          <a:p>
            <a:pPr algn="r" rtl="1"/>
            <a:r>
              <a:rPr lang="ar-IQ" dirty="0" smtClean="0"/>
              <a:t>مكان للروح في الجو</a:t>
            </a:r>
          </a:p>
          <a:p>
            <a:pPr algn="r" rtl="1"/>
            <a:r>
              <a:rPr lang="ar-IQ" dirty="0" smtClean="0"/>
              <a:t>الله غير موجود</a:t>
            </a:r>
          </a:p>
          <a:p>
            <a:pPr algn="r" rtl="1"/>
            <a:r>
              <a:rPr lang="ar-IQ" dirty="0" smtClean="0"/>
              <a:t>شخص حقيقي ملموس</a:t>
            </a:r>
          </a:p>
          <a:p>
            <a:pPr algn="r" rtl="1"/>
            <a:endParaRPr lang="ar-IQ" dirty="0"/>
          </a:p>
          <a:p>
            <a:pPr algn="r" rtl="1"/>
            <a:r>
              <a:rPr lang="ar-IQ" dirty="0" smtClean="0"/>
              <a:t>3. هل الله:</a:t>
            </a:r>
          </a:p>
          <a:p>
            <a:pPr algn="r" rtl="1"/>
            <a:r>
              <a:rPr lang="ar-IQ" dirty="0" smtClean="0"/>
              <a:t>واحد</a:t>
            </a:r>
          </a:p>
          <a:p>
            <a:pPr algn="r" rtl="1"/>
            <a:r>
              <a:rPr lang="ar-IQ" dirty="0" smtClean="0"/>
              <a:t>ثالوث</a:t>
            </a:r>
          </a:p>
          <a:p>
            <a:pPr algn="r" rtl="1"/>
            <a:r>
              <a:rPr lang="ar-IQ" dirty="0" smtClean="0"/>
              <a:t>عدد من الهه في واحد</a:t>
            </a:r>
          </a:p>
          <a:p>
            <a:pPr algn="r" rtl="1"/>
            <a:r>
              <a:rPr lang="ar-IQ" dirty="0" smtClean="0"/>
              <a:t>ام من المستحيل تعريفه باي طريقة؟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003232" cy="868958"/>
          </a:xfrm>
        </p:spPr>
        <p:txBody>
          <a:bodyPr>
            <a:normAutofit fontScale="90000"/>
          </a:bodyPr>
          <a:lstStyle/>
          <a:p>
            <a:pPr rtl="1"/>
            <a:r>
              <a:rPr lang="ar-IQ" dirty="0"/>
              <a:t>«الإيمان بالخبر والخبر بكلمة </a:t>
            </a:r>
            <a:r>
              <a:rPr lang="ar-IQ" dirty="0" smtClean="0"/>
              <a:t>الله» </a:t>
            </a:r>
            <a:r>
              <a:rPr lang="ar-IQ" sz="3100" dirty="0" smtClean="0"/>
              <a:t>رومية 17:10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8" y="1600200"/>
            <a:ext cx="6264696" cy="5257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dirty="0" smtClean="0"/>
              <a:t>في مدينة تدعى بيرية (احدى مدن شمال اليونان) بشر بولس </a:t>
            </a:r>
            <a:r>
              <a:rPr lang="ar-IQ" dirty="0" err="1" smtClean="0"/>
              <a:t>بالانجيل</a:t>
            </a:r>
            <a:r>
              <a:rPr lang="ar-IQ" dirty="0" smtClean="0"/>
              <a:t> (اي الاخبار السارة). الا ان سكان تلك المدينة, وبدلا من ان يتقبلوا كلام بولس كما هو</a:t>
            </a:r>
            <a:r>
              <a:rPr lang="ar-IQ" dirty="0"/>
              <a:t>, «فقبلوا الكلمة بكل نشاط فاحصين الكتب كل يوم: هل هذه الأمور هكذا؟ فآمن منهم </a:t>
            </a:r>
            <a:r>
              <a:rPr lang="ar-IQ" dirty="0" smtClean="0"/>
              <a:t>كثيرون» </a:t>
            </a:r>
            <a:r>
              <a:rPr lang="ar-IQ" sz="2800" dirty="0" smtClean="0"/>
              <a:t>اعمال 11:17-12</a:t>
            </a:r>
            <a:r>
              <a:rPr lang="en-GB" dirty="0" smtClean="0"/>
              <a:t> </a:t>
            </a:r>
          </a:p>
          <a:p>
            <a:pPr algn="r" rtl="1">
              <a:buNone/>
            </a:pPr>
            <a:r>
              <a:rPr lang="ar-IQ" dirty="0" smtClean="0"/>
              <a:t>كان ايمان هؤلاء نتيجة لتفتح عقولهم, ولبحثهم المستمر «كل يوم» والمنتظم «هذه الامور» في الكتاب المقدس</a:t>
            </a:r>
            <a:endParaRPr lang="en-GB" dirty="0"/>
          </a:p>
        </p:txBody>
      </p:sp>
      <p:pic>
        <p:nvPicPr>
          <p:cNvPr id="4" name="Picture 3" descr="scrol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2564" y="2276872"/>
            <a:ext cx="2701436" cy="405953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5472608" cy="2592288"/>
          </a:xfrm>
        </p:spPr>
        <p:txBody>
          <a:bodyPr>
            <a:normAutofit/>
          </a:bodyPr>
          <a:lstStyle/>
          <a:p>
            <a:pPr algn="r" rtl="1"/>
            <a:r>
              <a:rPr lang="ar-IQ" sz="4000" dirty="0" smtClean="0"/>
              <a:t>غالبا ما يركز الانجيل على الصلة بين سماع الانجيل الحقيقي وبين امتلاك الايمان الحقيقي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789040"/>
            <a:ext cx="8496944" cy="3312368"/>
          </a:xfrm>
        </p:spPr>
        <p:txBody>
          <a:bodyPr>
            <a:normAutofit/>
          </a:bodyPr>
          <a:lstStyle/>
          <a:p>
            <a:pPr lvl="0" algn="r" rtl="1"/>
            <a:r>
              <a:rPr lang="ar-IQ" dirty="0"/>
              <a:t>«وكثيرون من </a:t>
            </a:r>
            <a:r>
              <a:rPr lang="ar-IQ" dirty="0" err="1"/>
              <a:t>الكورنثيين</a:t>
            </a:r>
            <a:r>
              <a:rPr lang="ar-IQ" dirty="0"/>
              <a:t> إذ سمعوا آمنوا </a:t>
            </a:r>
            <a:r>
              <a:rPr lang="ar-IQ" dirty="0" smtClean="0"/>
              <a:t>واعتمدوا»</a:t>
            </a:r>
            <a:r>
              <a:rPr lang="ar-IQ" sz="2800" dirty="0" smtClean="0"/>
              <a:t> اعمال 8:18</a:t>
            </a:r>
            <a:endParaRPr lang="en-GB" sz="2800" dirty="0"/>
          </a:p>
          <a:p>
            <a:pPr lvl="0" algn="r" rtl="1"/>
            <a:r>
              <a:rPr lang="ar-IQ" dirty="0"/>
              <a:t>«يسمع الأمم كلمة الإنجيل </a:t>
            </a:r>
            <a:r>
              <a:rPr lang="ar-IQ" dirty="0" smtClean="0"/>
              <a:t>ويؤمنون» اعمال 7:15</a:t>
            </a:r>
            <a:endParaRPr lang="en-GB" sz="2800" dirty="0"/>
          </a:p>
          <a:p>
            <a:pPr lvl="0" algn="r" rtl="1"/>
            <a:r>
              <a:rPr lang="ar-IQ" dirty="0"/>
              <a:t>«هكذا نكرز وهكذا </a:t>
            </a:r>
            <a:r>
              <a:rPr lang="ar-IQ" dirty="0" smtClean="0"/>
              <a:t>آمنتم» 1 </a:t>
            </a:r>
            <a:r>
              <a:rPr lang="ar-IQ" dirty="0" err="1" smtClean="0"/>
              <a:t>كورنثوس</a:t>
            </a:r>
            <a:r>
              <a:rPr lang="ar-IQ" dirty="0" smtClean="0"/>
              <a:t> 11:15</a:t>
            </a:r>
            <a:endParaRPr lang="en-GB" sz="2800" dirty="0"/>
          </a:p>
          <a:p>
            <a:pPr algn="r" rtl="1"/>
            <a:endParaRPr lang="en-GB" sz="2800" dirty="0"/>
          </a:p>
        </p:txBody>
      </p:sp>
      <p:pic>
        <p:nvPicPr>
          <p:cNvPr id="5" name="Picture 4" descr="scroll 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7066" y="620688"/>
            <a:ext cx="3496934" cy="29523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15616" y="908720"/>
            <a:ext cx="6696744" cy="32624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5400" i="1" dirty="0" smtClean="0"/>
              <a:t>«... خلق الله السماوات والارض. وكانت الارض خربة وخالية»</a:t>
            </a:r>
            <a:r>
              <a:rPr lang="ar-IQ" sz="3200" dirty="0" smtClean="0"/>
              <a:t> </a:t>
            </a:r>
          </a:p>
          <a:p>
            <a:pPr algn="ctr" rtl="1"/>
            <a:r>
              <a:rPr lang="ar-IQ" sz="4400" dirty="0" smtClean="0">
                <a:solidFill>
                  <a:schemeClr val="tx2">
                    <a:lumMod val="75000"/>
                  </a:schemeClr>
                </a:solidFill>
              </a:rPr>
              <a:t>تكوين 1:1-2</a:t>
            </a:r>
            <a:endParaRPr lang="ar-IQ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11_mist_treesb"/>
          <p:cNvPicPr>
            <a:picLocks noChangeAspect="1" noChangeArrowheads="1"/>
          </p:cNvPicPr>
          <p:nvPr/>
        </p:nvPicPr>
        <p:blipFill>
          <a:blip r:embed="rId3" cstate="print">
            <a:lum bright="-7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6705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i="1">
                <a:solidFill>
                  <a:schemeClr val="bg1"/>
                </a:solidFill>
                <a:latin typeface="Times New Roman" pitchFamily="18" charset="0"/>
              </a:rPr>
              <a:t>“…God created the heavens and the earth, and the earth was formless and void…”</a:t>
            </a:r>
          </a:p>
          <a:p>
            <a:pPr algn="ctr">
              <a:spcBef>
                <a:spcPct val="50000"/>
              </a:spcBef>
            </a:pPr>
            <a:r>
              <a:rPr lang="en-US" altLang="ko-KR" sz="2800" i="1">
                <a:solidFill>
                  <a:schemeClr val="bg1"/>
                </a:solidFill>
                <a:latin typeface="Times New Roman" pitchFamily="18" charset="0"/>
              </a:rPr>
              <a:t>Genesis 1:1,2</a:t>
            </a:r>
          </a:p>
        </p:txBody>
      </p:sp>
      <p:pic>
        <p:nvPicPr>
          <p:cNvPr id="95236" name="Picture 4" descr="11_mist_tree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6705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IQ" altLang="ko-KR" sz="3600" i="1" dirty="0">
                <a:latin typeface="Times New Roman" pitchFamily="18" charset="0"/>
              </a:rPr>
              <a:t>«وقال الله: «ليكن نور» فكان نور. </a:t>
            </a:r>
            <a:r>
              <a:rPr lang="ar-IQ" altLang="ko-KR" sz="3600" i="1" dirty="0" err="1">
                <a:latin typeface="Times New Roman" pitchFamily="18" charset="0"/>
              </a:rPr>
              <a:t>وراى</a:t>
            </a:r>
            <a:r>
              <a:rPr lang="ar-IQ" altLang="ko-KR" sz="3600" i="1" dirty="0">
                <a:latin typeface="Times New Roman" pitchFamily="18" charset="0"/>
              </a:rPr>
              <a:t> الله النور انه حسن. وفصل الله بين النور </a:t>
            </a:r>
            <a:r>
              <a:rPr lang="ar-IQ" altLang="ko-KR" sz="3600" i="1" dirty="0" smtClean="0">
                <a:latin typeface="Times New Roman" pitchFamily="18" charset="0"/>
              </a:rPr>
              <a:t>والظلمة»</a:t>
            </a:r>
            <a:endParaRPr lang="en-US" altLang="ko-KR" sz="3600" i="1" dirty="0">
              <a:latin typeface="Times New Roman" pitchFamily="18" charset="0"/>
            </a:endParaRPr>
          </a:p>
          <a:p>
            <a:pPr algn="ctr" rtl="1">
              <a:spcBef>
                <a:spcPct val="50000"/>
              </a:spcBef>
            </a:pPr>
            <a:r>
              <a:rPr lang="ar-IQ" altLang="ko-KR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تكوين 3:1-4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IQ" dirty="0" smtClean="0"/>
              <a:t>2.1 شخصية الله</a:t>
            </a:r>
            <a:endParaRPr lang="en-GB" dirty="0"/>
          </a:p>
        </p:txBody>
      </p:sp>
      <p:pic>
        <p:nvPicPr>
          <p:cNvPr id="5" name="Picture 4" descr="question man paid 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84984"/>
            <a:ext cx="3596090" cy="2720756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r" rtl="1">
              <a:buNone/>
            </a:pP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لو لم يكن الله كائنا حقيقيا لما كان له ولد على «رسم جوهره» عبرانيين 3:1 (اي من نفس طبيعته)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father 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863" y="2564904"/>
            <a:ext cx="6295100" cy="4032448"/>
          </a:xfrm>
          <a:prstGeom prst="cloud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1508</Words>
  <Application>Microsoft Office PowerPoint</Application>
  <PresentationFormat>عرض على الشاشة (3:4)‏</PresentationFormat>
  <Paragraphs>144</Paragraphs>
  <Slides>30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اسس الكتاب المقدس الدرس 1: الله</vt:lpstr>
      <vt:lpstr>1.1 وجود الله</vt:lpstr>
      <vt:lpstr>عرض تقديمي في PowerPoint</vt:lpstr>
      <vt:lpstr>«الإيمان بالخبر والخبر بكلمة الله» رومية 17:10</vt:lpstr>
      <vt:lpstr>غالبا ما يركز الانجيل على الصلة بين سماع الانجيل الحقيقي وبين امتلاك الايمان الحقيقي</vt:lpstr>
      <vt:lpstr>عرض تقديمي في PowerPoint</vt:lpstr>
      <vt:lpstr>عرض تقديمي في PowerPoint</vt:lpstr>
      <vt:lpstr>2.1 شخصية الله</vt:lpstr>
      <vt:lpstr>عرض تقديمي في PowerPoint</vt:lpstr>
      <vt:lpstr>عرض تقديمي في PowerPoint</vt:lpstr>
      <vt:lpstr>معاينة الله - رجاء المؤمن</vt:lpstr>
      <vt:lpstr>«وقال الله: نعمل الانسان على صورتنا كشبهنا» تكوين 26:1</vt:lpstr>
      <vt:lpstr>الله لديه مكانه الشخصي</vt:lpstr>
      <vt:lpstr>3.1 اسم الله وطبيعته</vt:lpstr>
      <vt:lpstr>في اللغتين العبرية واليونانية, يدل اسم الشخص على طبيعته</vt:lpstr>
      <vt:lpstr>الله قد اعلن عن اسمه</vt:lpstr>
      <vt:lpstr>الصفات</vt:lpstr>
      <vt:lpstr>عرض تقديمي في PowerPoint</vt:lpstr>
      <vt:lpstr>יהוה אלהים</vt:lpstr>
      <vt:lpstr>عرض تقديمي في PowerPoint</vt:lpstr>
      <vt:lpstr>عرض تقديمي في PowerPoint</vt:lpstr>
      <vt:lpstr>عرض تقديمي في PowerPoint</vt:lpstr>
      <vt:lpstr>4.1 الملائكة</vt:lpstr>
      <vt:lpstr>الملائكة</vt:lpstr>
      <vt:lpstr>معنى كلمة (ملاك)</vt:lpstr>
      <vt:lpstr>طبيعة الله وطبيعة البشر</vt:lpstr>
      <vt:lpstr>الملائكة لا تخطيء</vt:lpstr>
      <vt:lpstr>لوقا 35:20, 36</vt:lpstr>
      <vt:lpstr>الملائكة الحفظة</vt:lpstr>
      <vt:lpstr>الدرس 1: اسئلة للمناقشة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Wissam</cp:lastModifiedBy>
  <cp:revision>103</cp:revision>
  <dcterms:created xsi:type="dcterms:W3CDTF">2012-04-15T06:54:36Z</dcterms:created>
  <dcterms:modified xsi:type="dcterms:W3CDTF">2012-06-03T23:47:43Z</dcterms:modified>
</cp:coreProperties>
</file>