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262" r:id="rId3"/>
    <p:sldId id="263" r:id="rId4"/>
    <p:sldId id="274" r:id="rId5"/>
    <p:sldId id="264" r:id="rId6"/>
    <p:sldId id="259" r:id="rId7"/>
    <p:sldId id="260" r:id="rId8"/>
    <p:sldId id="258" r:id="rId9"/>
    <p:sldId id="261" r:id="rId10"/>
    <p:sldId id="257" r:id="rId11"/>
    <p:sldId id="275" r:id="rId12"/>
    <p:sldId id="265" r:id="rId13"/>
    <p:sldId id="276" r:id="rId14"/>
    <p:sldId id="277" r:id="rId15"/>
    <p:sldId id="266" r:id="rId16"/>
    <p:sldId id="278" r:id="rId17"/>
    <p:sldId id="267" r:id="rId18"/>
    <p:sldId id="279" r:id="rId19"/>
    <p:sldId id="286" r:id="rId20"/>
    <p:sldId id="268" r:id="rId21"/>
    <p:sldId id="287" r:id="rId22"/>
    <p:sldId id="288" r:id="rId23"/>
    <p:sldId id="289" r:id="rId24"/>
    <p:sldId id="269" r:id="rId25"/>
    <p:sldId id="290" r:id="rId26"/>
    <p:sldId id="285" r:id="rId27"/>
    <p:sldId id="270" r:id="rId28"/>
    <p:sldId id="291" r:id="rId29"/>
    <p:sldId id="271" r:id="rId30"/>
    <p:sldId id="284" r:id="rId31"/>
    <p:sldId id="292" r:id="rId32"/>
    <p:sldId id="293" r:id="rId33"/>
    <p:sldId id="295" r:id="rId34"/>
    <p:sldId id="281" r:id="rId35"/>
    <p:sldId id="283" r:id="rId36"/>
    <p:sldId id="282" r:id="rId37"/>
    <p:sldId id="272" r:id="rId38"/>
    <p:sldId id="296" r:id="rId39"/>
    <p:sldId id="301" r:id="rId40"/>
    <p:sldId id="302" r:id="rId41"/>
    <p:sldId id="303" r:id="rId42"/>
    <p:sldId id="297" r:id="rId43"/>
    <p:sldId id="298" r:id="rId44"/>
    <p:sldId id="273" r:id="rId45"/>
    <p:sldId id="299" r:id="rId46"/>
    <p:sldId id="280" r:id="rId47"/>
    <p:sldId id="304" r:id="rId48"/>
    <p:sldId id="300"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CC214A-3D1E-40ED-867B-390EA607A730}" type="datetimeFigureOut">
              <a:rPr lang="en-GB" smtClean="0"/>
              <a:pPr/>
              <a:t>15/06/2012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25188-E33A-430C-B95C-2A283D2374FF}"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E1E9C5-21A8-400A-BDF4-A320DE6817E0}" type="slidenum">
              <a:rPr lang="en-US"/>
              <a:pPr/>
              <a:t>10</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BFC42E8-56B9-4539-A9C6-593CED3A17E7}" type="datetimeFigureOut">
              <a:rPr lang="en-GB" smtClean="0"/>
              <a:pPr/>
              <a:t>15/06/2012</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5E42FDBA-E662-4C6F-B3A4-34D8AD647575}"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FC42E8-56B9-4539-A9C6-593CED3A17E7}" type="datetimeFigureOut">
              <a:rPr lang="en-GB" smtClean="0"/>
              <a:pPr/>
              <a:t>15/06/2012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2FDBA-E662-4C6F-B3A4-34D8AD64757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FC42E8-56B9-4539-A9C6-593CED3A17E7}" type="datetimeFigureOut">
              <a:rPr lang="en-GB" smtClean="0"/>
              <a:pPr/>
              <a:t>15/06/2012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2FDBA-E662-4C6F-B3A4-34D8AD64757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FC42E8-56B9-4539-A9C6-593CED3A17E7}" type="datetimeFigureOut">
              <a:rPr lang="en-GB" smtClean="0"/>
              <a:pPr/>
              <a:t>15/06/2012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2FDBA-E662-4C6F-B3A4-34D8AD64757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BFC42E8-56B9-4539-A9C6-593CED3A17E7}" type="datetimeFigureOut">
              <a:rPr lang="en-GB" smtClean="0"/>
              <a:pPr/>
              <a:t>15/06/2012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2FDBA-E662-4C6F-B3A4-34D8AD647575}"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BFC42E8-56B9-4539-A9C6-593CED3A17E7}" type="datetimeFigureOut">
              <a:rPr lang="en-GB" smtClean="0"/>
              <a:pPr/>
              <a:t>15/06/2012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2FDBA-E662-4C6F-B3A4-34D8AD64757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BFC42E8-56B9-4539-A9C6-593CED3A17E7}" type="datetimeFigureOut">
              <a:rPr lang="en-GB" smtClean="0"/>
              <a:pPr/>
              <a:t>15/06/2012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42FDBA-E662-4C6F-B3A4-34D8AD64757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BFC42E8-56B9-4539-A9C6-593CED3A17E7}" type="datetimeFigureOut">
              <a:rPr lang="en-GB" smtClean="0"/>
              <a:pPr/>
              <a:t>15/06/2012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42FDBA-E662-4C6F-B3A4-34D8AD64757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FC42E8-56B9-4539-A9C6-593CED3A17E7}" type="datetimeFigureOut">
              <a:rPr lang="en-GB" smtClean="0"/>
              <a:pPr/>
              <a:t>15/06/2012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42FDBA-E662-4C6F-B3A4-34D8AD64757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BFC42E8-56B9-4539-A9C6-593CED3A17E7}" type="datetimeFigureOut">
              <a:rPr lang="en-GB" smtClean="0"/>
              <a:pPr/>
              <a:t>15/06/2012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2FDBA-E662-4C6F-B3A4-34D8AD64757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BFC42E8-56B9-4539-A9C6-593CED3A17E7}" type="datetimeFigureOut">
              <a:rPr lang="en-GB" smtClean="0"/>
              <a:pPr/>
              <a:t>15/06/2012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5E42FDBA-E662-4C6F-B3A4-34D8AD647575}"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BFC42E8-56B9-4539-A9C6-593CED3A17E7}" type="datetimeFigureOut">
              <a:rPr lang="en-GB" smtClean="0"/>
              <a:pPr/>
              <a:t>15/06/2012</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E42FDBA-E662-4C6F-B3A4-34D8AD647575}"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t>Bible Basics</a:t>
            </a:r>
            <a:br>
              <a:rPr lang="en-GB" b="1" dirty="0" smtClean="0"/>
            </a:br>
            <a:r>
              <a:rPr lang="en-GB" b="1" dirty="0" smtClean="0"/>
              <a:t>Study </a:t>
            </a:r>
            <a:r>
              <a:rPr lang="en-GB" b="1" dirty="0"/>
              <a:t>11: Life In Christ</a:t>
            </a:r>
            <a:endParaRPr lang="en-GB" dirty="0"/>
          </a:p>
        </p:txBody>
      </p:sp>
      <p:sp>
        <p:nvSpPr>
          <p:cNvPr id="3" name="Subtitle 2"/>
          <p:cNvSpPr>
            <a:spLocks noGrp="1"/>
          </p:cNvSpPr>
          <p:nvPr>
            <p:ph type="subTitle" idx="1"/>
          </p:nvPr>
        </p:nvSpPr>
        <p:spPr/>
        <p:txBody>
          <a:bodyPr/>
          <a:lstStyle/>
          <a:p>
            <a:r>
              <a:rPr lang="en-GB" dirty="0" smtClean="0"/>
              <a:t>www.biblebasicsonline.com</a:t>
            </a:r>
          </a:p>
          <a:p>
            <a:r>
              <a:rPr lang="en-GB" dirty="0" smtClean="0"/>
              <a:t>www.carelinks.net</a:t>
            </a:r>
          </a:p>
          <a:p>
            <a:r>
              <a:rPr lang="en-GB" dirty="0" smtClean="0"/>
              <a:t>Email: info@carelinks.net</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609600" y="0"/>
            <a:ext cx="8178800" cy="4686300"/>
          </a:xfrm>
        </p:spPr>
        <p:txBody>
          <a:bodyPr/>
          <a:lstStyle/>
          <a:p>
            <a:pPr algn="ctr">
              <a:buFont typeface="Wingdings" pitchFamily="2" charset="2"/>
              <a:buNone/>
            </a:pPr>
            <a:endParaRPr lang="en-US" sz="4400" b="1"/>
          </a:p>
          <a:p>
            <a:pPr algn="ctr">
              <a:buFont typeface="Wingdings" pitchFamily="2" charset="2"/>
              <a:buNone/>
            </a:pPr>
            <a:r>
              <a:rPr lang="en-US" sz="4400" b="1">
                <a:solidFill>
                  <a:srgbClr val="000099"/>
                </a:solidFill>
                <a:effectLst>
                  <a:outerShdw blurRad="38100" dist="38100" dir="2700000" algn="tl">
                    <a:srgbClr val="FFFFFF"/>
                  </a:outerShdw>
                </a:effectLst>
              </a:rPr>
              <a:t>Conscientious Objection to Military Service and Homeland Defence</a:t>
            </a:r>
          </a:p>
          <a:p>
            <a:pPr>
              <a:buFont typeface="Wingdings" pitchFamily="2" charset="2"/>
              <a:buNone/>
            </a:pPr>
            <a:endParaRPr lang="en-US" b="1"/>
          </a:p>
          <a:p>
            <a:pPr algn="ctr">
              <a:buFont typeface="Wingdings" pitchFamily="2" charset="2"/>
              <a:buNone/>
            </a:pPr>
            <a:endParaRPr lang="en-US" sz="4400" b="1">
              <a:solidFill>
                <a:srgbClr val="000099"/>
              </a:solidFill>
              <a:effectLst>
                <a:outerShdw blurRad="38100" dist="38100" dir="2700000" algn="tl">
                  <a:srgbClr val="FFFFFF"/>
                </a:outerShdw>
              </a:effectLst>
            </a:endParaRPr>
          </a:p>
        </p:txBody>
      </p:sp>
      <p:graphicFrame>
        <p:nvGraphicFramePr>
          <p:cNvPr id="5124" name="Object 4"/>
          <p:cNvGraphicFramePr>
            <a:graphicFrameLocks noChangeAspect="1"/>
          </p:cNvGraphicFramePr>
          <p:nvPr/>
        </p:nvGraphicFramePr>
        <p:xfrm>
          <a:off x="0" y="2895600"/>
          <a:ext cx="9144000" cy="4267200"/>
        </p:xfrm>
        <a:graphic>
          <a:graphicData uri="http://schemas.openxmlformats.org/presentationml/2006/ole">
            <p:oleObj spid="_x0000_s1026" name="Photo Editor Photo" r:id="rId4" imgW="11266667" imgH="8266667" progId="">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“All who take the sword will perish by the sword” (Mt. 26:52). </a:t>
            </a:r>
          </a:p>
          <a:p>
            <a:r>
              <a:rPr lang="en-GB" dirty="0" smtClean="0"/>
              <a:t>“Whether it is right in the sight of God to listen to you more than to God, you judge ” (Acts 4:17-20; 5:28,29). </a:t>
            </a:r>
          </a:p>
          <a:p>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11.2.2  Politics</a:t>
            </a:r>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I Don’t Vote</a:t>
            </a:r>
            <a:endParaRPr lang="en-GB" dirty="0"/>
          </a:p>
        </p:txBody>
      </p:sp>
      <p:sp>
        <p:nvSpPr>
          <p:cNvPr id="3" name="Content Placeholder 2"/>
          <p:cNvSpPr>
            <a:spLocks noGrp="1"/>
          </p:cNvSpPr>
          <p:nvPr>
            <p:ph idx="1"/>
          </p:nvPr>
        </p:nvSpPr>
        <p:spPr/>
        <p:txBody>
          <a:bodyPr/>
          <a:lstStyle/>
          <a:p>
            <a:r>
              <a:rPr lang="en-GB" dirty="0" smtClean="0"/>
              <a:t>“The way of human beings is not in their control ... they ... cannot direct their steps” (Jer. 10:23 NRSV)</a:t>
            </a:r>
          </a:p>
          <a:p>
            <a:r>
              <a:rPr lang="en-GB" dirty="0" smtClean="0"/>
              <a:t>“The Most High rules in the kingdom of men, and gives it to whomever He chooses” (Dan. 4:32). </a:t>
            </a:r>
          </a:p>
          <a:p>
            <a:r>
              <a:rPr lang="en-GB" dirty="0" smtClean="0"/>
              <a:t>God is the power that is above the high ones of the present governments (Ecc. 5:8 NIV).  </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“Let every soul be subject to the governing authorities ... the authorities that exist are appointed by God ... for because of this you also pay taxes ... render therefore to all their due: taxes to whom taxes are due ... honour to whom honour” is due (Rom. 13:1-7).</a:t>
            </a:r>
          </a:p>
          <a:p>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11.2.3  Worldly Pleasures</a:t>
            </a:r>
            <a:br>
              <a:rPr lang="en-GB" dirty="0"/>
            </a:b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a:bodyPr>
          <a:lstStyle/>
          <a:p>
            <a:r>
              <a:rPr lang="en-GB" dirty="0" smtClean="0"/>
              <a:t>“The sinful nature wants what is contrary to the Spirit, and the Spirit what is contrary to the sinful nature” (Gal. 5:17 NIV). </a:t>
            </a:r>
          </a:p>
          <a:p>
            <a:r>
              <a:rPr lang="en-GB" dirty="0" smtClean="0"/>
              <a:t>The world is structured around “the cravings of sinful man, the lust of his eyes and the boasting of what he has and does” (1 Jn. 2:16 NIV). </a:t>
            </a:r>
          </a:p>
          <a:p>
            <a:r>
              <a:rPr lang="en-GB" dirty="0" smtClean="0"/>
              <a:t>“Whoever therefore wants to be a friend of the world makes himself an enemy of God” (James 4:4). </a:t>
            </a: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11.3     Practical Christian </a:t>
            </a:r>
            <a:r>
              <a:rPr lang="en-GB" dirty="0" smtClean="0"/>
              <a:t>Life</a:t>
            </a:r>
            <a:br>
              <a:rPr lang="en-GB" dirty="0" smtClean="0"/>
            </a:br>
            <a:r>
              <a:rPr lang="en-GB" dirty="0"/>
              <a:t>11.3.1  Bible Study</a:t>
            </a:r>
            <a:br>
              <a:rPr lang="en-GB" dirty="0"/>
            </a:b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Text Placeholder 3"/>
          <p:cNvSpPr>
            <a:spLocks noGrp="1"/>
          </p:cNvSpPr>
          <p:nvPr>
            <p:ph type="body" sz="half" idx="2"/>
          </p:nvPr>
        </p:nvSpPr>
        <p:spPr/>
        <p:txBody>
          <a:bodyPr/>
          <a:lstStyle/>
          <a:p>
            <a:endParaRPr lang="en-GB"/>
          </a:p>
        </p:txBody>
      </p:sp>
      <p:pic>
        <p:nvPicPr>
          <p:cNvPr id="5" name="Picture Placeholder 4" descr="DSC00016.JPG"/>
          <p:cNvPicPr>
            <a:picLocks noGrp="1" noChangeAspect="1"/>
          </p:cNvPicPr>
          <p:nvPr>
            <p:ph type="pic" idx="1"/>
          </p:nvPr>
        </p:nvPicPr>
        <p:blipFill>
          <a:blip r:embed="rId2" cstate="print"/>
          <a:srcRect l="5942" r="5942"/>
          <a:stretch>
            <a:fillRect/>
          </a:stretch>
        </p:blip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10000"/>
          </a:bodyPr>
          <a:lstStyle/>
          <a:p>
            <a:r>
              <a:rPr lang="en-GB" dirty="0" smtClean="0"/>
              <a:t>It is through God’s Word abiding in us that we bring forth spiritual fruit (Jn. 15:7,8). </a:t>
            </a:r>
          </a:p>
          <a:p>
            <a:r>
              <a:rPr lang="en-GB" dirty="0" smtClean="0"/>
              <a:t>God’s word is like the manna in the wilderness (Jn. 6)- read it daily for strength in the wilderness journey</a:t>
            </a:r>
          </a:p>
          <a:p>
            <a:r>
              <a:rPr lang="en-GB" dirty="0" smtClean="0"/>
              <a:t>: “... I have treasured the words of his mouth </a:t>
            </a:r>
            <a:r>
              <a:rPr lang="en-GB" i="1" dirty="0" smtClean="0"/>
              <a:t>more</a:t>
            </a:r>
            <a:r>
              <a:rPr lang="en-GB" dirty="0" smtClean="0"/>
              <a:t> than my necessary food” was Job’s feeling (Job 23:12). </a:t>
            </a:r>
          </a:p>
          <a:p>
            <a:r>
              <a:rPr lang="en-GB" dirty="0" smtClean="0"/>
              <a:t>“Your words were found, and I ate them, and Your word was to me the joy and rejoicing of my heart” (Jer. 15:16). </a:t>
            </a:r>
          </a:p>
          <a:p>
            <a:r>
              <a:rPr lang="en-GB" dirty="0" smtClean="0"/>
              <a:t>Pray before reading: “Open my eyes, that I may see wondrous things from Your law” (Ps. 119:18).</a:t>
            </a:r>
          </a:p>
          <a:p>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11.1     Introduction</a:t>
            </a:r>
            <a:br>
              <a:rPr lang="en-GB" dirty="0"/>
            </a:br>
            <a:endParaRPr lang="en-GB" dirty="0"/>
          </a:p>
        </p:txBody>
      </p:sp>
      <p:sp>
        <p:nvSpPr>
          <p:cNvPr id="3" name="Content Placeholder 2"/>
          <p:cNvSpPr>
            <a:spLocks noGrp="1"/>
          </p:cNvSpPr>
          <p:nvPr>
            <p:ph idx="1"/>
          </p:nvPr>
        </p:nvSpPr>
        <p:spPr/>
        <p:txBody>
          <a:bodyPr/>
          <a:lstStyle/>
          <a:p>
            <a:r>
              <a:rPr lang="en-GB" dirty="0" smtClean="0"/>
              <a:t>“If then you were raised with Christ (in baptism), seek those things which are above, where Christ is, sitting at the right hand of God. Set your mind on things above, not on things on the earth. For you died ...Therefore put to death ... fornication, uncleanness ... covetousness” (Col. 3:1-5). </a:t>
            </a: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11.3.2  Prayer</a:t>
            </a:r>
            <a:br>
              <a:rPr lang="en-GB" dirty="0"/>
            </a:br>
            <a:endParaRPr lang="en-GB" dirty="0"/>
          </a:p>
        </p:txBody>
      </p:sp>
      <p:pic>
        <p:nvPicPr>
          <p:cNvPr id="4" name="Content Placeholder 3" descr="prayer.JPG"/>
          <p:cNvPicPr>
            <a:picLocks noGrp="1" noChangeAspect="1"/>
          </p:cNvPicPr>
          <p:nvPr>
            <p:ph idx="1"/>
          </p:nvPr>
        </p:nvPicPr>
        <p:blipFill>
          <a:blip r:embed="rId2" cstate="print"/>
          <a:stretch>
            <a:fillRect/>
          </a:stretch>
        </p:blipFill>
        <p:spPr>
          <a:xfrm>
            <a:off x="3086100" y="2934494"/>
            <a:ext cx="2971800" cy="2390775"/>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“For we do not have a high priest who is unable to sympathise with our weaknesses, but we have one who has been tempted in every way, just as we are -- yet was without sin. </a:t>
            </a:r>
            <a:r>
              <a:rPr lang="en-GB" i="1" dirty="0" smtClean="0"/>
              <a:t>Let us then</a:t>
            </a:r>
            <a:r>
              <a:rPr lang="en-GB" dirty="0" smtClean="0"/>
              <a:t> approach the throne of grace with confidence, so that we may receive mercy and find grace to help us in our time of need” (Heb. 4:15,16 NIV).</a:t>
            </a: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“...in every thing (nothing is too small to pray about) by prayer ... with thanksgiving, let your requests be made known to God; and the peace of God, which surpasses all understanding, will guard your hearts and minds” (Phil. 4:6,7).</a:t>
            </a:r>
          </a:p>
          <a:p>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Our Bible study should teach us both how to pray and what to pray for, thus making our prayers powerful. Therefore “If ... my words abide in you, you will ask what you desire, and it shall be done for you” (Jn. 15:7).</a:t>
            </a:r>
          </a:p>
          <a:p>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11.3.3  Preaching</a:t>
            </a:r>
          </a:p>
        </p:txBody>
      </p:sp>
      <p:pic>
        <p:nvPicPr>
          <p:cNvPr id="4" name="Content Placeholder 3" descr="DSC00018a.JPG"/>
          <p:cNvPicPr>
            <a:picLocks noGrp="1" noChangeAspect="1"/>
          </p:cNvPicPr>
          <p:nvPr>
            <p:ph idx="1"/>
          </p:nvPr>
        </p:nvPicPr>
        <p:blipFill>
          <a:blip r:embed="rId2" cstate="print"/>
          <a:stretch>
            <a:fillRect/>
          </a:stretch>
        </p:blipFill>
        <p:spPr>
          <a:xfrm>
            <a:off x="1645708" y="1935163"/>
            <a:ext cx="5852583" cy="4389437"/>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10000"/>
          </a:bodyPr>
          <a:lstStyle/>
          <a:p>
            <a:r>
              <a:rPr lang="en-GB" dirty="0" smtClean="0"/>
              <a:t>“You are the light of the world” by reason of being baptised into Christ, “the light of the world” (Mt. 5:14; Jn. 8:12).</a:t>
            </a:r>
          </a:p>
          <a:p>
            <a:r>
              <a:rPr lang="en-GB" dirty="0" smtClean="0"/>
              <a:t> “A city that is set on a hill cannot be hidden” (Mt. 5:14).</a:t>
            </a:r>
          </a:p>
          <a:p>
            <a:r>
              <a:rPr lang="en-GB" dirty="0" smtClean="0"/>
              <a:t>We have a great responsibility to witness (Ez. 3:17-21); if Christ comes in our lifetime “two men will be in the field: the one will be taken and the other left” (Lk. 17:36). It would be strange indeed if we had not spoken to our family and work colleagues about our Lord’s second coming when this occurs.</a:t>
            </a:r>
          </a:p>
          <a:p>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DSCN4626.JPG"/>
          <p:cNvPicPr>
            <a:picLocks noGrp="1" noChangeAspect="1"/>
          </p:cNvPicPr>
          <p:nvPr>
            <p:ph idx="1"/>
          </p:nvPr>
        </p:nvPicPr>
        <p:blipFill>
          <a:blip r:embed="rId2" cstate="print"/>
          <a:stretch>
            <a:fillRect/>
          </a:stretch>
        </p:blipFill>
        <p:spPr>
          <a:xfrm>
            <a:off x="1789025" y="1340768"/>
            <a:ext cx="6148015" cy="4608512"/>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11.3.4  </a:t>
            </a:r>
            <a:r>
              <a:rPr lang="en-GB" dirty="0" smtClean="0"/>
              <a:t>Church / Ecclesial Life</a:t>
            </a:r>
            <a:br>
              <a:rPr lang="en-GB" dirty="0" smtClean="0"/>
            </a:br>
            <a:r>
              <a:rPr lang="en-GB" sz="2200" i="1" dirty="0" err="1" smtClean="0"/>
              <a:t>Photo:</a:t>
            </a:r>
            <a:r>
              <a:rPr lang="en-GB" sz="2000" i="1" dirty="0" err="1" smtClean="0"/>
              <a:t>Bamako</a:t>
            </a:r>
            <a:r>
              <a:rPr lang="en-GB" sz="2000" i="1" dirty="0" smtClean="0"/>
              <a:t> Ecclesia, Mali- all baptized in a day</a:t>
            </a:r>
            <a:r>
              <a:rPr lang="en-GB" i="1" dirty="0"/>
              <a:t/>
            </a:r>
            <a:br>
              <a:rPr lang="en-GB" i="1" dirty="0"/>
            </a:br>
            <a:endParaRPr lang="en-GB" i="1" dirty="0"/>
          </a:p>
        </p:txBody>
      </p:sp>
      <p:pic>
        <p:nvPicPr>
          <p:cNvPr id="4" name="Content Placeholder 3" descr="8. dopelingen Bamako.JPG"/>
          <p:cNvPicPr>
            <a:picLocks noGrp="1" noChangeAspect="1"/>
          </p:cNvPicPr>
          <p:nvPr>
            <p:ph idx="1"/>
          </p:nvPr>
        </p:nvPicPr>
        <p:blipFill>
          <a:blip r:embed="rId2" cstate="print"/>
          <a:stretch>
            <a:fillRect/>
          </a:stretch>
        </p:blipFill>
        <p:spPr>
          <a:xfrm>
            <a:off x="1176131" y="1935163"/>
            <a:ext cx="6791737" cy="4389437"/>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“Let us not give up meeting together .. .but let us encourage one another -- and all the more as you see the Day (of the second coming) approaching” (Heb. 10:25 NIV cf. Mal. 3:16). </a:t>
            </a: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11.3.5  The Breaking Of Bread</a:t>
            </a:r>
          </a:p>
        </p:txBody>
      </p:sp>
      <p:pic>
        <p:nvPicPr>
          <p:cNvPr id="4" name="Content Placeholder 3" descr="desiretobreakbread.jpg"/>
          <p:cNvPicPr>
            <a:picLocks noGrp="1" noChangeAspect="1"/>
          </p:cNvPicPr>
          <p:nvPr>
            <p:ph idx="1"/>
          </p:nvPr>
        </p:nvPicPr>
        <p:blipFill>
          <a:blip r:embed="rId2" cstate="print"/>
          <a:stretch>
            <a:fillRect/>
          </a:stretch>
        </p:blipFill>
        <p:spPr>
          <a:xfrm>
            <a:off x="1854241" y="1935163"/>
            <a:ext cx="5435518" cy="4389437"/>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11.2     Holiness</a:t>
            </a:r>
            <a:br>
              <a:rPr lang="en-GB" dirty="0"/>
            </a:br>
            <a:endParaRPr lang="en-GB" dirty="0"/>
          </a:p>
        </p:txBody>
      </p:sp>
      <p:sp>
        <p:nvSpPr>
          <p:cNvPr id="3" name="Content Placeholder 2"/>
          <p:cNvSpPr>
            <a:spLocks noGrp="1"/>
          </p:cNvSpPr>
          <p:nvPr>
            <p:ph idx="1"/>
          </p:nvPr>
        </p:nvSpPr>
        <p:spPr/>
        <p:txBody>
          <a:bodyPr/>
          <a:lstStyle/>
          <a:p>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1corinthians11_26.jpg"/>
          <p:cNvPicPr>
            <a:picLocks noGrp="1" noChangeAspect="1"/>
          </p:cNvPicPr>
          <p:nvPr>
            <p:ph idx="1"/>
          </p:nvPr>
        </p:nvPicPr>
        <p:blipFill>
          <a:blip r:embed="rId2" cstate="print"/>
          <a:stretch>
            <a:fillRect/>
          </a:stretch>
        </p:blipFill>
        <p:spPr>
          <a:xfrm>
            <a:off x="0" y="717754"/>
            <a:ext cx="9144000" cy="5143501"/>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“Do this in remembrance of Me”, Jesus commanded (Lk. 22:19). </a:t>
            </a:r>
          </a:p>
          <a:p>
            <a:r>
              <a:rPr lang="en-GB" dirty="0" smtClean="0"/>
              <a:t>The early believers appear to have kept the breaking of bread service frequently (Acts 2:42,46), probably once a week (Acts 20:7). </a:t>
            </a:r>
            <a:endParaRPr lang="en-GB"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1Cor. 11:23-28</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The Lord Jesus in the night in which he was betrayed took bread, and when he had given thanks, he broke it, and said: This is my body, which is for you. This do in remembrance of me.  In the same manner also the cup, after supper, saying: This cup is the new covenant in my blood. This do, as often as you drink it, in remembrance of me. For as often as you eat this bread and drink the cup, you proclaim the Lord's death until he comes. Therefore whoever shall eat the bread or drink the cup of the Lord in an unworthy manner, shall be guilty of the body and blood of the Lord. But let a man examine himself, and so let him eat of the bread and drink of the cup. </a:t>
            </a:r>
          </a:p>
          <a:p>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 Possible Order of Service for the Breaking of Bread </a:t>
            </a:r>
            <a:endParaRPr lang="en-GB" dirty="0"/>
          </a:p>
        </p:txBody>
      </p:sp>
      <p:sp>
        <p:nvSpPr>
          <p:cNvPr id="3" name="Content Placeholder 2"/>
          <p:cNvSpPr>
            <a:spLocks noGrp="1"/>
          </p:cNvSpPr>
          <p:nvPr>
            <p:ph sz="half" idx="1"/>
          </p:nvPr>
        </p:nvSpPr>
        <p:spPr/>
        <p:txBody>
          <a:bodyPr>
            <a:normAutofit fontScale="62500" lnSpcReduction="20000"/>
          </a:bodyPr>
          <a:lstStyle/>
          <a:p>
            <a:r>
              <a:rPr lang="en-GB" b="1" dirty="0" smtClean="0"/>
              <a:t>1.</a:t>
            </a:r>
            <a:r>
              <a:rPr lang="en-GB" dirty="0" smtClean="0"/>
              <a:t> Prayer - asking for God’s blessing upon the meeting; His opening of our eyes to His Word; remembering the needs of other believers; praising Him for His love, especially as shown in Christ, and praying regarding any other specific issues.</a:t>
            </a:r>
          </a:p>
          <a:p>
            <a:r>
              <a:rPr lang="en-GB" b="1" dirty="0" smtClean="0"/>
              <a:t>2.</a:t>
            </a:r>
            <a:r>
              <a:rPr lang="en-GB" dirty="0" smtClean="0"/>
              <a:t> Do the Bible readings for the day as specified in the “Bible Companion”.</a:t>
            </a:r>
          </a:p>
          <a:p>
            <a:r>
              <a:rPr lang="en-GB" b="1" dirty="0" smtClean="0"/>
              <a:t>3.</a:t>
            </a:r>
            <a:r>
              <a:rPr lang="en-GB" dirty="0" smtClean="0"/>
              <a:t> Meditate upon the lessons to be learnt from them, or read an ‘exhortation’ - a Bible study upon those chapters which leads us towards the purpose of our service - the remembrance of Christ.</a:t>
            </a:r>
          </a:p>
        </p:txBody>
      </p:sp>
      <p:sp>
        <p:nvSpPr>
          <p:cNvPr id="4" name="Content Placeholder 3"/>
          <p:cNvSpPr>
            <a:spLocks noGrp="1"/>
          </p:cNvSpPr>
          <p:nvPr>
            <p:ph sz="half" idx="2"/>
          </p:nvPr>
        </p:nvSpPr>
        <p:spPr/>
        <p:txBody>
          <a:bodyPr>
            <a:normAutofit fontScale="62500" lnSpcReduction="20000"/>
          </a:bodyPr>
          <a:lstStyle/>
          <a:p>
            <a:r>
              <a:rPr lang="en-GB" b="1" dirty="0" smtClean="0"/>
              <a:t>4.</a:t>
            </a:r>
            <a:r>
              <a:rPr lang="en-GB" dirty="0" smtClean="0"/>
              <a:t> Read 1 Cor. 11:23-29.</a:t>
            </a:r>
          </a:p>
          <a:p>
            <a:r>
              <a:rPr lang="en-GB" b="1" dirty="0" smtClean="0"/>
              <a:t>5.</a:t>
            </a:r>
            <a:r>
              <a:rPr lang="en-GB" dirty="0" smtClean="0"/>
              <a:t> Period of silent self-examination.</a:t>
            </a:r>
          </a:p>
          <a:p>
            <a:r>
              <a:rPr lang="en-GB" b="1" dirty="0" smtClean="0"/>
              <a:t>6.</a:t>
            </a:r>
            <a:r>
              <a:rPr lang="en-GB" dirty="0" smtClean="0"/>
              <a:t> Prayer for the bread.</a:t>
            </a:r>
          </a:p>
          <a:p>
            <a:r>
              <a:rPr lang="en-GB" b="1" dirty="0" smtClean="0"/>
              <a:t>7.</a:t>
            </a:r>
            <a:r>
              <a:rPr lang="en-GB" dirty="0" smtClean="0"/>
              <a:t> Break the bread and eat a small piece of it.</a:t>
            </a:r>
          </a:p>
          <a:p>
            <a:r>
              <a:rPr lang="en-GB" b="1" dirty="0" smtClean="0"/>
              <a:t>8.</a:t>
            </a:r>
            <a:r>
              <a:rPr lang="en-GB" dirty="0" smtClean="0"/>
              <a:t> Prayer for the wine.</a:t>
            </a:r>
          </a:p>
          <a:p>
            <a:r>
              <a:rPr lang="en-GB" b="1" dirty="0" smtClean="0"/>
              <a:t>9.</a:t>
            </a:r>
            <a:r>
              <a:rPr lang="en-GB" dirty="0" smtClean="0"/>
              <a:t> Take a sip of wine.</a:t>
            </a:r>
          </a:p>
          <a:p>
            <a:r>
              <a:rPr lang="en-GB" b="1" dirty="0" smtClean="0"/>
              <a:t>10.</a:t>
            </a:r>
            <a:r>
              <a:rPr lang="en-GB" dirty="0" smtClean="0"/>
              <a:t> Concluding prayer.</a:t>
            </a:r>
            <a:endParaRPr lang="en-GB"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small groups regularly…</a:t>
            </a:r>
            <a:endParaRPr lang="en-GB" dirty="0"/>
          </a:p>
        </p:txBody>
      </p:sp>
      <p:pic>
        <p:nvPicPr>
          <p:cNvPr id="4" name="Content Placeholder 3" descr="bakubb.JPG"/>
          <p:cNvPicPr>
            <a:picLocks noGrp="1" noChangeAspect="1"/>
          </p:cNvPicPr>
          <p:nvPr>
            <p:ph idx="1"/>
          </p:nvPr>
        </p:nvPicPr>
        <p:blipFill>
          <a:blip r:embed="rId2" cstate="print"/>
          <a:stretch>
            <a:fillRect/>
          </a:stretch>
        </p:blipFill>
        <p:spPr>
          <a:xfrm>
            <a:off x="2925961" y="1935163"/>
            <a:ext cx="3292078" cy="4389437"/>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 whenever believers meet</a:t>
            </a:r>
            <a:endParaRPr lang="en-GB" dirty="0"/>
          </a:p>
        </p:txBody>
      </p:sp>
      <p:pic>
        <p:nvPicPr>
          <p:cNvPr id="4" name="Content Placeholder 3" descr="DSC00058.JPG"/>
          <p:cNvPicPr>
            <a:picLocks noGrp="1" noChangeAspect="1"/>
          </p:cNvPicPr>
          <p:nvPr>
            <p:ph idx="1"/>
          </p:nvPr>
        </p:nvPicPr>
        <p:blipFill>
          <a:blip r:embed="rId2" cstate="print"/>
          <a:stretch>
            <a:fillRect/>
          </a:stretch>
        </p:blipFill>
        <p:spPr>
          <a:xfrm>
            <a:off x="1645708" y="1935163"/>
            <a:ext cx="5852583" cy="4389437"/>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Text Placeholder 3"/>
          <p:cNvSpPr>
            <a:spLocks noGrp="1"/>
          </p:cNvSpPr>
          <p:nvPr>
            <p:ph type="body" sz="half" idx="2"/>
          </p:nvPr>
        </p:nvSpPr>
        <p:spPr/>
        <p:txBody>
          <a:bodyPr/>
          <a:lstStyle/>
          <a:p>
            <a:endParaRPr lang="en-GB"/>
          </a:p>
        </p:txBody>
      </p:sp>
      <p:pic>
        <p:nvPicPr>
          <p:cNvPr id="5" name="Picture Placeholder 4" descr="communion.jpg"/>
          <p:cNvPicPr>
            <a:picLocks noGrp="1" noChangeAspect="1"/>
          </p:cNvPicPr>
          <p:nvPr>
            <p:ph type="pic" idx="1"/>
          </p:nvPr>
        </p:nvPicPr>
        <p:blipFill>
          <a:blip r:embed="rId2" cstate="print"/>
          <a:srcRect l="10704" r="10704"/>
          <a:stretch>
            <a:fillRect/>
          </a:stretch>
        </p:blip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11.4     Marriage</a:t>
            </a:r>
          </a:p>
        </p:txBody>
      </p:sp>
      <p:pic>
        <p:nvPicPr>
          <p:cNvPr id="4" name="Content Placeholder 3" descr="DSC00027.JPG"/>
          <p:cNvPicPr>
            <a:picLocks noGrp="1" noChangeAspect="1"/>
          </p:cNvPicPr>
          <p:nvPr>
            <p:ph idx="1"/>
          </p:nvPr>
        </p:nvPicPr>
        <p:blipFill>
          <a:blip r:embed="rId2" cstate="print"/>
          <a:stretch>
            <a:fillRect/>
          </a:stretch>
        </p:blipFill>
        <p:spPr>
          <a:xfrm>
            <a:off x="1645708" y="1935163"/>
            <a:ext cx="5852583" cy="4389437"/>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smtClean="0"/>
              <a:t>“A man (shall) leave his father and mother and be joined to his wife, and they shall become one flesh” (Gen. 2:24). </a:t>
            </a:r>
          </a:p>
          <a:p>
            <a:r>
              <a:rPr lang="en-GB" dirty="0" smtClean="0"/>
              <a:t>Marriage should be honoured by all, and the marriage bed kept pure” (Heb. 13:4 NIV)</a:t>
            </a:r>
          </a:p>
          <a:p>
            <a:endParaRPr lang="en-GB"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1 Cor. 11:3:  “But I would have you know, that the head of every man is Christ, the head of the woman is the man, and the head of Christ is God”. </a:t>
            </a:r>
          </a:p>
          <a:p>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smtClean="0"/>
              <a:t>‘Holiness’ fundamentally means ‘separation’ - both separation </a:t>
            </a:r>
            <a:r>
              <a:rPr lang="en-GB" i="1" dirty="0" smtClean="0"/>
              <a:t>from</a:t>
            </a:r>
            <a:r>
              <a:rPr lang="en-GB" dirty="0" smtClean="0"/>
              <a:t> unholy things, and separation </a:t>
            </a:r>
            <a:r>
              <a:rPr lang="en-GB" i="1" dirty="0" smtClean="0"/>
              <a:t>to</a:t>
            </a:r>
            <a:r>
              <a:rPr lang="en-GB" dirty="0" smtClean="0"/>
              <a:t> spiritual things. </a:t>
            </a:r>
          </a:p>
          <a:p>
            <a:r>
              <a:rPr lang="en-GB" dirty="0" smtClean="0"/>
              <a:t>Therefore “as He who called you is holy, you also be holy in all your conduct, because it is written, ‘Be holy, for I am holy’” (1 Pet. 1:15,16; Lev. 11:44).</a:t>
            </a:r>
          </a:p>
          <a:p>
            <a:r>
              <a:rPr lang="en-GB" dirty="0" smtClean="0"/>
              <a:t>Natural Israel was called out of Egypt by their Red Sea baptism to be “a holy nation” (Ex. 19:6). After our baptism, the members of spiritual Israel likewise receive “a holy calling” (2 Tim. 1:9). </a:t>
            </a:r>
            <a:endParaRPr lang="en-GB"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20000"/>
          </a:bodyPr>
          <a:lstStyle/>
          <a:p>
            <a:r>
              <a:rPr lang="en-GB" dirty="0" smtClean="0"/>
              <a:t>Eph 5:22-33  Wives, submit to your husbands, as to the Lord. For the husband is the head of the wife and Christ is the head of the church- himself being the saviour of the body. But as the church is subject to Christ, so the wives should also be to their husbands in everything. Husbands, love your wives, even as Christ also loved the church and gave himself up for it, that he might sanctify it, having cleansed it by the washing of water with the word, that he might present the church to himself in splendour, without spot or wrinkle or any such thing, that she might be holy and blameless. </a:t>
            </a:r>
          </a:p>
          <a:p>
            <a:endParaRPr lang="en-GB"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pPr>
              <a:buNone/>
            </a:pPr>
            <a:r>
              <a:rPr lang="en-GB" smtClean="0"/>
              <a:t>Thus </a:t>
            </a:r>
            <a:r>
              <a:rPr lang="en-GB" dirty="0" smtClean="0"/>
              <a:t>husbands ought also to love their wives as their own bodies. He that loves his own wife loves himself. For no one ever hated his own flesh but nourishes and cherishes it, even as Christ also the church, because we are members of his body. For this cause shall a man leave his father and mother and shall cleave to his wife, and the two shall become one flesh. This mystery is great, but I speak in regard of Christ and of the church. However, let each one of you love his wife as himself, and let the wife see that she respects her husband.</a:t>
            </a:r>
            <a:endParaRPr lang="en-GB"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GB" dirty="0" smtClean="0"/>
              <a:t>“... sexual immorality, impurity and debauchery ... and the like. I warn you, as I did before, that those who live like this will not inherit the Kingdom of God” (Gal. 5:19,21 NIV).</a:t>
            </a:r>
          </a:p>
          <a:p>
            <a:r>
              <a:rPr lang="en-GB" dirty="0" smtClean="0"/>
              <a:t>“Flee from sexual immorality (cf. 2 Tim. 2:22). All other sins that a man commits are outside his body, but he who sins sexually sins against his own body” (1 Cor. 6:18 NIV).</a:t>
            </a:r>
          </a:p>
          <a:p>
            <a:endParaRPr lang="en-GB"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smtClean="0"/>
              <a:t>“But from the beginning of the creation, God made them male and female. ‘For this reason a man shall leave his father and mother and be joined to his wife, and the two shall become one flesh’, so then (Jesus emphasises) they are no longer two but one flesh. Therefore what God has joined together, let not man separate ... whoever divorces his wife and marries another commits adultery against her. And if a woman divorces her husband and marries another, she commits adultery” (Mk. 10:6-12).</a:t>
            </a:r>
          </a:p>
          <a:p>
            <a:endParaRPr lang="en-GB"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11.5     Fellowship</a:t>
            </a:r>
            <a:br>
              <a:rPr lang="en-GB"/>
            </a:br>
            <a:endParaRPr lang="en-GB"/>
          </a:p>
        </p:txBody>
      </p:sp>
      <p:pic>
        <p:nvPicPr>
          <p:cNvPr id="4" name="Content Placeholder 3" descr="meetinginusa.JPG"/>
          <p:cNvPicPr>
            <a:picLocks noGrp="1" noChangeAspect="1"/>
          </p:cNvPicPr>
          <p:nvPr>
            <p:ph idx="1"/>
          </p:nvPr>
        </p:nvPicPr>
        <p:blipFill>
          <a:blip r:embed="rId2" cstate="print"/>
          <a:stretch>
            <a:fillRect/>
          </a:stretch>
        </p:blipFill>
        <p:spPr>
          <a:xfrm>
            <a:off x="1645708" y="1935163"/>
            <a:ext cx="5852583" cy="4389437"/>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r>
              <a:rPr lang="en-GB" dirty="0" smtClean="0"/>
              <a:t>Phil. 1:5:“fellowship in the Gospel”; fellowship of the Spirit” (Phil. 2:1)</a:t>
            </a:r>
          </a:p>
          <a:p>
            <a:r>
              <a:rPr lang="en-GB" dirty="0" smtClean="0"/>
              <a:t>The early believers “continued steadfastly in the apostles’ doctrine and fellowship, in the breaking of bread, and in prayers ... breaking bread ... with gladness and simplicity of heart” (Acts 2:42,46). </a:t>
            </a:r>
          </a:p>
          <a:p>
            <a:r>
              <a:rPr lang="en-GB" dirty="0" smtClean="0"/>
              <a:t>“Is not the cup of thanksgiving for which we give thanks a participation in the blood of Christ? And is not the bread that we break a participation in the body of Christ? Because there is one loaf, we, who are many, are one body, for we all partake of the one loaf”, i.e. Christ (1 Cor. 10:16,17 NIV). </a:t>
            </a:r>
          </a:p>
          <a:p>
            <a:endParaRPr lang="en-GB"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turk404 001.jpg"/>
          <p:cNvPicPr>
            <a:picLocks noGrp="1" noChangeAspect="1"/>
          </p:cNvPicPr>
          <p:nvPr>
            <p:ph idx="1"/>
          </p:nvPr>
        </p:nvPicPr>
        <p:blipFill>
          <a:blip r:embed="rId2" cstate="print"/>
          <a:stretch>
            <a:fillRect/>
          </a:stretch>
        </p:blipFill>
        <p:spPr>
          <a:xfrm>
            <a:off x="1645708" y="1935163"/>
            <a:ext cx="5852583" cy="4389437"/>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3733024"/>
          </a:xfrm>
        </p:spPr>
        <p:txBody>
          <a:bodyPr>
            <a:normAutofit/>
          </a:bodyPr>
          <a:lstStyle/>
          <a:p>
            <a:r>
              <a:rPr lang="en-GB" dirty="0" smtClean="0"/>
              <a:t>www.biblebasicsonline.com</a:t>
            </a:r>
            <a:br>
              <a:rPr lang="en-GB" dirty="0" smtClean="0"/>
            </a:br>
            <a:r>
              <a:rPr lang="en-GB" dirty="0" smtClean="0"/>
              <a:t>www.carelinks.net</a:t>
            </a:r>
            <a:br>
              <a:rPr lang="en-GB" dirty="0" smtClean="0"/>
            </a:br>
            <a:r>
              <a:rPr lang="en-GB" dirty="0" smtClean="0"/>
              <a:t>Email: info@carelinks.net</a:t>
            </a:r>
            <a:br>
              <a:rPr lang="en-GB" dirty="0" smtClean="0"/>
            </a:br>
            <a:endParaRPr lang="en-GB"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Study 11: Questions</a:t>
            </a:r>
            <a:endParaRPr lang="en-GB" dirty="0"/>
          </a:p>
        </p:txBody>
      </p:sp>
      <p:sp>
        <p:nvSpPr>
          <p:cNvPr id="3" name="Content Placeholder 2"/>
          <p:cNvSpPr>
            <a:spLocks noGrp="1"/>
          </p:cNvSpPr>
          <p:nvPr>
            <p:ph sz="half" idx="1"/>
          </p:nvPr>
        </p:nvSpPr>
        <p:spPr/>
        <p:txBody>
          <a:bodyPr>
            <a:normAutofit fontScale="55000" lnSpcReduction="20000"/>
          </a:bodyPr>
          <a:lstStyle/>
          <a:p>
            <a:r>
              <a:rPr lang="en-GB" dirty="0" smtClean="0"/>
              <a:t>1. 	What kind of changes should occur in our lives when we 	are baptised?</a:t>
            </a:r>
          </a:p>
          <a:p>
            <a:r>
              <a:rPr lang="en-GB" dirty="0" smtClean="0"/>
              <a:t> </a:t>
            </a:r>
          </a:p>
          <a:p>
            <a:r>
              <a:rPr lang="en-GB" dirty="0" smtClean="0"/>
              <a:t>2. 	What does ‘holiness’ mean?</a:t>
            </a:r>
          </a:p>
          <a:p>
            <a:pPr lvl="0"/>
            <a:r>
              <a:rPr lang="en-GB" dirty="0" smtClean="0"/>
              <a:t>Having no contact with unbelievers</a:t>
            </a:r>
          </a:p>
          <a:p>
            <a:pPr lvl="0"/>
            <a:r>
              <a:rPr lang="en-GB" dirty="0" smtClean="0"/>
              <a:t>Being separated </a:t>
            </a:r>
            <a:r>
              <a:rPr lang="en-GB" i="1" dirty="0" smtClean="0"/>
              <a:t>from</a:t>
            </a:r>
            <a:r>
              <a:rPr lang="en-GB" dirty="0" smtClean="0"/>
              <a:t> sin and </a:t>
            </a:r>
            <a:r>
              <a:rPr lang="en-GB" i="1" dirty="0" smtClean="0"/>
              <a:t>to</a:t>
            </a:r>
            <a:r>
              <a:rPr lang="en-GB" dirty="0" smtClean="0"/>
              <a:t> the things of God</a:t>
            </a:r>
          </a:p>
          <a:p>
            <a:pPr lvl="0"/>
            <a:r>
              <a:rPr lang="en-GB" dirty="0" smtClean="0"/>
              <a:t>Going to church</a:t>
            </a:r>
          </a:p>
          <a:p>
            <a:pPr lvl="0"/>
            <a:r>
              <a:rPr lang="en-GB" dirty="0" smtClean="0"/>
              <a:t>Doing good to others</a:t>
            </a:r>
          </a:p>
          <a:p>
            <a:r>
              <a:rPr lang="en-GB" dirty="0" smtClean="0"/>
              <a:t> </a:t>
            </a:r>
          </a:p>
          <a:p>
            <a:r>
              <a:rPr lang="en-GB" dirty="0" smtClean="0"/>
              <a:t>3. 	What sort of occupations are unsuitable for a true 	Christian?</a:t>
            </a:r>
          </a:p>
          <a:p>
            <a:r>
              <a:rPr lang="en-GB" dirty="0" smtClean="0"/>
              <a:t> </a:t>
            </a:r>
          </a:p>
          <a:p>
            <a:r>
              <a:rPr lang="en-GB" dirty="0" smtClean="0"/>
              <a:t>4. 	What do the words ‘saint’ and ‘ecclesia’ mean?</a:t>
            </a:r>
          </a:p>
          <a:p>
            <a:endParaRPr lang="en-GB" dirty="0"/>
          </a:p>
        </p:txBody>
      </p:sp>
      <p:sp>
        <p:nvSpPr>
          <p:cNvPr id="4" name="Content Placeholder 3"/>
          <p:cNvSpPr>
            <a:spLocks noGrp="1"/>
          </p:cNvSpPr>
          <p:nvPr>
            <p:ph sz="half" idx="2"/>
          </p:nvPr>
        </p:nvSpPr>
        <p:spPr/>
        <p:txBody>
          <a:bodyPr>
            <a:normAutofit fontScale="55000" lnSpcReduction="20000"/>
          </a:bodyPr>
          <a:lstStyle/>
          <a:p>
            <a:r>
              <a:rPr lang="en-GB" dirty="0" smtClean="0"/>
              <a:t>5. 	Which of the following statements are true about the 	breaking of bread?</a:t>
            </a:r>
          </a:p>
          <a:p>
            <a:pPr lvl="0"/>
            <a:r>
              <a:rPr lang="en-GB" dirty="0" smtClean="0"/>
              <a:t>We should do it regularly on a weekly basis</a:t>
            </a:r>
          </a:p>
          <a:p>
            <a:pPr lvl="0"/>
            <a:r>
              <a:rPr lang="en-GB" dirty="0" smtClean="0"/>
              <a:t>We should do it once a year at Passover time</a:t>
            </a:r>
          </a:p>
          <a:p>
            <a:pPr lvl="0"/>
            <a:r>
              <a:rPr lang="en-GB" dirty="0" smtClean="0"/>
              <a:t>The bread and wine turn into the literal body and blood of Jesus</a:t>
            </a:r>
          </a:p>
          <a:p>
            <a:pPr lvl="0"/>
            <a:r>
              <a:rPr lang="en-GB" dirty="0" smtClean="0"/>
              <a:t>The bread and wine represent the body and blood of Jesus</a:t>
            </a:r>
          </a:p>
          <a:p>
            <a:r>
              <a:rPr lang="en-GB" dirty="0" smtClean="0"/>
              <a:t> </a:t>
            </a:r>
          </a:p>
          <a:p>
            <a:r>
              <a:rPr lang="en-GB" dirty="0" smtClean="0"/>
              <a:t>6. 	Which of the following statements are true about 	marriage?</a:t>
            </a:r>
          </a:p>
          <a:p>
            <a:pPr lvl="0"/>
            <a:r>
              <a:rPr lang="en-GB" dirty="0" smtClean="0"/>
              <a:t>We should only marry true believers</a:t>
            </a:r>
          </a:p>
          <a:p>
            <a:pPr lvl="0"/>
            <a:r>
              <a:rPr lang="en-GB" dirty="0" smtClean="0"/>
              <a:t>Divorce is permissible for believers</a:t>
            </a:r>
          </a:p>
          <a:p>
            <a:pPr lvl="0"/>
            <a:r>
              <a:rPr lang="en-GB" dirty="0" smtClean="0"/>
              <a:t>A married believer whose partner is an unbeliever should try to remain with them</a:t>
            </a:r>
          </a:p>
          <a:p>
            <a:pPr lvl="0"/>
            <a:r>
              <a:rPr lang="en-GB" dirty="0" smtClean="0"/>
              <a:t>In marriage, the man represents Christ and the woman the believers</a:t>
            </a:r>
          </a:p>
          <a:p>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11.2.1  The Use Of Force</a:t>
            </a:r>
            <a:br>
              <a:rPr lang="en-GB" dirty="0"/>
            </a:b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r>
              <a:rPr lang="en-US" dirty="0" smtClean="0"/>
              <a:t>Christian </a:t>
            </a:r>
            <a:r>
              <a:rPr lang="en-US" dirty="0"/>
              <a:t>Attitude Towards Avenging</a:t>
            </a:r>
          </a:p>
        </p:txBody>
      </p:sp>
      <p:sp>
        <p:nvSpPr>
          <p:cNvPr id="39939" name="Rectangle 3"/>
          <p:cNvSpPr>
            <a:spLocks noGrp="1" noChangeArrowheads="1"/>
          </p:cNvSpPr>
          <p:nvPr>
            <p:ph idx="1"/>
          </p:nvPr>
        </p:nvSpPr>
        <p:spPr>
          <a:xfrm>
            <a:off x="228600" y="1885950"/>
            <a:ext cx="8763000" cy="4171950"/>
          </a:xfrm>
        </p:spPr>
        <p:txBody>
          <a:bodyPr>
            <a:normAutofit fontScale="92500" lnSpcReduction="20000"/>
          </a:bodyPr>
          <a:lstStyle/>
          <a:p>
            <a:r>
              <a:rPr lang="en-US" sz="2800"/>
              <a:t>Vengence belongs to God alone, not a human right - </a:t>
            </a:r>
            <a:r>
              <a:rPr lang="en-US" sz="2800">
                <a:solidFill>
                  <a:srgbClr val="000099"/>
                </a:solidFill>
                <a:effectLst>
                  <a:outerShdw blurRad="38100" dist="38100" dir="2700000" algn="tl">
                    <a:srgbClr val="FFFFFF"/>
                  </a:outerShdw>
                </a:effectLst>
              </a:rPr>
              <a:t>Rom. 12:19</a:t>
            </a:r>
          </a:p>
          <a:p>
            <a:endParaRPr lang="en-US" sz="2800">
              <a:solidFill>
                <a:srgbClr val="000099"/>
              </a:solidFill>
              <a:effectLst>
                <a:outerShdw blurRad="38100" dist="38100" dir="2700000" algn="tl">
                  <a:srgbClr val="FFFFFF"/>
                </a:outerShdw>
              </a:effectLst>
            </a:endParaRPr>
          </a:p>
          <a:p>
            <a:r>
              <a:rPr lang="en-US" sz="2800"/>
              <a:t>Persecution is our lot in life - </a:t>
            </a:r>
            <a:r>
              <a:rPr lang="en-US" sz="2800">
                <a:solidFill>
                  <a:srgbClr val="000099"/>
                </a:solidFill>
                <a:effectLst>
                  <a:outerShdw blurRad="38100" dist="38100" dir="2700000" algn="tl">
                    <a:srgbClr val="FFFFFF"/>
                  </a:outerShdw>
                </a:effectLst>
              </a:rPr>
              <a:t>John 15:18-20</a:t>
            </a:r>
          </a:p>
          <a:p>
            <a:endParaRPr lang="en-US" sz="2800">
              <a:solidFill>
                <a:srgbClr val="000099"/>
              </a:solidFill>
              <a:effectLst>
                <a:outerShdw blurRad="38100" dist="38100" dir="2700000" algn="tl">
                  <a:srgbClr val="FFFFFF"/>
                </a:outerShdw>
              </a:effectLst>
            </a:endParaRPr>
          </a:p>
          <a:p>
            <a:r>
              <a:rPr lang="en-US" sz="2800"/>
              <a:t>Chastening builds characters fit for God’s kingdom -</a:t>
            </a:r>
            <a:r>
              <a:rPr lang="en-US" sz="2800">
                <a:solidFill>
                  <a:srgbClr val="000099"/>
                </a:solidFill>
                <a:effectLst>
                  <a:outerShdw blurRad="38100" dist="38100" dir="2700000" algn="tl">
                    <a:srgbClr val="FFFFFF"/>
                  </a:outerShdw>
                </a:effectLst>
              </a:rPr>
              <a:t> Heb. 12:5-11</a:t>
            </a:r>
          </a:p>
          <a:p>
            <a:endParaRPr lang="en-US" sz="2800"/>
          </a:p>
          <a:p>
            <a:r>
              <a:rPr lang="en-US" sz="2800"/>
              <a:t>God will avenge in due time - </a:t>
            </a:r>
            <a:r>
              <a:rPr lang="en-US" sz="2800">
                <a:solidFill>
                  <a:srgbClr val="000099"/>
                </a:solidFill>
                <a:effectLst>
                  <a:outerShdw blurRad="38100" dist="38100" dir="2700000" algn="tl">
                    <a:srgbClr val="FFFFFF"/>
                  </a:outerShdw>
                </a:effectLst>
              </a:rPr>
              <a:t>Luke 18:7,11; </a:t>
            </a:r>
          </a:p>
          <a:p>
            <a:pPr>
              <a:buFont typeface="Wingdings" pitchFamily="2" charset="2"/>
              <a:buNone/>
            </a:pPr>
            <a:r>
              <a:rPr lang="en-US" sz="2800">
                <a:solidFill>
                  <a:srgbClr val="000099"/>
                </a:solidFill>
                <a:effectLst>
                  <a:outerShdw blurRad="38100" dist="38100" dir="2700000" algn="tl">
                    <a:srgbClr val="FFFFFF"/>
                  </a:outerShdw>
                </a:effectLst>
              </a:rPr>
              <a:t>	2 Thes.1:6</a:t>
            </a:r>
          </a:p>
          <a:p>
            <a:endParaRPr lang="en-US" sz="2800">
              <a:solidFill>
                <a:srgbClr val="000099"/>
              </a:solidFill>
              <a:effectLst>
                <a:outerShdw blurRad="38100" dist="38100" dir="2700000" algn="tl">
                  <a:srgbClr val="FFFFFF"/>
                </a:outerShdw>
              </a:effectLst>
            </a:endParaRPr>
          </a:p>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28600" y="228600"/>
            <a:ext cx="8763000" cy="1143000"/>
          </a:xfrm>
        </p:spPr>
        <p:txBody>
          <a:bodyPr/>
          <a:lstStyle/>
          <a:p>
            <a:r>
              <a:rPr lang="en-US"/>
              <a:t>God’s Attitude Towards Killing</a:t>
            </a:r>
          </a:p>
        </p:txBody>
      </p:sp>
      <p:sp>
        <p:nvSpPr>
          <p:cNvPr id="59395" name="Rectangle 3"/>
          <p:cNvSpPr>
            <a:spLocks noGrp="1" noChangeArrowheads="1"/>
          </p:cNvSpPr>
          <p:nvPr>
            <p:ph idx="1"/>
          </p:nvPr>
        </p:nvSpPr>
        <p:spPr>
          <a:xfrm>
            <a:off x="152400" y="1524000"/>
            <a:ext cx="8991600" cy="3276600"/>
          </a:xfrm>
        </p:spPr>
        <p:txBody>
          <a:bodyPr>
            <a:normAutofit fontScale="85000" lnSpcReduction="20000"/>
          </a:bodyPr>
          <a:lstStyle/>
          <a:p>
            <a:pPr>
              <a:buFont typeface="Wingdings" pitchFamily="2" charset="2"/>
              <a:buNone/>
            </a:pPr>
            <a:r>
              <a:rPr lang="en-US"/>
              <a:t>Taking of a life is a divine prerogative alone:</a:t>
            </a:r>
          </a:p>
          <a:p>
            <a:pPr lvl="1"/>
            <a:r>
              <a:rPr lang="en-US" sz="2400"/>
              <a:t>Cain &amp; Abel  </a:t>
            </a:r>
            <a:r>
              <a:rPr lang="en-US" sz="2400">
                <a:solidFill>
                  <a:srgbClr val="000099"/>
                </a:solidFill>
                <a:effectLst>
                  <a:outerShdw blurRad="38100" dist="38100" dir="2700000" algn="tl">
                    <a:srgbClr val="FFFFFF"/>
                  </a:outerShdw>
                </a:effectLst>
              </a:rPr>
              <a:t>Genesis 4:8-12</a:t>
            </a:r>
          </a:p>
          <a:p>
            <a:pPr lvl="1"/>
            <a:r>
              <a:rPr lang="en-US" sz="2400"/>
              <a:t>God already passed sentence of death  </a:t>
            </a:r>
            <a:r>
              <a:rPr lang="en-US" sz="2400">
                <a:solidFill>
                  <a:srgbClr val="000099"/>
                </a:solidFill>
                <a:effectLst>
                  <a:outerShdw blurRad="38100" dist="38100" dir="2700000" algn="tl">
                    <a:srgbClr val="FFFFFF"/>
                  </a:outerShdw>
                </a:effectLst>
              </a:rPr>
              <a:t>Gen. 2:17; 3:19</a:t>
            </a:r>
          </a:p>
          <a:p>
            <a:pPr lvl="1"/>
            <a:r>
              <a:rPr lang="en-US" sz="2400"/>
              <a:t>God destroyed the wicked  </a:t>
            </a:r>
            <a:r>
              <a:rPr lang="en-US" sz="2400">
                <a:solidFill>
                  <a:srgbClr val="000099"/>
                </a:solidFill>
                <a:effectLst>
                  <a:outerShdw blurRad="38100" dist="38100" dir="2700000" algn="tl">
                    <a:srgbClr val="FFFFFF"/>
                  </a:outerShdw>
                </a:effectLst>
              </a:rPr>
              <a:t>Gen. 7:21-22</a:t>
            </a:r>
          </a:p>
          <a:p>
            <a:pPr lvl="1"/>
            <a:r>
              <a:rPr lang="en-US" sz="2400"/>
              <a:t>Commanded Noah’s family not to take human life  </a:t>
            </a:r>
            <a:r>
              <a:rPr lang="en-US" sz="2400">
                <a:solidFill>
                  <a:srgbClr val="000099"/>
                </a:solidFill>
                <a:effectLst>
                  <a:outerShdw blurRad="38100" dist="38100" dir="2700000" algn="tl">
                    <a:srgbClr val="FFFFFF"/>
                  </a:outerShdw>
                </a:effectLst>
              </a:rPr>
              <a:t>Gen. 9:6</a:t>
            </a:r>
          </a:p>
          <a:p>
            <a:pPr lvl="1">
              <a:buFont typeface="Wingdings" pitchFamily="2" charset="2"/>
              <a:buNone/>
            </a:pPr>
            <a:endParaRPr lang="en-US" sz="3200"/>
          </a:p>
          <a:p>
            <a:pPr lvl="1">
              <a:buFont typeface="Wingdings" pitchFamily="2" charset="2"/>
              <a:buNone/>
            </a:pPr>
            <a:r>
              <a:rPr lang="en-US" sz="3200"/>
              <a:t>God inflicts death as a punishment on those worthy of His judgement</a:t>
            </a:r>
            <a:r>
              <a:rPr lang="en-US" sz="3200">
                <a:solidFill>
                  <a:srgbClr val="000099"/>
                </a:solidFill>
                <a:effectLst>
                  <a:outerShdw blurRad="38100" dist="38100" dir="2700000" algn="tl">
                    <a:srgbClr val="FFFFFF"/>
                  </a:outerShdw>
                </a:effectLst>
              </a:rPr>
              <a:t>  Rom.1:18</a:t>
            </a:r>
          </a:p>
          <a:p>
            <a:pPr lvl="1"/>
            <a:r>
              <a:rPr lang="en-US" sz="2400"/>
              <a:t>God takes no pleasure in the death of the wicked</a:t>
            </a:r>
            <a:r>
              <a:rPr lang="en-US" sz="2400">
                <a:solidFill>
                  <a:srgbClr val="000099"/>
                </a:solidFill>
                <a:effectLst>
                  <a:outerShdw blurRad="38100" dist="38100" dir="2700000" algn="tl">
                    <a:srgbClr val="FFFFFF"/>
                  </a:outerShdw>
                </a:effectLst>
              </a:rPr>
              <a:t>  2 Pet.3:9</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6" name="Object 4"/>
          <p:cNvGraphicFramePr>
            <a:graphicFrameLocks noChangeAspect="1"/>
          </p:cNvGraphicFramePr>
          <p:nvPr/>
        </p:nvGraphicFramePr>
        <p:xfrm>
          <a:off x="0" y="1600200"/>
          <a:ext cx="9144000" cy="5257800"/>
        </p:xfrm>
        <a:graphic>
          <a:graphicData uri="http://schemas.openxmlformats.org/presentationml/2006/ole">
            <p:oleObj spid="_x0000_s2050" name="Photo Editor Photo" r:id="rId3" imgW="4571429" imgH="3715269" progId="">
              <p:embed/>
            </p:oleObj>
          </a:graphicData>
        </a:graphic>
      </p:graphicFrame>
      <p:sp>
        <p:nvSpPr>
          <p:cNvPr id="38914" name="Rectangle 2"/>
          <p:cNvSpPr>
            <a:spLocks noGrp="1" noChangeArrowheads="1"/>
          </p:cNvSpPr>
          <p:nvPr>
            <p:ph type="title"/>
          </p:nvPr>
        </p:nvSpPr>
        <p:spPr/>
        <p:txBody>
          <a:bodyPr>
            <a:normAutofit fontScale="90000"/>
          </a:bodyPr>
          <a:lstStyle/>
          <a:p>
            <a:r>
              <a:rPr lang="en-US" dirty="0" smtClean="0"/>
              <a:t>Christian </a:t>
            </a:r>
            <a:r>
              <a:rPr lang="en-US" dirty="0"/>
              <a:t>Attitude Towards Killing</a:t>
            </a:r>
          </a:p>
        </p:txBody>
      </p:sp>
      <p:sp>
        <p:nvSpPr>
          <p:cNvPr id="38915" name="Rectangle 3"/>
          <p:cNvSpPr>
            <a:spLocks noGrp="1" noChangeArrowheads="1"/>
          </p:cNvSpPr>
          <p:nvPr>
            <p:ph idx="1"/>
          </p:nvPr>
        </p:nvSpPr>
        <p:spPr/>
        <p:txBody>
          <a:bodyPr/>
          <a:lstStyle/>
          <a:p>
            <a:endParaRPr lang="en-US"/>
          </a:p>
          <a:p>
            <a:r>
              <a:rPr lang="en-US"/>
              <a:t>To kill for any reason is forbidden</a:t>
            </a:r>
          </a:p>
          <a:p>
            <a:pPr>
              <a:buFont typeface="Wingdings" pitchFamily="2" charset="2"/>
              <a:buNone/>
            </a:pPr>
            <a:r>
              <a:rPr lang="en-US">
                <a:solidFill>
                  <a:srgbClr val="000099"/>
                </a:solidFill>
                <a:effectLst>
                  <a:outerShdw blurRad="38100" dist="38100" dir="2700000" algn="tl">
                    <a:srgbClr val="FFFFFF"/>
                  </a:outerShdw>
                </a:effectLst>
              </a:rPr>
              <a:t>		Matt. 5:21; Mark 10:19; Luke 18:20</a:t>
            </a:r>
          </a:p>
          <a:p>
            <a:pPr>
              <a:buFont typeface="Wingdings" pitchFamily="2" charset="2"/>
              <a:buNone/>
            </a:pPr>
            <a:endParaRPr lang="en-US">
              <a:solidFill>
                <a:srgbClr val="000099"/>
              </a:solidFill>
              <a:effectLst>
                <a:outerShdw blurRad="38100" dist="38100" dir="2700000" algn="tl">
                  <a:srgbClr val="FFFFFF"/>
                </a:outerShdw>
              </a:effectLst>
            </a:endParaRPr>
          </a:p>
          <a:p>
            <a:r>
              <a:rPr lang="en-US"/>
              <a:t>Even hatred of one’s brother is regarded as equivalent to murder</a:t>
            </a:r>
          </a:p>
          <a:p>
            <a:pPr>
              <a:buFont typeface="Wingdings" pitchFamily="2" charset="2"/>
              <a:buNone/>
            </a:pPr>
            <a:r>
              <a:rPr lang="en-US"/>
              <a:t>		</a:t>
            </a:r>
            <a:r>
              <a:rPr lang="en-US">
                <a:solidFill>
                  <a:srgbClr val="000099"/>
                </a:solidFill>
                <a:effectLst>
                  <a:outerShdw blurRad="38100" dist="38100" dir="2700000" algn="tl">
                    <a:srgbClr val="FFFFFF"/>
                  </a:outerShdw>
                </a:effectLst>
              </a:rPr>
              <a:t>Matt. 5:22; 1 John 3:15</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Christ Commands</a:t>
            </a:r>
          </a:p>
        </p:txBody>
      </p:sp>
      <p:sp>
        <p:nvSpPr>
          <p:cNvPr id="29699" name="Rectangle 3"/>
          <p:cNvSpPr>
            <a:spLocks noGrp="1" noChangeArrowheads="1"/>
          </p:cNvSpPr>
          <p:nvPr>
            <p:ph idx="1"/>
          </p:nvPr>
        </p:nvSpPr>
        <p:spPr/>
        <p:txBody>
          <a:bodyPr/>
          <a:lstStyle/>
          <a:p>
            <a:r>
              <a:rPr lang="en-US"/>
              <a:t>Non resistance to evil - </a:t>
            </a:r>
            <a:r>
              <a:rPr lang="en-US">
                <a:solidFill>
                  <a:srgbClr val="000099"/>
                </a:solidFill>
                <a:effectLst>
                  <a:outerShdw blurRad="38100" dist="38100" dir="2700000" algn="tl">
                    <a:srgbClr val="FFFFFF"/>
                  </a:outerShdw>
                </a:effectLst>
              </a:rPr>
              <a:t>Matt. 5:39-40</a:t>
            </a:r>
          </a:p>
          <a:p>
            <a:r>
              <a:rPr lang="en-US"/>
              <a:t>Not taking vengence</a:t>
            </a:r>
            <a:r>
              <a:rPr lang="en-US">
                <a:solidFill>
                  <a:srgbClr val="000099"/>
                </a:solidFill>
                <a:effectLst>
                  <a:outerShdw blurRad="38100" dist="38100" dir="2700000" algn="tl">
                    <a:srgbClr val="FFFFFF"/>
                  </a:outerShdw>
                </a:effectLst>
              </a:rPr>
              <a:t> </a:t>
            </a:r>
            <a:r>
              <a:rPr lang="en-US"/>
              <a:t>- </a:t>
            </a:r>
            <a:r>
              <a:rPr lang="en-US">
                <a:solidFill>
                  <a:srgbClr val="000099"/>
                </a:solidFill>
                <a:effectLst>
                  <a:outerShdw blurRad="38100" dist="38100" dir="2700000" algn="tl">
                    <a:srgbClr val="FFFFFF"/>
                  </a:outerShdw>
                </a:effectLst>
              </a:rPr>
              <a:t>Rev. 12:19</a:t>
            </a:r>
          </a:p>
          <a:p>
            <a:r>
              <a:rPr lang="en-US"/>
              <a:t>Not rendering evil for evil - </a:t>
            </a:r>
            <a:r>
              <a:rPr lang="en-US">
                <a:solidFill>
                  <a:srgbClr val="000099"/>
                </a:solidFill>
                <a:effectLst>
                  <a:outerShdw blurRad="38100" dist="38100" dir="2700000" algn="tl">
                    <a:srgbClr val="FFFFFF"/>
                  </a:outerShdw>
                </a:effectLst>
              </a:rPr>
              <a:t>1 Thes. 5:15</a:t>
            </a:r>
            <a:endParaRPr lang="en-US"/>
          </a:p>
          <a:p>
            <a:r>
              <a:rPr lang="en-US"/>
              <a:t>Not taking the sword - </a:t>
            </a:r>
            <a:r>
              <a:rPr lang="en-US">
                <a:solidFill>
                  <a:srgbClr val="000099"/>
                </a:solidFill>
                <a:effectLst>
                  <a:outerShdw blurRad="38100" dist="38100" dir="2700000" algn="tl">
                    <a:srgbClr val="FFFFFF"/>
                  </a:outerShdw>
                </a:effectLst>
              </a:rPr>
              <a:t>Matt. 26:52</a:t>
            </a:r>
          </a:p>
          <a:p>
            <a:r>
              <a:rPr lang="en-US"/>
              <a:t>Not killing - </a:t>
            </a:r>
            <a:r>
              <a:rPr lang="en-US">
                <a:solidFill>
                  <a:srgbClr val="000099"/>
                </a:solidFill>
                <a:effectLst>
                  <a:outerShdw blurRad="38100" dist="38100" dir="2700000" algn="tl">
                    <a:srgbClr val="FFFFFF"/>
                  </a:outerShdw>
                </a:effectLst>
              </a:rPr>
              <a:t>James 2:11; Rom. 13:9</a:t>
            </a:r>
          </a:p>
          <a:p>
            <a:r>
              <a:rPr lang="en-US"/>
              <a:t>Not fighting but rather fleeing from invading forces - </a:t>
            </a:r>
            <a:r>
              <a:rPr lang="en-US">
                <a:solidFill>
                  <a:srgbClr val="000099"/>
                </a:solidFill>
                <a:effectLst>
                  <a:outerShdw blurRad="38100" dist="38100" dir="2700000" algn="tl">
                    <a:srgbClr val="FFFFFF"/>
                  </a:outerShdw>
                </a:effectLst>
              </a:rPr>
              <a:t>Luke 21:20</a:t>
            </a:r>
          </a:p>
          <a:p>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3207</TotalTime>
  <Words>1794</Words>
  <Application>Microsoft Office PowerPoint</Application>
  <PresentationFormat>On-screen Show (4:3)</PresentationFormat>
  <Paragraphs>129</Paragraphs>
  <Slides>48</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Flow</vt:lpstr>
      <vt:lpstr>Photo Editor Photo</vt:lpstr>
      <vt:lpstr>Bible Basics Study 11: Life In Christ</vt:lpstr>
      <vt:lpstr>11.1     Introduction </vt:lpstr>
      <vt:lpstr>11.2     Holiness </vt:lpstr>
      <vt:lpstr>Slide 4</vt:lpstr>
      <vt:lpstr>11.2.1  The Use Of Force </vt:lpstr>
      <vt:lpstr>Christian Attitude Towards Avenging</vt:lpstr>
      <vt:lpstr>God’s Attitude Towards Killing</vt:lpstr>
      <vt:lpstr>Christian Attitude Towards Killing</vt:lpstr>
      <vt:lpstr>Christ Commands</vt:lpstr>
      <vt:lpstr>Slide 10</vt:lpstr>
      <vt:lpstr>Slide 11</vt:lpstr>
      <vt:lpstr>11.2.2  Politics</vt:lpstr>
      <vt:lpstr>Why I Don’t Vote</vt:lpstr>
      <vt:lpstr>Slide 14</vt:lpstr>
      <vt:lpstr>11.2.3  Worldly Pleasures </vt:lpstr>
      <vt:lpstr>Slide 16</vt:lpstr>
      <vt:lpstr>11.3     Practical Christian Life 11.3.1  Bible Study </vt:lpstr>
      <vt:lpstr>Slide 18</vt:lpstr>
      <vt:lpstr>Slide 19</vt:lpstr>
      <vt:lpstr>11.3.2  Prayer </vt:lpstr>
      <vt:lpstr>Slide 21</vt:lpstr>
      <vt:lpstr>Slide 22</vt:lpstr>
      <vt:lpstr>Slide 23</vt:lpstr>
      <vt:lpstr>11.3.3  Preaching</vt:lpstr>
      <vt:lpstr>Slide 25</vt:lpstr>
      <vt:lpstr>Slide 26</vt:lpstr>
      <vt:lpstr>11.3.4  Church / Ecclesial Life Photo:Bamako Ecclesia, Mali- all baptized in a day </vt:lpstr>
      <vt:lpstr>Slide 28</vt:lpstr>
      <vt:lpstr>11.3.5  The Breaking Of Bread</vt:lpstr>
      <vt:lpstr>Slide 30</vt:lpstr>
      <vt:lpstr>Slide 31</vt:lpstr>
      <vt:lpstr>1Cor. 11:23-28</vt:lpstr>
      <vt:lpstr>A Possible Order of Service for the Breaking of Bread </vt:lpstr>
      <vt:lpstr>In small groups regularly…</vt:lpstr>
      <vt:lpstr>Or whenever believers meet</vt:lpstr>
      <vt:lpstr>Slide 36</vt:lpstr>
      <vt:lpstr>11.4     Marriage</vt:lpstr>
      <vt:lpstr>Slide 38</vt:lpstr>
      <vt:lpstr>Slide 39</vt:lpstr>
      <vt:lpstr>Slide 40</vt:lpstr>
      <vt:lpstr>Slide 41</vt:lpstr>
      <vt:lpstr>Slide 42</vt:lpstr>
      <vt:lpstr>Slide 43</vt:lpstr>
      <vt:lpstr>11.5     Fellowship </vt:lpstr>
      <vt:lpstr>Slide 45</vt:lpstr>
      <vt:lpstr>Slide 46</vt:lpstr>
      <vt:lpstr>www.biblebasicsonline.com www.carelinks.net Email: info@carelinks.net </vt:lpstr>
      <vt:lpstr>Study 11: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John</cp:lastModifiedBy>
  <cp:revision>29</cp:revision>
  <dcterms:created xsi:type="dcterms:W3CDTF">2012-04-15T07:09:50Z</dcterms:created>
  <dcterms:modified xsi:type="dcterms:W3CDTF">2012-06-14T21:23:30Z</dcterms:modified>
</cp:coreProperties>
</file>