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63" r:id="rId5"/>
    <p:sldId id="264" r:id="rId6"/>
    <p:sldId id="258" r:id="rId7"/>
    <p:sldId id="265" r:id="rId8"/>
    <p:sldId id="276" r:id="rId9"/>
    <p:sldId id="273" r:id="rId10"/>
    <p:sldId id="274" r:id="rId11"/>
    <p:sldId id="266" r:id="rId12"/>
    <p:sldId id="259" r:id="rId13"/>
    <p:sldId id="269" r:id="rId14"/>
    <p:sldId id="267" r:id="rId15"/>
    <p:sldId id="270" r:id="rId16"/>
    <p:sldId id="275" r:id="rId17"/>
    <p:sldId id="260" r:id="rId18"/>
    <p:sldId id="271" r:id="rId19"/>
    <p:sldId id="261" r:id="rId20"/>
    <p:sldId id="272" r:id="rId21"/>
    <p:sldId id="278" r:id="rId22"/>
    <p:sldId id="268"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BF2FCDF-69B0-4882-81F0-3ADAFB22AA23}" type="datetimeFigureOut">
              <a:rPr lang="en-GB"/>
              <a:pPr>
                <a:defRPr/>
              </a:pPr>
              <a:t>22/06/2012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37B0BD6B-531D-4A58-8A80-28AF2A928FE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64E8FEC-7E88-4BB3-852B-D9263AEF80A9}" type="datetimeFigureOut">
              <a:rPr lang="en-GB"/>
              <a:pPr>
                <a:defRPr/>
              </a:pPr>
              <a:t>22/06/2012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78E04933-E0FA-4E86-8C58-7B16687B8D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11FE00-DDE2-4529-B2BA-F7AC4531B55E}" type="datetimeFigureOut">
              <a:rPr lang="en-GB"/>
              <a:pPr>
                <a:defRPr/>
              </a:pPr>
              <a:t>22/06/2012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F0AD8D1-624D-46A0-B44E-E86CCD2D08A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1791C4F-574D-447D-B66C-9D5A1F7515C3}" type="datetimeFigureOut">
              <a:rPr lang="en-GB"/>
              <a:pPr>
                <a:defRPr/>
              </a:pPr>
              <a:t>22/06/2012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07A6499-4620-4B96-9BE0-E92027834A2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82373D-E346-425F-9811-2DF2CA4B1549}" type="datetimeFigureOut">
              <a:rPr lang="en-GB"/>
              <a:pPr>
                <a:defRPr/>
              </a:pPr>
              <a:t>22/06/2012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544A21-2ADB-4F28-BFEC-8655C0B6073F}"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2339EC0-2424-4CF9-8E4C-6E4C404B3BAE}" type="datetimeFigureOut">
              <a:rPr lang="en-GB"/>
              <a:pPr>
                <a:defRPr/>
              </a:pPr>
              <a:t>22/06/2012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2B0AC63B-CD94-4D6D-88A6-E70774122B6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F46173E-94A7-4900-AA9C-AB38368BF716}" type="datetimeFigureOut">
              <a:rPr lang="en-GB"/>
              <a:pPr>
                <a:defRPr/>
              </a:pPr>
              <a:t>22/06/2012</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F15DB9CB-DE4D-456E-A1C7-240C4423B5A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FD91AD1-6F3B-4ECE-8DD6-807C5AFC2446}" type="datetimeFigureOut">
              <a:rPr lang="en-GB"/>
              <a:pPr>
                <a:defRPr/>
              </a:pPr>
              <a:t>22/06/2012</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A6F5A1FE-2A25-44D1-AB13-526D306C7DA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32F070A-06D6-4424-87AD-ACC786BB3A6A}" type="datetimeFigureOut">
              <a:rPr lang="en-GB"/>
              <a:pPr>
                <a:defRPr/>
              </a:pPr>
              <a:t>22/06/2012</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7341DD0C-5635-4902-96D2-300D75B4E5E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AE1BE00-D51A-4A89-9CA5-1CE451774933}" type="datetimeFigureOut">
              <a:rPr lang="en-GB"/>
              <a:pPr>
                <a:defRPr/>
              </a:pPr>
              <a:t>22/06/2012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68727047-2363-4640-B2B6-419A55F2E12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D1CA92E-3F56-4D36-8F1C-C0CCB74DF0AE}" type="datetimeFigureOut">
              <a:rPr lang="en-GB"/>
              <a:pPr>
                <a:defRPr/>
              </a:pPr>
              <a:t>22/06/2012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A111C89E-7573-46C2-BC3F-0FDFBC5B059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2E5BDCF4-9BB8-4A88-A2F8-EA1D6665E6DC}" type="datetimeFigureOut">
              <a:rPr lang="en-GB"/>
              <a:pPr>
                <a:defRPr/>
              </a:pPr>
              <a:t>22/06/2012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BC23584-6382-4E6F-93FA-9EAE55CDDDEB}"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43"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MG_924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15516" y="5589240"/>
            <a:ext cx="8712968" cy="1467594"/>
          </a:xfrm>
        </p:spPr>
        <p:txBody>
          <a:bodyPr rtlCol="0">
            <a:normAutofit fontScale="90000"/>
          </a:bodyPr>
          <a:lstStyle/>
          <a:p>
            <a:pPr rtl="1" eaLnBrk="1" fontAlgn="auto" hangingPunct="1">
              <a:spcAft>
                <a:spcPts val="0"/>
              </a:spcAft>
              <a:defRPr/>
            </a:pPr>
            <a:r>
              <a:rPr lang="en-GB" dirty="0"/>
              <a:t> </a:t>
            </a:r>
            <a:br>
              <a:rPr lang="en-GB" dirty="0"/>
            </a:br>
            <a:r>
              <a:rPr lang="ar-IQ" dirty="0" smtClean="0"/>
              <a:t>اسس الكتاب المقدس</a:t>
            </a:r>
            <a:r>
              <a:rPr lang="en-GB" dirty="0" smtClean="0"/>
              <a:t/>
            </a:r>
            <a:br>
              <a:rPr lang="en-GB" dirty="0" smtClean="0"/>
            </a:br>
            <a:r>
              <a:rPr lang="ar-IQ" sz="5300" spc="300" dirty="0" smtClean="0">
                <a:solidFill>
                  <a:schemeClr val="tx1"/>
                </a:solidFill>
                <a:latin typeface="Gill Sans MT" pitchFamily="34" charset="0"/>
              </a:rPr>
              <a:t>الدراسة 10</a:t>
            </a:r>
            <a:br>
              <a:rPr lang="ar-IQ" sz="5300" spc="300" dirty="0" smtClean="0">
                <a:solidFill>
                  <a:schemeClr val="tx1"/>
                </a:solidFill>
                <a:latin typeface="Gill Sans MT" pitchFamily="34" charset="0"/>
              </a:rPr>
            </a:br>
            <a:r>
              <a:rPr lang="ar-IQ" sz="5300" spc="300" dirty="0" smtClean="0">
                <a:solidFill>
                  <a:schemeClr val="tx1"/>
                </a:solidFill>
                <a:latin typeface="Gill Sans MT" pitchFamily="34" charset="0"/>
              </a:rPr>
              <a:t>المعمودية ليسوع</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مياه وفيرة: </a:t>
            </a:r>
            <a:r>
              <a:rPr lang="ar-IQ" dirty="0" smtClean="0">
                <a:solidFill>
                  <a:schemeClr val="bg1"/>
                </a:solidFill>
                <a:effectLst/>
              </a:rPr>
              <a:t>بانيو الحمام</a:t>
            </a:r>
            <a:endParaRPr lang="en-GB" dirty="0" smtClean="0">
              <a:solidFill>
                <a:schemeClr val="bg1"/>
              </a:solidFill>
              <a:effectLst/>
            </a:endParaRPr>
          </a:p>
        </p:txBody>
      </p:sp>
      <p:pic>
        <p:nvPicPr>
          <p:cNvPr id="12291" name="Content Placeholder 3" descr="DSC00019.JPG"/>
          <p:cNvPicPr>
            <a:picLocks noGrp="1" noChangeAspect="1"/>
          </p:cNvPicPr>
          <p:nvPr>
            <p:ph idx="1"/>
          </p:nvPr>
        </p:nvPicPr>
        <p:blipFill>
          <a:blip r:embed="rId2" cstate="print"/>
          <a:srcRect/>
          <a:stretch>
            <a:fillRect/>
          </a:stretch>
        </p:blipFill>
        <p:spPr>
          <a:xfrm>
            <a:off x="1433513" y="1600200"/>
            <a:ext cx="6276975" cy="47085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rtl="1" eaLnBrk="1" fontAlgn="auto" hangingPunct="1">
              <a:spcAft>
                <a:spcPts val="0"/>
              </a:spcAft>
              <a:defRPr/>
            </a:pPr>
            <a:r>
              <a:rPr lang="ar-IQ" dirty="0" smtClean="0">
                <a:solidFill>
                  <a:schemeClr val="bg2">
                    <a:lumMod val="75000"/>
                  </a:schemeClr>
                </a:solidFill>
                <a:effectLst/>
              </a:rPr>
              <a:t>معمودية البالغين بالتغطيس</a:t>
            </a:r>
            <a:endParaRPr lang="en-GB" dirty="0" smtClean="0">
              <a:solidFill>
                <a:schemeClr val="bg2">
                  <a:lumMod val="75000"/>
                </a:schemeClr>
              </a:solidFill>
              <a:effectLst/>
            </a:endParaRPr>
          </a:p>
        </p:txBody>
      </p:sp>
      <p:sp>
        <p:nvSpPr>
          <p:cNvPr id="3" name="Content Placeholder 2"/>
          <p:cNvSpPr>
            <a:spLocks noGrp="1"/>
          </p:cNvSpPr>
          <p:nvPr>
            <p:ph idx="1"/>
          </p:nvPr>
        </p:nvSpPr>
        <p:spPr/>
        <p:txBody>
          <a:bodyPr rtlCol="0">
            <a:normAutofit lnSpcReduction="10000"/>
          </a:bodyPr>
          <a:lstStyle/>
          <a:p>
            <a:pPr marL="548640" indent="-411480" algn="r" rtl="1" eaLnBrk="1" fontAlgn="auto" hangingPunct="1">
              <a:spcAft>
                <a:spcPts val="0"/>
              </a:spcAft>
              <a:buClr>
                <a:srgbClr val="C00000"/>
              </a:buClr>
              <a:buFont typeface="Wingdings" pitchFamily="2" charset="2"/>
              <a:buChar char="v"/>
              <a:defRPr/>
            </a:pPr>
            <a:r>
              <a:rPr lang="ar-IQ" sz="3000" b="1" i="1" dirty="0">
                <a:solidFill>
                  <a:schemeClr val="bg2">
                    <a:lumMod val="75000"/>
                  </a:schemeClr>
                </a:solidFill>
              </a:rPr>
              <a:t>"وكان يوحنا أيضا يعمد في عين نون بقرب </a:t>
            </a:r>
            <a:r>
              <a:rPr lang="ar-IQ" sz="3000" b="1" i="1" dirty="0" err="1">
                <a:solidFill>
                  <a:schemeClr val="bg2">
                    <a:lumMod val="75000"/>
                  </a:schemeClr>
                </a:solidFill>
              </a:rPr>
              <a:t>ساليم</a:t>
            </a:r>
            <a:r>
              <a:rPr lang="ar-IQ" sz="3000" b="1" i="1" dirty="0">
                <a:solidFill>
                  <a:schemeClr val="bg2">
                    <a:lumMod val="75000"/>
                  </a:schemeClr>
                </a:solidFill>
              </a:rPr>
              <a:t> لأنه كان هناك مياه كثيرة وكانوا يأتون ويعتمدون"</a:t>
            </a:r>
            <a:r>
              <a:rPr lang="ar-IQ" sz="3000" dirty="0">
                <a:solidFill>
                  <a:schemeClr val="bg2">
                    <a:lumMod val="75000"/>
                  </a:schemeClr>
                </a:solidFill>
              </a:rPr>
              <a:t> (يوحنا 23:3)</a:t>
            </a:r>
          </a:p>
          <a:p>
            <a:pPr marL="548640" indent="-411480" algn="r" rtl="1" eaLnBrk="1" fontAlgn="auto" hangingPunct="1">
              <a:spcAft>
                <a:spcPts val="0"/>
              </a:spcAft>
              <a:buClr>
                <a:srgbClr val="C00000"/>
              </a:buClr>
              <a:buFont typeface="Wingdings" pitchFamily="2" charset="2"/>
              <a:buChar char="v"/>
              <a:defRPr/>
            </a:pPr>
            <a:r>
              <a:rPr lang="ar-IQ" sz="3000" dirty="0">
                <a:solidFill>
                  <a:schemeClr val="bg2">
                    <a:lumMod val="75000"/>
                  </a:schemeClr>
                </a:solidFill>
              </a:rPr>
              <a:t>تعمد يسوع نفسه من قبل يوحنا في نهر الاردن, بان نزل وانغمر "في الاردن" (</a:t>
            </a:r>
            <a:r>
              <a:rPr lang="ar-IQ" sz="3000" dirty="0" err="1">
                <a:solidFill>
                  <a:schemeClr val="bg2">
                    <a:lumMod val="75000"/>
                  </a:schemeClr>
                </a:solidFill>
              </a:rPr>
              <a:t>مرقس</a:t>
            </a:r>
            <a:r>
              <a:rPr lang="ar-IQ" sz="3000" dirty="0">
                <a:solidFill>
                  <a:schemeClr val="bg2">
                    <a:lumMod val="75000"/>
                  </a:schemeClr>
                </a:solidFill>
              </a:rPr>
              <a:t> 9:1), </a:t>
            </a:r>
            <a:r>
              <a:rPr lang="ar-IQ" sz="3000" b="1" i="1" dirty="0">
                <a:solidFill>
                  <a:schemeClr val="bg2">
                    <a:lumMod val="75000"/>
                  </a:schemeClr>
                </a:solidFill>
              </a:rPr>
              <a:t>"فلما اعتمد يسوع صعد للوقت من الماء"</a:t>
            </a:r>
            <a:r>
              <a:rPr lang="ar-IQ" sz="3000" dirty="0">
                <a:solidFill>
                  <a:schemeClr val="bg2">
                    <a:lumMod val="75000"/>
                  </a:schemeClr>
                </a:solidFill>
              </a:rPr>
              <a:t> (متى 13:3- 16)</a:t>
            </a:r>
          </a:p>
          <a:p>
            <a:pPr marL="548640" indent="-411480" algn="r" rtl="1" eaLnBrk="1" fontAlgn="auto" hangingPunct="1">
              <a:spcAft>
                <a:spcPts val="0"/>
              </a:spcAft>
              <a:buClr>
                <a:srgbClr val="C00000"/>
              </a:buClr>
              <a:buFont typeface="Wingdings" pitchFamily="2" charset="2"/>
              <a:buChar char="v"/>
              <a:defRPr/>
            </a:pPr>
            <a:r>
              <a:rPr lang="ar-IQ" sz="3000" b="1" i="1" dirty="0">
                <a:solidFill>
                  <a:schemeClr val="bg2">
                    <a:lumMod val="75000"/>
                  </a:schemeClr>
                </a:solidFill>
              </a:rPr>
              <a:t>"فنزلا كلاهما إلى الماء فيلبس والخصي فعمده. ولما صعدا من الماء..."</a:t>
            </a:r>
            <a:r>
              <a:rPr lang="ar-IQ" sz="3000" dirty="0">
                <a:solidFill>
                  <a:schemeClr val="bg2">
                    <a:lumMod val="75000"/>
                  </a:schemeClr>
                </a:solidFill>
              </a:rPr>
              <a:t> (اعمال 38:8, 39)</a:t>
            </a:r>
          </a:p>
          <a:p>
            <a:pPr marL="548640" indent="-411480" algn="r" rtl="1" eaLnBrk="1" fontAlgn="auto" hangingPunct="1">
              <a:spcAft>
                <a:spcPts val="0"/>
              </a:spcAft>
              <a:buClr>
                <a:srgbClr val="C00000"/>
              </a:buClr>
              <a:buFont typeface="Wingdings" pitchFamily="2" charset="2"/>
              <a:buChar char="v"/>
              <a:defRPr/>
            </a:pPr>
            <a:r>
              <a:rPr lang="ar-IQ" sz="3000" b="1" i="1" dirty="0">
                <a:solidFill>
                  <a:schemeClr val="bg2">
                    <a:lumMod val="75000"/>
                  </a:schemeClr>
                </a:solidFill>
              </a:rPr>
              <a:t>"مدفونين معه [اي المسيح] في المعمودية"</a:t>
            </a:r>
            <a:r>
              <a:rPr lang="ar-IQ" sz="3000" dirty="0">
                <a:solidFill>
                  <a:schemeClr val="bg2">
                    <a:lumMod val="75000"/>
                  </a:schemeClr>
                </a:solidFill>
              </a:rPr>
              <a:t> (</a:t>
            </a:r>
            <a:r>
              <a:rPr lang="ar-IQ" sz="3000" dirty="0" err="1">
                <a:solidFill>
                  <a:schemeClr val="bg2">
                    <a:lumMod val="75000"/>
                  </a:schemeClr>
                </a:solidFill>
              </a:rPr>
              <a:t>كولوسي</a:t>
            </a:r>
            <a:r>
              <a:rPr lang="ar-IQ" sz="3000" dirty="0">
                <a:solidFill>
                  <a:schemeClr val="bg2">
                    <a:lumMod val="75000"/>
                  </a:schemeClr>
                </a:solidFill>
              </a:rPr>
              <a:t> 12:2), ويشير ذلك الى ان المعمودية تتطلب الدفن او التغطيس الكامل</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1"/>
          <p:cNvPicPr>
            <a:picLocks noGrp="1" noChangeAspect="1"/>
          </p:cNvPicPr>
          <p:nvPr>
            <p:ph idx="1"/>
          </p:nvPr>
        </p:nvPicPr>
        <p:blipFill>
          <a:blip r:embed="rId2" cstate="print"/>
          <a:srcRect/>
          <a:stretch>
            <a:fillRect/>
          </a:stretch>
        </p:blipFill>
        <p:spPr>
          <a:xfrm>
            <a:off x="250825" y="188913"/>
            <a:ext cx="8642350" cy="64801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pPr rtl="1" eaLnBrk="1" fontAlgn="auto" hangingPunct="1">
              <a:spcAft>
                <a:spcPts val="0"/>
              </a:spcAft>
              <a:defRPr/>
            </a:pPr>
            <a:r>
              <a:rPr lang="ar-IQ" sz="3600" dirty="0" smtClean="0">
                <a:solidFill>
                  <a:schemeClr val="bg1"/>
                </a:solidFill>
                <a:effectLst/>
              </a:rPr>
              <a:t>المعمودية– بداية حياة جديدة</a:t>
            </a:r>
            <a:endParaRPr lang="en-GB" sz="3600" dirty="0" smtClean="0">
              <a:solidFill>
                <a:schemeClr val="bg1"/>
              </a:solidFill>
              <a:effectLst/>
            </a:endParaRPr>
          </a:p>
        </p:txBody>
      </p:sp>
      <p:sp>
        <p:nvSpPr>
          <p:cNvPr id="3" name="Content Placeholder 2"/>
          <p:cNvSpPr>
            <a:spLocks noGrp="1"/>
          </p:cNvSpPr>
          <p:nvPr>
            <p:ph idx="1"/>
          </p:nvPr>
        </p:nvSpPr>
        <p:spPr/>
        <p:txBody>
          <a:bodyPr rtlCol="0">
            <a:normAutofit/>
          </a:bodyPr>
          <a:lstStyle/>
          <a:p>
            <a:pPr marL="548640" indent="-411480" algn="r" rtl="1" eaLnBrk="1" fontAlgn="auto" hangingPunct="1">
              <a:spcAft>
                <a:spcPts val="0"/>
              </a:spcAft>
              <a:buClr>
                <a:srgbClr val="C00000"/>
              </a:buClr>
              <a:buFont typeface="Wingdings" pitchFamily="2" charset="2"/>
              <a:buChar char="v"/>
              <a:defRPr/>
            </a:pPr>
            <a:r>
              <a:rPr lang="ar-IQ" sz="3000" b="1" i="1" dirty="0">
                <a:solidFill>
                  <a:schemeClr val="bg2">
                    <a:lumMod val="75000"/>
                  </a:schemeClr>
                </a:solidFill>
              </a:rPr>
              <a:t>"أن إنساننا العتيق [اي نمط المعيشة الذي كنا نتبعه سابقا] قد صلب"</a:t>
            </a:r>
            <a:r>
              <a:rPr lang="ar-IQ" sz="3000" dirty="0">
                <a:solidFill>
                  <a:schemeClr val="bg2">
                    <a:lumMod val="75000"/>
                  </a:schemeClr>
                </a:solidFill>
              </a:rPr>
              <a:t> مع المسيح على الصليب (رومية 6:6), فالله قد </a:t>
            </a:r>
            <a:r>
              <a:rPr lang="ar-IQ" sz="3000" b="1" i="1" dirty="0">
                <a:solidFill>
                  <a:schemeClr val="bg2">
                    <a:lumMod val="75000"/>
                  </a:schemeClr>
                </a:solidFill>
              </a:rPr>
              <a:t>"احيانا مع المسيح" </a:t>
            </a:r>
            <a:r>
              <a:rPr lang="ar-IQ" sz="3000" dirty="0">
                <a:solidFill>
                  <a:schemeClr val="bg2">
                    <a:lumMod val="75000"/>
                  </a:schemeClr>
                </a:solidFill>
              </a:rPr>
              <a:t>عند المعمودية (</a:t>
            </a:r>
            <a:r>
              <a:rPr lang="ar-IQ" sz="3000" dirty="0" err="1">
                <a:solidFill>
                  <a:schemeClr val="bg2">
                    <a:lumMod val="75000"/>
                  </a:schemeClr>
                </a:solidFill>
              </a:rPr>
              <a:t>افسس</a:t>
            </a:r>
            <a:r>
              <a:rPr lang="ar-IQ" sz="3000" dirty="0">
                <a:solidFill>
                  <a:schemeClr val="bg2">
                    <a:lumMod val="75000"/>
                  </a:schemeClr>
                </a:solidFill>
              </a:rPr>
              <a:t> 5:2)</a:t>
            </a:r>
          </a:p>
          <a:p>
            <a:pPr marL="548640" indent="-411480" algn="r" rtl="1" eaLnBrk="1" fontAlgn="auto" hangingPunct="1">
              <a:spcAft>
                <a:spcPts val="0"/>
              </a:spcAft>
              <a:buClr>
                <a:srgbClr val="C00000"/>
              </a:buClr>
              <a:buFont typeface="Wingdings" pitchFamily="2" charset="2"/>
              <a:buChar char="v"/>
              <a:defRPr/>
            </a:pPr>
            <a:r>
              <a:rPr lang="ar-IQ" sz="3000" dirty="0">
                <a:solidFill>
                  <a:schemeClr val="bg2">
                    <a:lumMod val="75000"/>
                  </a:schemeClr>
                </a:solidFill>
              </a:rPr>
              <a:t>سنبقى محتفظين بطبيعتنا البشرية حتى بعد المعمودية, وستبقى شهوات جسدنا تطاردنا في اذهاننا, وعليه ان (</a:t>
            </a:r>
            <a:r>
              <a:rPr lang="ar-IQ" sz="3000" b="1" i="1" dirty="0">
                <a:solidFill>
                  <a:schemeClr val="bg2">
                    <a:lumMod val="75000"/>
                  </a:schemeClr>
                </a:solidFill>
              </a:rPr>
              <a:t>صلب</a:t>
            </a:r>
            <a:r>
              <a:rPr lang="ar-IQ" sz="3000" dirty="0">
                <a:solidFill>
                  <a:schemeClr val="bg2">
                    <a:lumMod val="75000"/>
                  </a:schemeClr>
                </a:solidFill>
              </a:rPr>
              <a:t>) اجسادنا البشرية (اي رغباتنا) هي عملية مستمرة وان المعمودية تشهد </a:t>
            </a:r>
            <a:r>
              <a:rPr lang="ar-IQ" sz="3000" i="1" dirty="0">
                <a:solidFill>
                  <a:schemeClr val="bg2">
                    <a:lumMod val="75000"/>
                  </a:schemeClr>
                </a:solidFill>
              </a:rPr>
              <a:t>بدايتها</a:t>
            </a:r>
            <a:r>
              <a:rPr lang="ar-IQ" sz="3000" dirty="0">
                <a:solidFill>
                  <a:schemeClr val="bg2">
                    <a:lumMod val="75000"/>
                  </a:schemeClr>
                </a:solidFill>
              </a:rPr>
              <a:t> فحسب, ولذلك قال يسوع للمؤمنين ان يحملوا صليبهم كل يوم ويتبعوه, كما لو انهم يتبعوه في طريق الالام الذي سار فيه (لوقا 23:9, 27:14)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rtl="1" eaLnBrk="1" fontAlgn="auto" hangingPunct="1">
              <a:spcAft>
                <a:spcPts val="0"/>
              </a:spcAft>
              <a:defRPr/>
            </a:pPr>
            <a:r>
              <a:rPr lang="ar-IQ" dirty="0" smtClean="0">
                <a:solidFill>
                  <a:schemeClr val="bg2">
                    <a:lumMod val="75000"/>
                  </a:schemeClr>
                </a:solidFill>
                <a:effectLst/>
              </a:rPr>
              <a:t>رومية 3:6-5</a:t>
            </a:r>
            <a:endParaRPr lang="en-GB" dirty="0" smtClean="0">
              <a:solidFill>
                <a:schemeClr val="bg2">
                  <a:lumMod val="75000"/>
                </a:schemeClr>
              </a:solidFill>
              <a:effectLst/>
            </a:endParaRPr>
          </a:p>
        </p:txBody>
      </p:sp>
      <p:sp>
        <p:nvSpPr>
          <p:cNvPr id="13315" name="Content Placeholder 2"/>
          <p:cNvSpPr>
            <a:spLocks noGrp="1"/>
          </p:cNvSpPr>
          <p:nvPr>
            <p:ph idx="1"/>
          </p:nvPr>
        </p:nvSpPr>
        <p:spPr/>
        <p:txBody>
          <a:bodyPr>
            <a:normAutofit/>
          </a:bodyPr>
          <a:lstStyle/>
          <a:p>
            <a:pPr marL="548640" indent="-411480" algn="r" rtl="1" eaLnBrk="1" fontAlgn="auto" hangingPunct="1">
              <a:spcAft>
                <a:spcPts val="0"/>
              </a:spcAft>
              <a:buClr>
                <a:srgbClr val="C00000"/>
              </a:buClr>
              <a:buFont typeface="Wingdings 2"/>
              <a:buChar char=""/>
              <a:defRPr/>
            </a:pPr>
            <a:r>
              <a:rPr lang="ar-IQ" sz="2600" b="1" i="1" dirty="0">
                <a:solidFill>
                  <a:schemeClr val="bg2">
                    <a:lumMod val="75000"/>
                  </a:schemeClr>
                </a:solidFill>
              </a:rPr>
              <a:t>"... أننا كل من اعتمد ليسوع المسيح اعتمدنا لموته فدفنا معه بالمعمودية للموت حتى كما أقيم المسيح من الأموات بمجد الآب هكذا نسلك نحن أيضا في جدة الحياة. لأنه إن كنا قد صرنا متحدين معه بشبه </a:t>
            </a:r>
            <a:r>
              <a:rPr lang="ar-IQ" sz="2600" b="1" i="1" dirty="0" smtClean="0">
                <a:solidFill>
                  <a:schemeClr val="bg2">
                    <a:lumMod val="75000"/>
                  </a:schemeClr>
                </a:solidFill>
              </a:rPr>
              <a:t>موته [اي بالمعمودية] </a:t>
            </a:r>
            <a:r>
              <a:rPr lang="ar-IQ" sz="2600" b="1" i="1" dirty="0">
                <a:solidFill>
                  <a:schemeClr val="bg2">
                    <a:lumMod val="75000"/>
                  </a:schemeClr>
                </a:solidFill>
              </a:rPr>
              <a:t>نصير أيضا بقيامته" (رومية 3:6-5)</a:t>
            </a: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المعمودية		القيامة</a:t>
            </a:r>
            <a:endParaRPr lang="en-GB" dirty="0" smtClean="0">
              <a:solidFill>
                <a:schemeClr val="bg1"/>
              </a:solidFill>
              <a:effectLst/>
            </a:endParaRPr>
          </a:p>
        </p:txBody>
      </p:sp>
      <p:sp>
        <p:nvSpPr>
          <p:cNvPr id="15363" name="Content Placeholder 2"/>
          <p:cNvSpPr>
            <a:spLocks noGrp="1"/>
          </p:cNvSpPr>
          <p:nvPr>
            <p:ph idx="1"/>
          </p:nvPr>
        </p:nvSpPr>
        <p:spPr/>
        <p:txBody>
          <a:bodyPr>
            <a:normAutofit/>
          </a:bodyPr>
          <a:lstStyle/>
          <a:p>
            <a:pPr marL="548640" indent="-411480" algn="r" rtl="1" eaLnBrk="1" fontAlgn="auto" hangingPunct="1">
              <a:spcAft>
                <a:spcPts val="0"/>
              </a:spcAft>
              <a:buClr>
                <a:srgbClr val="C00000"/>
              </a:buClr>
              <a:buFont typeface="Wingdings" pitchFamily="2" charset="2"/>
              <a:buChar char="v"/>
              <a:defRPr/>
            </a:pPr>
            <a:r>
              <a:rPr lang="ar-IQ" sz="2600" b="1" i="1" dirty="0">
                <a:solidFill>
                  <a:schemeClr val="bg2">
                    <a:lumMod val="75000"/>
                  </a:schemeClr>
                </a:solidFill>
              </a:rPr>
              <a:t>"الذي مثاله يخلصنا نحن الآن، أي المعمودية... بقيامة يسوع المسيح"</a:t>
            </a:r>
            <a:r>
              <a:rPr lang="ar-IQ" sz="2600" dirty="0">
                <a:solidFill>
                  <a:schemeClr val="bg2">
                    <a:lumMod val="75000"/>
                  </a:schemeClr>
                </a:solidFill>
              </a:rPr>
              <a:t> (1 بطرس 21:3) ذلك لان اتحادنا بقيامة المسيح لحياته الابدية تجعلنا مؤهلين للمثل لدى عودته. اذن فسيتم خلاصنا في نهاية المطاف بمشاركتنا لقيامة المسيح. قال يسوع: </a:t>
            </a:r>
            <a:r>
              <a:rPr lang="ar-IQ" sz="2600" b="1" i="1" dirty="0">
                <a:solidFill>
                  <a:schemeClr val="bg2">
                    <a:lumMod val="75000"/>
                  </a:schemeClr>
                </a:solidFill>
              </a:rPr>
              <a:t>"إني أنا حي فأنتم ستحيون"</a:t>
            </a:r>
            <a:r>
              <a:rPr lang="ar-IQ" sz="2600" dirty="0">
                <a:solidFill>
                  <a:schemeClr val="bg2">
                    <a:lumMod val="75000"/>
                  </a:schemeClr>
                </a:solidFill>
              </a:rPr>
              <a:t> (يوحنا 19:14)</a:t>
            </a:r>
            <a:endParaRPr lang="en-GB" sz="2600" dirty="0">
              <a:solidFill>
                <a:schemeClr val="bg2">
                  <a:lumMod val="75000"/>
                </a:schemeClr>
              </a:solidFill>
            </a:endParaRPr>
          </a:p>
        </p:txBody>
      </p:sp>
      <p:sp>
        <p:nvSpPr>
          <p:cNvPr id="2" name="Right Arrow 1"/>
          <p:cNvSpPr/>
          <p:nvPr/>
        </p:nvSpPr>
        <p:spPr>
          <a:xfrm rot="10800000">
            <a:off x="3779912" y="66675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القيام الى حياة جديدة</a:t>
            </a:r>
            <a:endParaRPr lang="en-GB" dirty="0" smtClean="0">
              <a:solidFill>
                <a:schemeClr val="bg1"/>
              </a:solidFill>
              <a:effectLst/>
            </a:endParaRPr>
          </a:p>
        </p:txBody>
      </p:sp>
      <p:pic>
        <p:nvPicPr>
          <p:cNvPr id="18435" name="Content Placeholder 3" descr="villagebap.JPG"/>
          <p:cNvPicPr>
            <a:picLocks noGrp="1" noChangeAspect="1"/>
          </p:cNvPicPr>
          <p:nvPr>
            <p:ph idx="1"/>
          </p:nvPr>
        </p:nvPicPr>
        <p:blipFill>
          <a:blip r:embed="rId2" cstate="print"/>
          <a:srcRect/>
          <a:stretch>
            <a:fillRect/>
          </a:stretch>
        </p:blipFill>
        <p:spPr>
          <a:xfrm>
            <a:off x="1433513" y="1600200"/>
            <a:ext cx="6276975" cy="47085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8864" y="274638"/>
            <a:ext cx="8229600" cy="1143000"/>
          </a:xfrm>
        </p:spPr>
        <p:txBody>
          <a:bodyPr/>
          <a:lstStyle/>
          <a:p>
            <a:pPr eaLnBrk="1" fontAlgn="auto" hangingPunct="1">
              <a:spcAft>
                <a:spcPts val="0"/>
              </a:spcAft>
              <a:defRPr/>
            </a:pPr>
            <a:r>
              <a:rPr lang="en-GB" smtClean="0"/>
              <a:t> </a:t>
            </a:r>
          </a:p>
        </p:txBody>
      </p:sp>
      <p:sp>
        <p:nvSpPr>
          <p:cNvPr id="3" name="Content Placeholder 2"/>
          <p:cNvSpPr>
            <a:spLocks noGrp="1"/>
          </p:cNvSpPr>
          <p:nvPr>
            <p:ph idx="1"/>
          </p:nvPr>
        </p:nvSpPr>
        <p:spPr>
          <a:xfrm>
            <a:off x="468313" y="1196975"/>
            <a:ext cx="8218487" cy="5505450"/>
          </a:xfrm>
        </p:spPr>
        <p:txBody>
          <a:bodyPr rtlCol="0">
            <a:normAutofit/>
          </a:bodyPr>
          <a:lstStyle/>
          <a:p>
            <a:pPr marL="548640" indent="-411480" algn="r" rtl="1" eaLnBrk="1" fontAlgn="auto" hangingPunct="1">
              <a:spcAft>
                <a:spcPts val="0"/>
              </a:spcAft>
              <a:buClr>
                <a:srgbClr val="C00000"/>
              </a:buClr>
              <a:buFont typeface="Wingdings" pitchFamily="2" charset="2"/>
              <a:buChar char="v"/>
              <a:defRPr/>
            </a:pPr>
            <a:r>
              <a:rPr lang="ar-IQ" b="1" i="1" dirty="0">
                <a:solidFill>
                  <a:schemeClr val="bg2">
                    <a:lumMod val="75000"/>
                  </a:schemeClr>
                </a:solidFill>
              </a:rPr>
              <a:t>"إن كنا قد متنا معه </a:t>
            </a:r>
            <a:r>
              <a:rPr lang="ar-IQ" b="1" i="1" dirty="0" err="1">
                <a:solidFill>
                  <a:schemeClr val="bg2">
                    <a:lumMod val="75000"/>
                  </a:schemeClr>
                </a:solidFill>
              </a:rPr>
              <a:t>فسنحيا</a:t>
            </a:r>
            <a:r>
              <a:rPr lang="ar-IQ" b="1" i="1" dirty="0">
                <a:solidFill>
                  <a:schemeClr val="bg2">
                    <a:lumMod val="75000"/>
                  </a:schemeClr>
                </a:solidFill>
              </a:rPr>
              <a:t> أيضا معه. إن كنا نصبر فسنملك أيضا معه" </a:t>
            </a:r>
            <a:r>
              <a:rPr lang="ar-IQ" dirty="0">
                <a:solidFill>
                  <a:schemeClr val="bg2">
                    <a:lumMod val="75000"/>
                  </a:schemeClr>
                </a:solidFill>
              </a:rPr>
              <a:t>(2 </a:t>
            </a:r>
            <a:r>
              <a:rPr lang="ar-IQ" dirty="0" err="1">
                <a:solidFill>
                  <a:schemeClr val="bg2">
                    <a:lumMod val="75000"/>
                  </a:schemeClr>
                </a:solidFill>
              </a:rPr>
              <a:t>تيموثاوس</a:t>
            </a:r>
            <a:r>
              <a:rPr lang="ar-IQ" dirty="0">
                <a:solidFill>
                  <a:schemeClr val="bg2">
                    <a:lumMod val="75000"/>
                  </a:schemeClr>
                </a:solidFill>
              </a:rPr>
              <a:t> 11:2, 12)</a:t>
            </a:r>
          </a:p>
          <a:p>
            <a:pPr marL="548640" indent="-411480" algn="r" rtl="1" eaLnBrk="1" fontAlgn="auto" hangingPunct="1">
              <a:spcAft>
                <a:spcPts val="0"/>
              </a:spcAft>
              <a:buClr>
                <a:srgbClr val="C00000"/>
              </a:buClr>
              <a:buFont typeface="Wingdings" pitchFamily="2" charset="2"/>
              <a:buChar char="v"/>
              <a:defRPr/>
            </a:pPr>
            <a:r>
              <a:rPr lang="ar-IQ" b="1" i="1" dirty="0">
                <a:solidFill>
                  <a:schemeClr val="bg2">
                    <a:lumMod val="75000"/>
                  </a:schemeClr>
                </a:solidFill>
              </a:rPr>
              <a:t>"حاملين في الجسد كل حين إماتة الرب يسوع، لكي تظهر حياة يسوع أيضا في جسدنا... عالمين أن الذي أقام الرب يسوع سيقيمنا نحن أيضا بيسوع"</a:t>
            </a:r>
            <a:r>
              <a:rPr lang="ar-IQ" dirty="0">
                <a:solidFill>
                  <a:schemeClr val="bg2">
                    <a:lumMod val="75000"/>
                  </a:schemeClr>
                </a:solidFill>
              </a:rPr>
              <a:t> (2 </a:t>
            </a:r>
            <a:r>
              <a:rPr lang="ar-IQ" dirty="0" err="1">
                <a:solidFill>
                  <a:schemeClr val="bg2">
                    <a:lumMod val="75000"/>
                  </a:schemeClr>
                </a:solidFill>
              </a:rPr>
              <a:t>كورنثوس</a:t>
            </a:r>
            <a:r>
              <a:rPr lang="ar-IQ" dirty="0">
                <a:solidFill>
                  <a:schemeClr val="bg2">
                    <a:lumMod val="75000"/>
                  </a:schemeClr>
                </a:solidFill>
              </a:rPr>
              <a:t> 10:4, 11, 14)</a:t>
            </a:r>
          </a:p>
          <a:p>
            <a:pPr marL="548640" indent="-411480" algn="r" rtl="1" eaLnBrk="1" fontAlgn="auto" hangingPunct="1">
              <a:spcAft>
                <a:spcPts val="0"/>
              </a:spcAft>
              <a:buClr>
                <a:srgbClr val="C00000"/>
              </a:buClr>
              <a:buFont typeface="Wingdings" pitchFamily="2" charset="2"/>
              <a:buChar char="v"/>
              <a:defRPr/>
            </a:pPr>
            <a:r>
              <a:rPr lang="ar-IQ" dirty="0">
                <a:solidFill>
                  <a:schemeClr val="bg2">
                    <a:lumMod val="75000"/>
                  </a:schemeClr>
                </a:solidFill>
              </a:rPr>
              <a:t>كان </a:t>
            </a:r>
            <a:r>
              <a:rPr lang="ar-IQ" dirty="0" err="1">
                <a:solidFill>
                  <a:schemeClr val="bg2">
                    <a:lumMod val="75000"/>
                  </a:schemeClr>
                </a:solidFill>
              </a:rPr>
              <a:t>لبولس</a:t>
            </a:r>
            <a:r>
              <a:rPr lang="ar-IQ" dirty="0">
                <a:solidFill>
                  <a:schemeClr val="bg2">
                    <a:lumMod val="75000"/>
                  </a:schemeClr>
                </a:solidFill>
              </a:rPr>
              <a:t> نصيب في</a:t>
            </a:r>
            <a:r>
              <a:rPr lang="ar-IQ" b="1" i="1" dirty="0">
                <a:solidFill>
                  <a:schemeClr val="bg2">
                    <a:lumMod val="75000"/>
                  </a:schemeClr>
                </a:solidFill>
              </a:rPr>
              <a:t> "شركة آلامه [اي المسيح]، متشبها بموته [وذلك بالحياة الصعبة التي عاشها]، لعلي أبلغ إلى قيامة </a:t>
            </a:r>
            <a:r>
              <a:rPr lang="ar-IQ" b="1" i="1" dirty="0" smtClean="0">
                <a:solidFill>
                  <a:schemeClr val="bg2">
                    <a:lumMod val="75000"/>
                  </a:schemeClr>
                </a:solidFill>
              </a:rPr>
              <a:t>الأموات [كما بلغها المسيح]</a:t>
            </a:r>
            <a:r>
              <a:rPr lang="ar-IQ" dirty="0" smtClean="0">
                <a:solidFill>
                  <a:schemeClr val="bg2">
                    <a:lumMod val="75000"/>
                  </a:schemeClr>
                </a:solidFill>
              </a:rPr>
              <a:t>" </a:t>
            </a:r>
            <a:r>
              <a:rPr lang="ar-IQ" dirty="0">
                <a:solidFill>
                  <a:schemeClr val="bg2">
                    <a:lumMod val="75000"/>
                  </a:schemeClr>
                </a:solidFill>
              </a:rPr>
              <a:t>(فيلبي 10:3, 11 انظر </a:t>
            </a:r>
            <a:r>
              <a:rPr lang="ar-IQ" dirty="0" err="1">
                <a:solidFill>
                  <a:schemeClr val="bg2">
                    <a:lumMod val="75000"/>
                  </a:schemeClr>
                </a:solidFill>
              </a:rPr>
              <a:t>غلاطية</a:t>
            </a:r>
            <a:r>
              <a:rPr lang="ar-IQ" dirty="0">
                <a:solidFill>
                  <a:schemeClr val="bg2">
                    <a:lumMod val="75000"/>
                  </a:schemeClr>
                </a:solidFill>
              </a:rPr>
              <a:t> 14:6)</a:t>
            </a:r>
            <a:endParaRPr lang="en-GB" dirty="0">
              <a:solidFill>
                <a:schemeClr val="bg2">
                  <a:lumMod val="75000"/>
                </a:schemeClr>
              </a:solidFill>
            </a:endParaRPr>
          </a:p>
        </p:txBody>
      </p:sp>
      <p:sp>
        <p:nvSpPr>
          <p:cNvPr id="2" name="TextBox 1"/>
          <p:cNvSpPr txBox="1"/>
          <p:nvPr/>
        </p:nvSpPr>
        <p:spPr>
          <a:xfrm>
            <a:off x="144463" y="333375"/>
            <a:ext cx="8964612" cy="646113"/>
          </a:xfrm>
          <a:prstGeom prst="rect">
            <a:avLst/>
          </a:prstGeom>
          <a:noFill/>
        </p:spPr>
        <p:txBody>
          <a:bodyPr>
            <a:spAutoFit/>
          </a:bodyPr>
          <a:lstStyle/>
          <a:p>
            <a:pPr algn="r" rtl="1">
              <a:defRPr/>
            </a:pPr>
            <a:r>
              <a:rPr lang="ar-IQ" sz="3600" b="1" dirty="0" smtClean="0">
                <a:solidFill>
                  <a:schemeClr val="bg1"/>
                </a:solidFill>
                <a:latin typeface="+mj-lt"/>
              </a:rPr>
              <a:t>«نموت» مع المسيح... </a:t>
            </a:r>
            <a:r>
              <a:rPr lang="ar-IQ" sz="3600" b="1" smtClean="0">
                <a:solidFill>
                  <a:schemeClr val="bg1"/>
                </a:solidFill>
                <a:latin typeface="+mj-lt"/>
              </a:rPr>
              <a:t>نعيش مع المسيح</a:t>
            </a:r>
            <a:endParaRPr lang="en-AU" sz="3600" b="1" dirty="0">
              <a:solidFill>
                <a:schemeClr val="bg1"/>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90872" y="274638"/>
            <a:ext cx="8229600" cy="1143000"/>
          </a:xfrm>
        </p:spPr>
        <p:txBody>
          <a:bodyPr/>
          <a:lstStyle/>
          <a:p>
            <a:pPr rtl="1" eaLnBrk="1" fontAlgn="auto" hangingPunct="1">
              <a:spcAft>
                <a:spcPts val="0"/>
              </a:spcAft>
              <a:defRPr/>
            </a:pPr>
            <a:r>
              <a:rPr lang="ar-IQ" dirty="0" smtClean="0">
                <a:solidFill>
                  <a:schemeClr val="bg1"/>
                </a:solidFill>
                <a:effectLst/>
              </a:rPr>
              <a:t>«الدفن»... «القيامة»</a:t>
            </a:r>
            <a:endParaRPr lang="en-GB" dirty="0" smtClean="0">
              <a:solidFill>
                <a:schemeClr val="bg1"/>
              </a:solidFill>
              <a:effectLst/>
            </a:endParaRPr>
          </a:p>
        </p:txBody>
      </p:sp>
      <p:sp>
        <p:nvSpPr>
          <p:cNvPr id="18435" name="Content Placeholder 2"/>
          <p:cNvSpPr>
            <a:spLocks noGrp="1"/>
          </p:cNvSpPr>
          <p:nvPr>
            <p:ph idx="1"/>
          </p:nvPr>
        </p:nvSpPr>
        <p:spPr/>
        <p:txBody>
          <a:bodyPr>
            <a:normAutofit/>
          </a:bodyPr>
          <a:lstStyle/>
          <a:p>
            <a:pPr marL="548640" indent="-411480" algn="r" rtl="1" eaLnBrk="1" fontAlgn="auto" hangingPunct="1">
              <a:spcAft>
                <a:spcPts val="0"/>
              </a:spcAft>
              <a:buClr>
                <a:srgbClr val="C00000"/>
              </a:buClr>
              <a:buFont typeface="Wingdings" pitchFamily="2" charset="2"/>
              <a:buChar char="v"/>
              <a:defRPr/>
            </a:pPr>
            <a:r>
              <a:rPr lang="ar-IQ" dirty="0">
                <a:solidFill>
                  <a:schemeClr val="bg2">
                    <a:lumMod val="75000"/>
                  </a:schemeClr>
                </a:solidFill>
              </a:rPr>
              <a:t>نحن </a:t>
            </a:r>
            <a:r>
              <a:rPr lang="ar-IQ" b="1" i="1" dirty="0">
                <a:solidFill>
                  <a:schemeClr val="bg2">
                    <a:lumMod val="75000"/>
                  </a:schemeClr>
                </a:solidFill>
              </a:rPr>
              <a:t>"مدفونين معه [اي المسيح] في المعمودية، التي فيها اقمتم ايضا معه بإيمان عمل الله، الذي اقامه من الأموات. وإذ كنتم امواتا في الخطايا... احياكم [الله] معه، مسامحا لكم بجميع الخطايا" </a:t>
            </a:r>
            <a:r>
              <a:rPr lang="ar-IQ" dirty="0">
                <a:solidFill>
                  <a:schemeClr val="bg2">
                    <a:lumMod val="75000"/>
                  </a:schemeClr>
                </a:solidFill>
              </a:rPr>
              <a:t>(</a:t>
            </a:r>
            <a:r>
              <a:rPr lang="ar-IQ" dirty="0" err="1">
                <a:solidFill>
                  <a:schemeClr val="bg2">
                    <a:lumMod val="75000"/>
                  </a:schemeClr>
                </a:solidFill>
              </a:rPr>
              <a:t>كولوسي</a:t>
            </a:r>
            <a:r>
              <a:rPr lang="ar-IQ" dirty="0">
                <a:solidFill>
                  <a:schemeClr val="bg2">
                    <a:lumMod val="75000"/>
                  </a:schemeClr>
                </a:solidFill>
              </a:rPr>
              <a:t> 12:2, 13). نحن </a:t>
            </a:r>
            <a:r>
              <a:rPr lang="ar-IQ" b="1" i="1" dirty="0">
                <a:solidFill>
                  <a:schemeClr val="bg2">
                    <a:lumMod val="75000"/>
                  </a:schemeClr>
                </a:solidFill>
              </a:rPr>
              <a:t>اغتسلنا باسم الرب يسوع </a:t>
            </a:r>
            <a:r>
              <a:rPr lang="ar-IQ" dirty="0">
                <a:solidFill>
                  <a:schemeClr val="bg2">
                    <a:lumMod val="75000"/>
                  </a:schemeClr>
                </a:solidFill>
              </a:rPr>
              <a:t>(1 </a:t>
            </a:r>
            <a:r>
              <a:rPr lang="ar-IQ" dirty="0" err="1">
                <a:solidFill>
                  <a:schemeClr val="bg2">
                    <a:lumMod val="75000"/>
                  </a:schemeClr>
                </a:solidFill>
              </a:rPr>
              <a:t>كورنثوس</a:t>
            </a:r>
            <a:r>
              <a:rPr lang="ar-IQ" dirty="0">
                <a:solidFill>
                  <a:schemeClr val="bg2">
                    <a:lumMod val="75000"/>
                  </a:schemeClr>
                </a:solidFill>
              </a:rPr>
              <a:t> 11:6)-- اي اننا نغسل من خطايانا بواسطة المعمودية باسم يسوع </a:t>
            </a:r>
            <a:endParaRPr lang="en-GB" dirty="0" smtClean="0">
              <a:solidFill>
                <a:schemeClr val="bg2">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1" eaLnBrk="1" fontAlgn="auto" hangingPunct="1">
              <a:spcAft>
                <a:spcPts val="0"/>
              </a:spcAft>
              <a:defRPr/>
            </a:pPr>
            <a:r>
              <a:rPr lang="ar-IQ" i="1" dirty="0" smtClean="0">
                <a:solidFill>
                  <a:schemeClr val="bg2">
                    <a:lumMod val="75000"/>
                  </a:schemeClr>
                </a:solidFill>
                <a:effectLst/>
              </a:rPr>
              <a:t>المناقشة 19: اعادة المعمودية</a:t>
            </a:r>
            <a:endParaRPr lang="en-GB" dirty="0"/>
          </a:p>
        </p:txBody>
      </p:sp>
      <p:sp>
        <p:nvSpPr>
          <p:cNvPr id="3" name="Content Placeholder 2"/>
          <p:cNvSpPr>
            <a:spLocks noGrp="1"/>
          </p:cNvSpPr>
          <p:nvPr>
            <p:ph idx="1"/>
          </p:nvPr>
        </p:nvSpPr>
        <p:spPr/>
        <p:txBody>
          <a:bodyPr rtlCol="0">
            <a:normAutofit/>
          </a:bodyPr>
          <a:lstStyle/>
          <a:p>
            <a:pPr marL="548640" indent="-411480" algn="r" rtl="1" eaLnBrk="1" fontAlgn="auto" hangingPunct="1">
              <a:spcAft>
                <a:spcPts val="0"/>
              </a:spcAft>
              <a:buClr>
                <a:srgbClr val="C00000"/>
              </a:buClr>
              <a:buFont typeface="Wingdings" pitchFamily="2" charset="2"/>
              <a:buChar char="v"/>
              <a:defRPr/>
            </a:pPr>
            <a:r>
              <a:rPr lang="ar-IQ" dirty="0">
                <a:solidFill>
                  <a:schemeClr val="tx2">
                    <a:lumMod val="25000"/>
                  </a:schemeClr>
                </a:solidFill>
              </a:rPr>
              <a:t>يجب ان نتوب ونؤمن </a:t>
            </a:r>
            <a:r>
              <a:rPr lang="ar-IQ" dirty="0" err="1">
                <a:solidFill>
                  <a:schemeClr val="tx2">
                    <a:lumMod val="25000"/>
                  </a:schemeClr>
                </a:solidFill>
              </a:rPr>
              <a:t>بالانجيل</a:t>
            </a:r>
            <a:r>
              <a:rPr lang="ar-IQ" dirty="0">
                <a:solidFill>
                  <a:schemeClr val="tx2">
                    <a:lumMod val="25000"/>
                  </a:schemeClr>
                </a:solidFill>
              </a:rPr>
              <a:t> الحقيقي قبل ان نتعمد بالمعمودية الحقيقية (اعمال 38:2, </a:t>
            </a:r>
            <a:r>
              <a:rPr lang="ar-IQ" dirty="0" err="1">
                <a:solidFill>
                  <a:schemeClr val="tx2">
                    <a:lumMod val="25000"/>
                  </a:schemeClr>
                </a:solidFill>
              </a:rPr>
              <a:t>مرقس</a:t>
            </a:r>
            <a:r>
              <a:rPr lang="ar-IQ" dirty="0">
                <a:solidFill>
                  <a:schemeClr val="tx2">
                    <a:lumMod val="25000"/>
                  </a:schemeClr>
                </a:solidFill>
              </a:rPr>
              <a:t> 15:16, 16)</a:t>
            </a:r>
          </a:p>
          <a:p>
            <a:pPr marL="548640" indent="-411480" algn="r" rtl="1" eaLnBrk="1" fontAlgn="auto" hangingPunct="1">
              <a:spcAft>
                <a:spcPts val="0"/>
              </a:spcAft>
              <a:buClr>
                <a:srgbClr val="C00000"/>
              </a:buClr>
              <a:buFont typeface="Wingdings" pitchFamily="2" charset="2"/>
              <a:buChar char="v"/>
              <a:defRPr/>
            </a:pPr>
            <a:r>
              <a:rPr lang="ar-IQ" dirty="0">
                <a:solidFill>
                  <a:schemeClr val="tx2">
                    <a:lumMod val="25000"/>
                  </a:schemeClr>
                </a:solidFill>
              </a:rPr>
              <a:t>يربط متى 19:28, 20 المعمودية بان يتعلم الفرد تعاليم المسيح ويفهمها اولا</a:t>
            </a:r>
          </a:p>
          <a:p>
            <a:pPr marL="548640" indent="-411480" algn="r" rtl="1" eaLnBrk="1" fontAlgn="auto" hangingPunct="1">
              <a:spcAft>
                <a:spcPts val="0"/>
              </a:spcAft>
              <a:buClr>
                <a:srgbClr val="C00000"/>
              </a:buClr>
              <a:buFont typeface="Wingdings" pitchFamily="2" charset="2"/>
              <a:buChar char="v"/>
              <a:defRPr/>
            </a:pPr>
            <a:r>
              <a:rPr lang="ar-IQ" dirty="0">
                <a:solidFill>
                  <a:schemeClr val="tx2">
                    <a:lumMod val="25000"/>
                  </a:schemeClr>
                </a:solidFill>
              </a:rPr>
              <a:t>لا يستطيع الطفل الصغير ان يتوب او يفهم الانجيل. وفي كل الاحوال فان الرش بالماء ليس معمودية, وفي كافة الامثلة الكتابية كانت الرغبة في المعمودية نابعة من مبادرة الفرد الذي يرغب في ان يتعمد (مثال لوقا 10:3, اعمال 37:2, 36:8, 30:16)</a:t>
            </a:r>
            <a:endParaRPr lang="en-GB"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rtl="1" eaLnBrk="1" fontAlgn="auto" hangingPunct="1">
              <a:spcAft>
                <a:spcPts val="0"/>
              </a:spcAft>
              <a:tabLst>
                <a:tab pos="352425" algn="l"/>
              </a:tabLst>
              <a:defRPr/>
            </a:pPr>
            <a:r>
              <a:rPr lang="ar-IQ" dirty="0" smtClean="0">
                <a:solidFill>
                  <a:schemeClr val="bg2">
                    <a:lumMod val="75000"/>
                  </a:schemeClr>
                </a:solidFill>
                <a:effectLst/>
              </a:rPr>
              <a:t>الاهمية البالغة المعمودية</a:t>
            </a:r>
            <a:endParaRPr lang="en-GB" dirty="0">
              <a:solidFill>
                <a:schemeClr val="bg2">
                  <a:lumMod val="75000"/>
                </a:schemeClr>
              </a:solidFill>
              <a:effectLst/>
            </a:endParaRPr>
          </a:p>
        </p:txBody>
      </p:sp>
      <p:sp>
        <p:nvSpPr>
          <p:cNvPr id="3" name="Content Placeholder 2"/>
          <p:cNvSpPr>
            <a:spLocks noGrp="1"/>
          </p:cNvSpPr>
          <p:nvPr>
            <p:ph idx="1"/>
          </p:nvPr>
        </p:nvSpPr>
        <p:spPr/>
        <p:txBody>
          <a:bodyPr rtlCol="0">
            <a:normAutofit/>
          </a:bodyPr>
          <a:lstStyle/>
          <a:p>
            <a:pPr marL="548640" indent="-411480" algn="r" rtl="1" eaLnBrk="1" fontAlgn="auto" hangingPunct="1">
              <a:spcAft>
                <a:spcPts val="0"/>
              </a:spcAft>
              <a:buClr>
                <a:srgbClr val="C00000"/>
              </a:buClr>
              <a:buFont typeface="Wingdings" pitchFamily="2" charset="2"/>
              <a:buChar char="v"/>
              <a:defRPr/>
            </a:pPr>
            <a:r>
              <a:rPr lang="ar-IQ" dirty="0">
                <a:solidFill>
                  <a:schemeClr val="accent1">
                    <a:lumMod val="75000"/>
                  </a:schemeClr>
                </a:solidFill>
              </a:rPr>
              <a:t>تتحدث عبرانيين 2:6 عن المعمودية بصفتها واحدة من اهم الممارسات الاساسية</a:t>
            </a:r>
          </a:p>
          <a:p>
            <a:pPr marL="548640" indent="-411480" algn="r" rtl="1" eaLnBrk="1" fontAlgn="auto" hangingPunct="1">
              <a:spcAft>
                <a:spcPts val="0"/>
              </a:spcAft>
              <a:buClr>
                <a:srgbClr val="C00000"/>
              </a:buClr>
              <a:buFont typeface="Wingdings" pitchFamily="2" charset="2"/>
              <a:buChar char="v"/>
              <a:defRPr/>
            </a:pPr>
            <a:r>
              <a:rPr lang="ar-IQ" sz="2600" b="1" i="1" dirty="0">
                <a:solidFill>
                  <a:schemeClr val="accent1">
                    <a:lumMod val="75000"/>
                  </a:schemeClr>
                </a:solidFill>
              </a:rPr>
              <a:t>"لان الخلاص هو من اليهود"</a:t>
            </a:r>
            <a:r>
              <a:rPr lang="ar-IQ" dirty="0">
                <a:solidFill>
                  <a:schemeClr val="accent1">
                    <a:lumMod val="75000"/>
                  </a:schemeClr>
                </a:solidFill>
              </a:rPr>
              <a:t> (يوحنا 22:4), ويعني ذلك ان الوعود المتعلقة بالخلاص قد اعطيت فقط </a:t>
            </a:r>
            <a:r>
              <a:rPr lang="ar-IQ" dirty="0" err="1">
                <a:solidFill>
                  <a:schemeClr val="accent1">
                    <a:lumMod val="75000"/>
                  </a:schemeClr>
                </a:solidFill>
              </a:rPr>
              <a:t>لابراهيم</a:t>
            </a:r>
            <a:r>
              <a:rPr lang="ar-IQ" dirty="0">
                <a:solidFill>
                  <a:schemeClr val="accent1">
                    <a:lumMod val="75000"/>
                  </a:schemeClr>
                </a:solidFill>
              </a:rPr>
              <a:t> ونسله, ولا يمكننا المطالبة بتلك الوعود ما لم نصبح من ذلك النسل, وذلك بان نتعمد بالمسيح (</a:t>
            </a:r>
            <a:r>
              <a:rPr lang="ar-IQ" dirty="0" err="1">
                <a:solidFill>
                  <a:schemeClr val="accent1">
                    <a:lumMod val="75000"/>
                  </a:schemeClr>
                </a:solidFill>
              </a:rPr>
              <a:t>غلاطية</a:t>
            </a:r>
            <a:r>
              <a:rPr lang="ar-IQ" dirty="0">
                <a:solidFill>
                  <a:schemeClr val="accent1">
                    <a:lumMod val="75000"/>
                  </a:schemeClr>
                </a:solidFill>
              </a:rPr>
              <a:t> 22:3- 29). </a:t>
            </a:r>
            <a:r>
              <a:rPr lang="ar-IQ" sz="2600" b="1" i="1" dirty="0">
                <a:solidFill>
                  <a:schemeClr val="accent1">
                    <a:lumMod val="75000"/>
                  </a:schemeClr>
                </a:solidFill>
              </a:rPr>
              <a:t>"لان كلكم الذين اعتمدتم بالمسيح" </a:t>
            </a:r>
            <a:r>
              <a:rPr lang="ar-IQ" dirty="0">
                <a:solidFill>
                  <a:schemeClr val="accent1">
                    <a:lumMod val="75000"/>
                  </a:schemeClr>
                </a:solidFill>
              </a:rPr>
              <a:t>هم فقط الذين في المسيح وبالتالي فان وعود الخلاص التي </a:t>
            </a:r>
            <a:r>
              <a:rPr lang="ar-IQ" dirty="0" err="1">
                <a:solidFill>
                  <a:schemeClr val="accent1">
                    <a:lumMod val="75000"/>
                  </a:schemeClr>
                </a:solidFill>
              </a:rPr>
              <a:t>لابراهيم</a:t>
            </a:r>
            <a:r>
              <a:rPr lang="ar-IQ" dirty="0">
                <a:solidFill>
                  <a:schemeClr val="accent1">
                    <a:lumMod val="75000"/>
                  </a:schemeClr>
                </a:solidFill>
              </a:rPr>
              <a:t> متوفرة لهم (</a:t>
            </a:r>
            <a:r>
              <a:rPr lang="ar-IQ" dirty="0" err="1">
                <a:solidFill>
                  <a:schemeClr val="accent1">
                    <a:lumMod val="75000"/>
                  </a:schemeClr>
                </a:solidFill>
              </a:rPr>
              <a:t>غلاطية</a:t>
            </a:r>
            <a:r>
              <a:rPr lang="ar-IQ" dirty="0">
                <a:solidFill>
                  <a:schemeClr val="accent1">
                    <a:lumMod val="75000"/>
                  </a:schemeClr>
                </a:solidFill>
              </a:rPr>
              <a:t> 27:3)</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«معمودية واحدة»</a:t>
            </a:r>
            <a:endParaRPr lang="en-GB" dirty="0" smtClean="0">
              <a:solidFill>
                <a:schemeClr val="bg1"/>
              </a:solidFill>
              <a:effectLst/>
            </a:endParaRPr>
          </a:p>
        </p:txBody>
      </p:sp>
      <p:sp>
        <p:nvSpPr>
          <p:cNvPr id="3" name="Content Placeholder 2"/>
          <p:cNvSpPr>
            <a:spLocks noGrp="1"/>
          </p:cNvSpPr>
          <p:nvPr>
            <p:ph idx="1"/>
          </p:nvPr>
        </p:nvSpPr>
        <p:spPr/>
        <p:txBody>
          <a:bodyPr rtlCol="0">
            <a:normAutofit/>
          </a:bodyPr>
          <a:lstStyle/>
          <a:p>
            <a:pPr marL="548640" indent="-411480" algn="r" rtl="1" eaLnBrk="1" fontAlgn="auto" hangingPunct="1">
              <a:spcAft>
                <a:spcPts val="0"/>
              </a:spcAft>
              <a:buClr>
                <a:srgbClr val="C00000"/>
              </a:buClr>
              <a:buFont typeface="Wingdings" pitchFamily="2" charset="2"/>
              <a:buChar char="v"/>
              <a:defRPr/>
            </a:pPr>
            <a:r>
              <a:rPr lang="ar-IQ" sz="3000" b="1" i="1" dirty="0">
                <a:solidFill>
                  <a:schemeClr val="bg2">
                    <a:lumMod val="75000"/>
                  </a:schemeClr>
                </a:solidFill>
              </a:rPr>
              <a:t>"جسد واحد [اي كنيسة حقيقية واحدة]... كما دعيتم أيضا في رجاء دعوتكم الواحد. رب واحد، إيمان واحد، معمودية واحدة، إله وآب واحد" </a:t>
            </a:r>
            <a:r>
              <a:rPr lang="ar-IQ" sz="3000" dirty="0">
                <a:solidFill>
                  <a:schemeClr val="bg2">
                    <a:lumMod val="75000"/>
                  </a:schemeClr>
                </a:solidFill>
              </a:rPr>
              <a:t>(</a:t>
            </a:r>
            <a:r>
              <a:rPr lang="ar-IQ" sz="3000" dirty="0" err="1">
                <a:solidFill>
                  <a:schemeClr val="bg2">
                    <a:lumMod val="75000"/>
                  </a:schemeClr>
                </a:solidFill>
              </a:rPr>
              <a:t>افسس</a:t>
            </a:r>
            <a:r>
              <a:rPr lang="ar-IQ" sz="3000" dirty="0">
                <a:solidFill>
                  <a:schemeClr val="bg2">
                    <a:lumMod val="75000"/>
                  </a:schemeClr>
                </a:solidFill>
              </a:rPr>
              <a:t> 4:4-6)</a:t>
            </a:r>
          </a:p>
          <a:p>
            <a:pPr marL="548640" indent="-411480" algn="r" rtl="1" eaLnBrk="1" fontAlgn="auto" hangingPunct="1">
              <a:spcAft>
                <a:spcPts val="0"/>
              </a:spcAft>
              <a:buClr>
                <a:srgbClr val="C00000"/>
              </a:buClr>
              <a:buFont typeface="Wingdings" pitchFamily="2" charset="2"/>
              <a:buChar char="v"/>
              <a:defRPr/>
            </a:pPr>
            <a:r>
              <a:rPr lang="ar-IQ" sz="3000" dirty="0">
                <a:solidFill>
                  <a:schemeClr val="bg2">
                    <a:lumMod val="75000"/>
                  </a:schemeClr>
                </a:solidFill>
              </a:rPr>
              <a:t>يذكر اعمال 1:19-5 انه كان على البعض ممن عمدهم يوحنا ان يتعمدوا من جديد بسبب عدم فهمهم الكامل </a:t>
            </a:r>
            <a:r>
              <a:rPr lang="ar-IQ" sz="3000" dirty="0" err="1">
                <a:solidFill>
                  <a:schemeClr val="bg2">
                    <a:lumMod val="75000"/>
                  </a:schemeClr>
                </a:solidFill>
              </a:rPr>
              <a:t>للانجيل</a:t>
            </a:r>
            <a:r>
              <a:rPr lang="ar-IQ" sz="3000" dirty="0">
                <a:solidFill>
                  <a:schemeClr val="bg2">
                    <a:lumMod val="75000"/>
                  </a:schemeClr>
                </a:solidFill>
              </a:rPr>
              <a:t> الحقيقي. قد نشعر اننا تبنا توبة حقيقية </a:t>
            </a:r>
            <a:r>
              <a:rPr lang="ar-IQ" sz="3000" dirty="0" smtClean="0">
                <a:solidFill>
                  <a:schemeClr val="bg2">
                    <a:lumMod val="75000"/>
                  </a:schemeClr>
                </a:solidFill>
              </a:rPr>
              <a:t>وابتدأنا </a:t>
            </a:r>
            <a:r>
              <a:rPr lang="ar-IQ" sz="3000" dirty="0">
                <a:solidFill>
                  <a:schemeClr val="bg2">
                    <a:lumMod val="75000"/>
                  </a:schemeClr>
                </a:solidFill>
              </a:rPr>
              <a:t>بداية جديدة لدى تغطيسنا السابق وكما كان مع اولئك الذين عمدهم يوحنا. قد يكون ذلك صحيحا الا انه لا ينفي حاجتنا الى </a:t>
            </a:r>
            <a:r>
              <a:rPr lang="ar-IQ" sz="3000" b="1" i="1" dirty="0" smtClean="0">
                <a:solidFill>
                  <a:schemeClr val="bg2">
                    <a:lumMod val="75000"/>
                  </a:schemeClr>
                </a:solidFill>
              </a:rPr>
              <a:t>(المعمودية الواحدة)</a:t>
            </a:r>
            <a:r>
              <a:rPr lang="ar-IQ" sz="3000" dirty="0" smtClean="0">
                <a:solidFill>
                  <a:schemeClr val="bg2">
                    <a:lumMod val="75000"/>
                  </a:schemeClr>
                </a:solidFill>
              </a:rPr>
              <a:t> </a:t>
            </a:r>
            <a:r>
              <a:rPr lang="ar-IQ" sz="3000" dirty="0">
                <a:solidFill>
                  <a:schemeClr val="bg2">
                    <a:lumMod val="75000"/>
                  </a:schemeClr>
                </a:solidFill>
              </a:rPr>
              <a:t>الحقيقية والتي لا تحدث الا بعد ان نعتقد بـ</a:t>
            </a:r>
            <a:r>
              <a:rPr lang="ar-IQ" sz="3000" b="1" i="1" dirty="0">
                <a:solidFill>
                  <a:schemeClr val="bg2">
                    <a:lumMod val="75000"/>
                  </a:schemeClr>
                </a:solidFill>
              </a:rPr>
              <a:t>(الايمان الواحد)</a:t>
            </a:r>
            <a:endParaRPr lang="en-GB"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الدراسة 10: اسئلة</a:t>
            </a:r>
            <a:endParaRPr lang="en-GB" dirty="0" smtClean="0">
              <a:solidFill>
                <a:schemeClr val="bg1"/>
              </a:solidFill>
              <a:effectLst/>
            </a:endParaRPr>
          </a:p>
        </p:txBody>
      </p:sp>
      <p:sp>
        <p:nvSpPr>
          <p:cNvPr id="3" name="Content Placeholder 2"/>
          <p:cNvSpPr>
            <a:spLocks noGrp="1"/>
          </p:cNvSpPr>
          <p:nvPr>
            <p:ph sz="half" idx="1"/>
          </p:nvPr>
        </p:nvSpPr>
        <p:spPr>
          <a:xfrm>
            <a:off x="107950" y="1639888"/>
            <a:ext cx="4608513" cy="4525962"/>
          </a:xfrm>
        </p:spPr>
        <p:txBody>
          <a:bodyPr rtlCol="0">
            <a:normAutofit/>
          </a:bodyPr>
          <a:lstStyle/>
          <a:p>
            <a:pPr marL="548640" indent="-411480" algn="r" rtl="1" eaLnBrk="1" fontAlgn="auto" hangingPunct="1">
              <a:spcAft>
                <a:spcPts val="0"/>
              </a:spcAft>
              <a:buClr>
                <a:srgbClr val="C00000"/>
              </a:buClr>
              <a:buFont typeface="Wingdings" pitchFamily="2" charset="2"/>
              <a:buChar char="v"/>
              <a:defRPr/>
            </a:pPr>
            <a:r>
              <a:rPr lang="ar-IQ" sz="1600" b="1" dirty="0" smtClean="0">
                <a:solidFill>
                  <a:schemeClr val="bg2">
                    <a:lumMod val="75000"/>
                  </a:schemeClr>
                </a:solidFill>
              </a:rPr>
              <a:t>5. بماذا علينا ان نتعمد؟</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بالكنيسة التي تعمدنا</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بكلمة الله</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بالمسيح</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بالروح القدس</a:t>
            </a:r>
          </a:p>
          <a:p>
            <a:pPr marL="548640" indent="-411480" algn="r" rtl="1" eaLnBrk="1" fontAlgn="auto" hangingPunct="1">
              <a:spcAft>
                <a:spcPts val="0"/>
              </a:spcAft>
              <a:buClr>
                <a:srgbClr val="C00000"/>
              </a:buClr>
              <a:buFont typeface="Wingdings" pitchFamily="2" charset="2"/>
              <a:buChar char="v"/>
              <a:defRPr/>
            </a:pPr>
            <a:endParaRPr lang="ar-IQ" sz="1600" b="1" dirty="0" smtClean="0">
              <a:solidFill>
                <a:schemeClr val="bg2">
                  <a:lumMod val="75000"/>
                </a:schemeClr>
              </a:solidFill>
            </a:endParaRPr>
          </a:p>
          <a:p>
            <a:pPr marL="548640" indent="-411480" algn="r" rtl="1" eaLnBrk="1" fontAlgn="auto" hangingPunct="1">
              <a:spcAft>
                <a:spcPts val="0"/>
              </a:spcAft>
              <a:buClr>
                <a:srgbClr val="C00000"/>
              </a:buClr>
              <a:buFont typeface="Wingdings" pitchFamily="2" charset="2"/>
              <a:buChar char="v"/>
              <a:defRPr/>
            </a:pPr>
            <a:r>
              <a:rPr lang="ar-IQ" sz="1600" b="1" dirty="0" smtClean="0">
                <a:solidFill>
                  <a:schemeClr val="bg2">
                    <a:lumMod val="75000"/>
                  </a:schemeClr>
                </a:solidFill>
              </a:rPr>
              <a:t>6. اي مما يلي يحدث بعد المعمودية؟</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نصبح جزء من نسل ابراهيم</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لن نخطأ ثانية</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نكون قد نلنا الخلاص الى الابد</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تغفر لنا خطايانا</a:t>
            </a:r>
          </a:p>
          <a:p>
            <a:pPr marL="548640" indent="-411480" algn="r" rtl="1" eaLnBrk="1" fontAlgn="auto" hangingPunct="1">
              <a:spcAft>
                <a:spcPts val="0"/>
              </a:spcAft>
              <a:buClr>
                <a:srgbClr val="C00000"/>
              </a:buClr>
              <a:buFont typeface="Wingdings" pitchFamily="2" charset="2"/>
              <a:buChar char="v"/>
              <a:defRPr/>
            </a:pPr>
            <a:endParaRPr lang="ar-IQ" sz="1600" b="1" dirty="0">
              <a:solidFill>
                <a:schemeClr val="bg2">
                  <a:lumMod val="75000"/>
                </a:schemeClr>
              </a:solidFill>
            </a:endParaRPr>
          </a:p>
          <a:p>
            <a:pPr marL="548640" indent="-411480" algn="r" rtl="1" eaLnBrk="1" fontAlgn="auto" hangingPunct="1">
              <a:spcAft>
                <a:spcPts val="0"/>
              </a:spcAft>
              <a:buClr>
                <a:srgbClr val="C00000"/>
              </a:buClr>
              <a:buFont typeface="Wingdings" pitchFamily="2" charset="2"/>
              <a:buChar char="v"/>
              <a:defRPr/>
            </a:pPr>
            <a:r>
              <a:rPr lang="ar-IQ" sz="1600" b="1" dirty="0" smtClean="0">
                <a:solidFill>
                  <a:schemeClr val="bg2">
                    <a:lumMod val="75000"/>
                  </a:schemeClr>
                </a:solidFill>
              </a:rPr>
              <a:t>7. هل يمكن للمعمودية وحدها ان تخلصنا؟</a:t>
            </a:r>
            <a:endParaRPr lang="en-GB" sz="1600" dirty="0">
              <a:solidFill>
                <a:schemeClr val="bg2">
                  <a:lumMod val="75000"/>
                </a:schemeClr>
              </a:solidFill>
            </a:endParaRPr>
          </a:p>
        </p:txBody>
      </p:sp>
      <p:sp>
        <p:nvSpPr>
          <p:cNvPr id="4" name="Content Placeholder 3"/>
          <p:cNvSpPr>
            <a:spLocks noGrp="1"/>
          </p:cNvSpPr>
          <p:nvPr>
            <p:ph sz="half" idx="2"/>
          </p:nvPr>
        </p:nvSpPr>
        <p:spPr>
          <a:xfrm>
            <a:off x="4648200" y="1600200"/>
            <a:ext cx="4316413" cy="4525963"/>
          </a:xfrm>
        </p:spPr>
        <p:txBody>
          <a:bodyPr rtlCol="0">
            <a:noAutofit/>
          </a:bodyPr>
          <a:lstStyle/>
          <a:p>
            <a:pPr marL="548640" indent="-411480" algn="r" rtl="1" eaLnBrk="1" fontAlgn="auto" hangingPunct="1">
              <a:spcAft>
                <a:spcPts val="0"/>
              </a:spcAft>
              <a:buClr>
                <a:srgbClr val="C00000"/>
              </a:buClr>
              <a:buFont typeface="Wingdings" pitchFamily="2" charset="2"/>
              <a:buChar char="v"/>
              <a:defRPr/>
            </a:pPr>
            <a:r>
              <a:rPr lang="ar-IQ" sz="1600" b="1" dirty="0" smtClean="0">
                <a:solidFill>
                  <a:schemeClr val="bg2">
                    <a:lumMod val="75000"/>
                  </a:schemeClr>
                </a:solidFill>
              </a:rPr>
              <a:t>1. هل تعتقد ان بإمكانك الخلاص بدون المعمودية؟</a:t>
            </a:r>
          </a:p>
          <a:p>
            <a:pPr marL="548640" indent="-411480" algn="r" rtl="1" eaLnBrk="1" fontAlgn="auto" hangingPunct="1">
              <a:spcAft>
                <a:spcPts val="0"/>
              </a:spcAft>
              <a:buClr>
                <a:srgbClr val="C00000"/>
              </a:buClr>
              <a:buFont typeface="Wingdings" pitchFamily="2" charset="2"/>
              <a:buChar char="v"/>
              <a:defRPr/>
            </a:pPr>
            <a:endParaRPr lang="ar-IQ" sz="1600" b="1" dirty="0">
              <a:solidFill>
                <a:schemeClr val="bg2">
                  <a:lumMod val="75000"/>
                </a:schemeClr>
              </a:solidFill>
            </a:endParaRPr>
          </a:p>
          <a:p>
            <a:pPr marL="548640" indent="-411480" algn="r" rtl="1" eaLnBrk="1" fontAlgn="auto" hangingPunct="1">
              <a:spcAft>
                <a:spcPts val="0"/>
              </a:spcAft>
              <a:buClr>
                <a:srgbClr val="C00000"/>
              </a:buClr>
              <a:buFont typeface="Wingdings" pitchFamily="2" charset="2"/>
              <a:buChar char="v"/>
              <a:defRPr/>
            </a:pPr>
            <a:r>
              <a:rPr lang="ar-IQ" sz="1600" b="1" dirty="0" smtClean="0">
                <a:solidFill>
                  <a:schemeClr val="bg2">
                    <a:lumMod val="75000"/>
                  </a:schemeClr>
                </a:solidFill>
              </a:rPr>
              <a:t>2. ما الذي تعنيه كلمة (معمودية)؟</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التزام</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رش</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ايمان</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تغطيس/غمر</a:t>
            </a:r>
          </a:p>
          <a:p>
            <a:pPr marL="548640" indent="-411480" algn="r" rtl="1" eaLnBrk="1" fontAlgn="auto" hangingPunct="1">
              <a:spcAft>
                <a:spcPts val="0"/>
              </a:spcAft>
              <a:buClr>
                <a:srgbClr val="C00000"/>
              </a:buClr>
              <a:buFont typeface="Wingdings" pitchFamily="2" charset="2"/>
              <a:buChar char="v"/>
              <a:defRPr/>
            </a:pPr>
            <a:endParaRPr lang="ar-IQ" sz="1600" b="1" dirty="0">
              <a:solidFill>
                <a:schemeClr val="bg2">
                  <a:lumMod val="75000"/>
                </a:schemeClr>
              </a:solidFill>
            </a:endParaRPr>
          </a:p>
          <a:p>
            <a:pPr marL="548640" indent="-411480" algn="r" rtl="1" eaLnBrk="1" fontAlgn="auto" hangingPunct="1">
              <a:spcAft>
                <a:spcPts val="0"/>
              </a:spcAft>
              <a:buClr>
                <a:srgbClr val="C00000"/>
              </a:buClr>
              <a:buFont typeface="Wingdings" pitchFamily="2" charset="2"/>
              <a:buChar char="v"/>
              <a:defRPr/>
            </a:pPr>
            <a:r>
              <a:rPr lang="ar-IQ" sz="1600" b="1" dirty="0" smtClean="0">
                <a:solidFill>
                  <a:schemeClr val="bg2">
                    <a:lumMod val="75000"/>
                  </a:schemeClr>
                </a:solidFill>
              </a:rPr>
              <a:t>3. ما الذي تعنيه المعمودية بحسب رومية 3:6-5؟</a:t>
            </a:r>
          </a:p>
          <a:p>
            <a:pPr marL="548640" indent="-411480" algn="r" rtl="1" eaLnBrk="1" fontAlgn="auto" hangingPunct="1">
              <a:spcAft>
                <a:spcPts val="0"/>
              </a:spcAft>
              <a:buClr>
                <a:srgbClr val="C00000"/>
              </a:buClr>
              <a:buFont typeface="Wingdings" pitchFamily="2" charset="2"/>
              <a:buChar char="v"/>
              <a:defRPr/>
            </a:pPr>
            <a:endParaRPr lang="ar-IQ" sz="1600" b="1" dirty="0">
              <a:solidFill>
                <a:schemeClr val="bg2">
                  <a:lumMod val="75000"/>
                </a:schemeClr>
              </a:solidFill>
            </a:endParaRPr>
          </a:p>
          <a:p>
            <a:pPr marL="548640" indent="-411480" algn="r" rtl="1" eaLnBrk="1" fontAlgn="auto" hangingPunct="1">
              <a:spcAft>
                <a:spcPts val="0"/>
              </a:spcAft>
              <a:buClr>
                <a:srgbClr val="C00000"/>
              </a:buClr>
              <a:buFont typeface="Wingdings" pitchFamily="2" charset="2"/>
              <a:buChar char="v"/>
              <a:defRPr/>
            </a:pPr>
            <a:r>
              <a:rPr lang="ar-IQ" sz="1600" b="1" dirty="0" smtClean="0">
                <a:solidFill>
                  <a:schemeClr val="bg2">
                    <a:lumMod val="75000"/>
                  </a:schemeClr>
                </a:solidFill>
              </a:rPr>
              <a:t>4. متى يجب علينا ان نتعمد؟</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بعد ان نتعلم ونفهم الانجيل الحقيقي ونتوب</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منذ الصغر</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بعد ان ينال الكتاب المقدس اهتمامنا</a:t>
            </a:r>
          </a:p>
          <a:p>
            <a:pPr marL="869315" lvl="1" indent="-411480" algn="r" rtl="1" eaLnBrk="1" fontAlgn="auto" hangingPunct="1">
              <a:spcAft>
                <a:spcPts val="0"/>
              </a:spcAft>
              <a:buClr>
                <a:srgbClr val="C00000"/>
              </a:buClr>
              <a:buFont typeface="Wingdings" pitchFamily="2" charset="2"/>
              <a:buChar char="v"/>
              <a:defRPr/>
            </a:pPr>
            <a:r>
              <a:rPr lang="ar-IQ" sz="1400" b="1" dirty="0" smtClean="0">
                <a:solidFill>
                  <a:schemeClr val="bg2">
                    <a:lumMod val="75000"/>
                  </a:schemeClr>
                </a:solidFill>
              </a:rPr>
              <a:t>عندما نرغب في الانضمام الى الكنيسة</a:t>
            </a:r>
            <a:endParaRPr lang="en-GB" sz="1400" b="1"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المعمودية والخلاص</a:t>
            </a:r>
            <a:endParaRPr lang="en-GB" dirty="0" smtClean="0">
              <a:solidFill>
                <a:schemeClr val="bg1"/>
              </a:solidFill>
              <a:effectLst/>
            </a:endParaRPr>
          </a:p>
        </p:txBody>
      </p:sp>
      <p:sp>
        <p:nvSpPr>
          <p:cNvPr id="3" name="Content Placeholder 2"/>
          <p:cNvSpPr>
            <a:spLocks noGrp="1"/>
          </p:cNvSpPr>
          <p:nvPr>
            <p:ph idx="1"/>
          </p:nvPr>
        </p:nvSpPr>
        <p:spPr/>
        <p:txBody>
          <a:bodyPr rtlCol="0">
            <a:normAutofit/>
          </a:bodyPr>
          <a:lstStyle/>
          <a:p>
            <a:pPr marL="548640" indent="-411480" algn="r" rtl="1" eaLnBrk="1" fontAlgn="auto" hangingPunct="1">
              <a:spcAft>
                <a:spcPts val="0"/>
              </a:spcAft>
              <a:buClr>
                <a:srgbClr val="C00000"/>
              </a:buClr>
              <a:buFont typeface="Wingdings" pitchFamily="2" charset="2"/>
              <a:buChar char="v"/>
              <a:defRPr/>
            </a:pPr>
            <a:r>
              <a:rPr lang="ar-IQ" b="1" i="1" dirty="0">
                <a:solidFill>
                  <a:schemeClr val="bg2">
                    <a:lumMod val="75000"/>
                  </a:schemeClr>
                </a:solidFill>
              </a:rPr>
              <a:t>"اذهبوا إلى العالم أجمع واكرزوا بالإنجيل للخليقة كلها. من آمن واعتمد خلص" </a:t>
            </a:r>
            <a:r>
              <a:rPr lang="ar-IQ" dirty="0">
                <a:solidFill>
                  <a:schemeClr val="bg2">
                    <a:lumMod val="75000"/>
                  </a:schemeClr>
                </a:solidFill>
              </a:rPr>
              <a:t>(</a:t>
            </a:r>
            <a:r>
              <a:rPr lang="ar-IQ" dirty="0" err="1">
                <a:solidFill>
                  <a:schemeClr val="bg2">
                    <a:lumMod val="75000"/>
                  </a:schemeClr>
                </a:solidFill>
              </a:rPr>
              <a:t>مرقس</a:t>
            </a:r>
            <a:r>
              <a:rPr lang="ar-IQ" dirty="0">
                <a:solidFill>
                  <a:schemeClr val="bg2">
                    <a:lumMod val="75000"/>
                  </a:schemeClr>
                </a:solidFill>
              </a:rPr>
              <a:t> 15:16, 16)</a:t>
            </a:r>
          </a:p>
          <a:p>
            <a:pPr marL="548640" indent="-411480" algn="r" rtl="1" eaLnBrk="1" fontAlgn="auto" hangingPunct="1">
              <a:spcAft>
                <a:spcPts val="0"/>
              </a:spcAft>
              <a:buClr>
                <a:srgbClr val="C00000"/>
              </a:buClr>
              <a:buFont typeface="Wingdings" pitchFamily="2" charset="2"/>
              <a:buChar char="v"/>
              <a:defRPr/>
            </a:pPr>
            <a:r>
              <a:rPr lang="ar-IQ" b="1" i="1" dirty="0">
                <a:solidFill>
                  <a:schemeClr val="bg2">
                    <a:lumMod val="75000"/>
                  </a:schemeClr>
                </a:solidFill>
              </a:rPr>
              <a:t>"الحق </a:t>
            </a:r>
            <a:r>
              <a:rPr lang="ar-IQ" b="1" i="1" dirty="0" err="1">
                <a:solidFill>
                  <a:schemeClr val="bg2">
                    <a:lumMod val="75000"/>
                  </a:schemeClr>
                </a:solidFill>
              </a:rPr>
              <a:t>الحق</a:t>
            </a:r>
            <a:r>
              <a:rPr lang="ar-IQ" b="1" i="1" dirty="0">
                <a:solidFill>
                  <a:schemeClr val="bg2">
                    <a:lumMod val="75000"/>
                  </a:schemeClr>
                </a:solidFill>
              </a:rPr>
              <a:t> أقول لك: إن كان أحد لا يولد من الماء والروح لا يقدر أن يدخل ملكوت الله" </a:t>
            </a:r>
            <a:r>
              <a:rPr lang="ar-IQ" dirty="0">
                <a:solidFill>
                  <a:schemeClr val="bg2">
                    <a:lumMod val="75000"/>
                  </a:schemeClr>
                </a:solidFill>
              </a:rPr>
              <a:t>(يوحنا 5:3)</a:t>
            </a:r>
          </a:p>
          <a:p>
            <a:pPr marL="548640" indent="-411480" algn="r" rtl="1" eaLnBrk="1" fontAlgn="auto" hangingPunct="1">
              <a:spcAft>
                <a:spcPts val="0"/>
              </a:spcAft>
              <a:buClr>
                <a:srgbClr val="C00000"/>
              </a:buClr>
              <a:buFont typeface="Wingdings" pitchFamily="2" charset="2"/>
              <a:buChar char="v"/>
              <a:defRPr/>
            </a:pPr>
            <a:r>
              <a:rPr lang="ar-IQ" b="1" i="1" dirty="0">
                <a:solidFill>
                  <a:schemeClr val="bg2">
                    <a:lumMod val="75000"/>
                  </a:schemeClr>
                </a:solidFill>
              </a:rPr>
              <a:t>ليس لنا نصيب في المسيح ما لم نُغسل </a:t>
            </a:r>
            <a:r>
              <a:rPr lang="ar-IQ" dirty="0">
                <a:solidFill>
                  <a:schemeClr val="bg2">
                    <a:lumMod val="75000"/>
                  </a:schemeClr>
                </a:solidFill>
              </a:rPr>
              <a:t>(يوحنا 8:13)</a:t>
            </a:r>
          </a:p>
          <a:p>
            <a:pPr marL="548640" indent="-411480" algn="r" rtl="1" eaLnBrk="1" fontAlgn="auto" hangingPunct="1">
              <a:spcAft>
                <a:spcPts val="0"/>
              </a:spcAft>
              <a:buClr>
                <a:srgbClr val="C00000"/>
              </a:buClr>
              <a:buFont typeface="Wingdings" pitchFamily="2" charset="2"/>
              <a:buChar char="v"/>
              <a:defRPr/>
            </a:pPr>
            <a:r>
              <a:rPr lang="ar-IQ" dirty="0">
                <a:solidFill>
                  <a:schemeClr val="bg2">
                    <a:lumMod val="75000"/>
                  </a:schemeClr>
                </a:solidFill>
              </a:rPr>
              <a:t>وكما خلص نوح والذين معه في الفلك من دينونة الله التي وقعت على </a:t>
            </a:r>
            <a:r>
              <a:rPr lang="ar-IQ" dirty="0" err="1">
                <a:solidFill>
                  <a:schemeClr val="bg2">
                    <a:lumMod val="75000"/>
                  </a:schemeClr>
                </a:solidFill>
              </a:rPr>
              <a:t>الخطاة</a:t>
            </a:r>
            <a:r>
              <a:rPr lang="ar-IQ" dirty="0">
                <a:solidFill>
                  <a:schemeClr val="bg2">
                    <a:lumMod val="75000"/>
                  </a:schemeClr>
                </a:solidFill>
              </a:rPr>
              <a:t>, كذلك فان المعمودية بالمسيح تخلص المؤمنين من الموت الابدي (1 بطرس 20:3, 21)</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الحاجة الملحة للمعمودية</a:t>
            </a:r>
            <a:endParaRPr lang="en-GB" dirty="0" smtClean="0">
              <a:solidFill>
                <a:schemeClr val="bg1"/>
              </a:solidFill>
              <a:effectLst/>
            </a:endParaRPr>
          </a:p>
        </p:txBody>
      </p:sp>
      <p:sp>
        <p:nvSpPr>
          <p:cNvPr id="3" name="Content Placeholder 2"/>
          <p:cNvSpPr>
            <a:spLocks noGrp="1"/>
          </p:cNvSpPr>
          <p:nvPr>
            <p:ph idx="1"/>
          </p:nvPr>
        </p:nvSpPr>
        <p:spPr>
          <a:xfrm>
            <a:off x="395288" y="1628775"/>
            <a:ext cx="8229600" cy="4708525"/>
          </a:xfrm>
        </p:spPr>
        <p:txBody>
          <a:bodyPr rtlCol="0">
            <a:normAutofit fontScale="92500" lnSpcReduction="20000"/>
          </a:bodyPr>
          <a:lstStyle/>
          <a:p>
            <a:pPr marL="548640" indent="-411480" algn="r" rtl="1" eaLnBrk="1" fontAlgn="auto" hangingPunct="1">
              <a:spcAft>
                <a:spcPts val="0"/>
              </a:spcAft>
              <a:buClr>
                <a:srgbClr val="C00000"/>
              </a:buClr>
              <a:buFont typeface="Wingdings" pitchFamily="2" charset="2"/>
              <a:buChar char="v"/>
              <a:defRPr/>
            </a:pPr>
            <a:r>
              <a:rPr lang="ar-IQ" sz="3600" b="1" i="1" dirty="0">
                <a:solidFill>
                  <a:schemeClr val="bg2">
                    <a:lumMod val="75000"/>
                  </a:schemeClr>
                </a:solidFill>
              </a:rPr>
              <a:t>"ماذا نصنع أيها الرجال الإخوة؟ فقال لهم بطرس: توبوا وليعتمد كل واحد منكم على اسم يسوع المسيح لغفران الخطايا... فقبلوا كلامه بفرح واعتمدوا وانضم في ذلك اليوم نحو ثلاثة آلاف نفس" </a:t>
            </a:r>
            <a:r>
              <a:rPr lang="ar-IQ" sz="3600" dirty="0">
                <a:solidFill>
                  <a:schemeClr val="bg2">
                    <a:lumMod val="75000"/>
                  </a:schemeClr>
                </a:solidFill>
              </a:rPr>
              <a:t>(اعمال 38:2-41)</a:t>
            </a:r>
          </a:p>
          <a:p>
            <a:pPr marL="548640" indent="-411480" algn="r" rtl="1" eaLnBrk="1" fontAlgn="auto" hangingPunct="1">
              <a:spcAft>
                <a:spcPts val="0"/>
              </a:spcAft>
              <a:buClr>
                <a:srgbClr val="C00000"/>
              </a:buClr>
              <a:buFont typeface="Wingdings" pitchFamily="2" charset="2"/>
              <a:buChar char="v"/>
              <a:defRPr/>
            </a:pPr>
            <a:r>
              <a:rPr lang="ar-IQ" sz="3600" dirty="0" smtClean="0">
                <a:solidFill>
                  <a:schemeClr val="bg2">
                    <a:lumMod val="75000"/>
                  </a:schemeClr>
                </a:solidFill>
              </a:rPr>
              <a:t>رأى </a:t>
            </a:r>
            <a:r>
              <a:rPr lang="ar-IQ" sz="3600" dirty="0">
                <a:solidFill>
                  <a:schemeClr val="bg2">
                    <a:lumMod val="75000"/>
                  </a:schemeClr>
                </a:solidFill>
              </a:rPr>
              <a:t>بولس رؤيا مهولة من المسيح وخزته في الضمير الى الحد الذي جعله </a:t>
            </a:r>
            <a:r>
              <a:rPr lang="ar-IQ" sz="3600" b="1" i="1" dirty="0">
                <a:solidFill>
                  <a:schemeClr val="bg2">
                    <a:lumMod val="75000"/>
                  </a:schemeClr>
                </a:solidFill>
              </a:rPr>
              <a:t>يقوم ويعتمد </a:t>
            </a:r>
            <a:r>
              <a:rPr lang="ar-IQ" sz="3600" dirty="0">
                <a:solidFill>
                  <a:schemeClr val="bg2">
                    <a:lumMod val="75000"/>
                  </a:schemeClr>
                </a:solidFill>
              </a:rPr>
              <a:t>حالما توفر له ذلك (اعمال 18:9)</a:t>
            </a:r>
          </a:p>
          <a:p>
            <a:pPr marL="548640" indent="-411480" algn="r" rtl="1" eaLnBrk="1" fontAlgn="auto" hangingPunct="1">
              <a:spcAft>
                <a:spcPts val="0"/>
              </a:spcAft>
              <a:buClr>
                <a:srgbClr val="C00000"/>
              </a:buClr>
              <a:buFont typeface="Wingdings" pitchFamily="2" charset="2"/>
              <a:buChar char="v"/>
              <a:defRPr/>
            </a:pPr>
            <a:r>
              <a:rPr lang="ar-IQ" sz="3600" dirty="0">
                <a:solidFill>
                  <a:schemeClr val="bg2">
                    <a:lumMod val="75000"/>
                  </a:schemeClr>
                </a:solidFill>
              </a:rPr>
              <a:t>وعندما فهم الناس رسالة الانجيل وقبلوها, اعتمدوا </a:t>
            </a:r>
            <a:r>
              <a:rPr lang="ar-IQ" sz="3600" b="1" i="1" dirty="0">
                <a:solidFill>
                  <a:schemeClr val="bg2">
                    <a:lumMod val="75000"/>
                  </a:schemeClr>
                </a:solidFill>
              </a:rPr>
              <a:t>في الحال </a:t>
            </a:r>
            <a:r>
              <a:rPr lang="ar-IQ" sz="3600" dirty="0">
                <a:solidFill>
                  <a:schemeClr val="bg2">
                    <a:lumMod val="75000"/>
                  </a:schemeClr>
                </a:solidFill>
              </a:rPr>
              <a:t>(اعمال 12:8, 36- 39, 18:9, 47:10, 15:16)</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آمن... وتعمد</a:t>
            </a:r>
            <a:endParaRPr lang="en-GB" dirty="0" smtClean="0">
              <a:solidFill>
                <a:schemeClr val="bg1"/>
              </a:solidFill>
              <a:effectLst/>
            </a:endParaRPr>
          </a:p>
        </p:txBody>
      </p:sp>
      <p:sp>
        <p:nvSpPr>
          <p:cNvPr id="3" name="Content Placeholder 2"/>
          <p:cNvSpPr>
            <a:spLocks noGrp="1"/>
          </p:cNvSpPr>
          <p:nvPr>
            <p:ph idx="1"/>
          </p:nvPr>
        </p:nvSpPr>
        <p:spPr/>
        <p:txBody>
          <a:bodyPr rtlCol="0">
            <a:normAutofit/>
          </a:bodyPr>
          <a:lstStyle/>
          <a:p>
            <a:pPr marL="548640" indent="-411480" algn="r" rtl="1" eaLnBrk="1" fontAlgn="auto" hangingPunct="1">
              <a:spcAft>
                <a:spcPts val="0"/>
              </a:spcAft>
              <a:buClr>
                <a:srgbClr val="C00000"/>
              </a:buClr>
              <a:buFont typeface="Wingdings" pitchFamily="2" charset="2"/>
              <a:buChar char="v"/>
              <a:defRPr/>
            </a:pPr>
            <a:r>
              <a:rPr lang="ar-IQ" dirty="0">
                <a:solidFill>
                  <a:schemeClr val="accent1">
                    <a:lumMod val="75000"/>
                  </a:schemeClr>
                </a:solidFill>
              </a:rPr>
              <a:t>اعمال 14:16, 15 اصغت ليدية الى </a:t>
            </a:r>
            <a:r>
              <a:rPr lang="ar-IQ" b="1" i="1" dirty="0">
                <a:solidFill>
                  <a:schemeClr val="accent1">
                    <a:lumMod val="75000"/>
                  </a:schemeClr>
                </a:solidFill>
              </a:rPr>
              <a:t>"ما كان يقوله بولس. فلما اعتمدت..."</a:t>
            </a:r>
            <a:r>
              <a:rPr lang="ar-IQ" dirty="0">
                <a:solidFill>
                  <a:schemeClr val="accent1">
                    <a:lumMod val="75000"/>
                  </a:schemeClr>
                </a:solidFill>
              </a:rPr>
              <a:t>. </a:t>
            </a:r>
            <a:r>
              <a:rPr lang="ar-IQ" i="1" dirty="0">
                <a:solidFill>
                  <a:schemeClr val="accent1">
                    <a:lumMod val="75000"/>
                  </a:schemeClr>
                </a:solidFill>
              </a:rPr>
              <a:t>يفترض</a:t>
            </a:r>
            <a:r>
              <a:rPr lang="ar-IQ" dirty="0">
                <a:solidFill>
                  <a:schemeClr val="accent1">
                    <a:lumMod val="75000"/>
                  </a:schemeClr>
                </a:solidFill>
              </a:rPr>
              <a:t> بكل من يسمع الانجيل ويؤمن به ان يتعمد, فالمعمودية هي جزء من الاستجابة الى الكرازة </a:t>
            </a:r>
            <a:r>
              <a:rPr lang="ar-IQ" dirty="0" err="1">
                <a:solidFill>
                  <a:schemeClr val="accent1">
                    <a:lumMod val="75000"/>
                  </a:schemeClr>
                </a:solidFill>
              </a:rPr>
              <a:t>بالانجيل</a:t>
            </a:r>
            <a:endParaRPr lang="ar-IQ" dirty="0">
              <a:solidFill>
                <a:schemeClr val="accent1">
                  <a:lumMod val="75000"/>
                </a:schemeClr>
              </a:solidFill>
            </a:endParaRPr>
          </a:p>
          <a:p>
            <a:pPr marL="548640" indent="-411480" algn="r" rtl="1" eaLnBrk="1" fontAlgn="auto" hangingPunct="1">
              <a:spcAft>
                <a:spcPts val="0"/>
              </a:spcAft>
              <a:buClr>
                <a:srgbClr val="C00000"/>
              </a:buClr>
              <a:buFont typeface="Wingdings" pitchFamily="2" charset="2"/>
              <a:buChar char="v"/>
              <a:defRPr/>
            </a:pPr>
            <a:r>
              <a:rPr lang="ar-IQ" dirty="0">
                <a:solidFill>
                  <a:schemeClr val="accent1">
                    <a:lumMod val="75000"/>
                  </a:schemeClr>
                </a:solidFill>
              </a:rPr>
              <a:t>كان </a:t>
            </a:r>
            <a:r>
              <a:rPr lang="ar-IQ" dirty="0" err="1">
                <a:solidFill>
                  <a:schemeClr val="accent1">
                    <a:lumMod val="75000"/>
                  </a:schemeClr>
                </a:solidFill>
              </a:rPr>
              <a:t>كرنيليوس</a:t>
            </a:r>
            <a:r>
              <a:rPr lang="ar-IQ" dirty="0">
                <a:solidFill>
                  <a:schemeClr val="accent1">
                    <a:lumMod val="75000"/>
                  </a:schemeClr>
                </a:solidFill>
              </a:rPr>
              <a:t> </a:t>
            </a:r>
            <a:r>
              <a:rPr lang="ar-IQ" b="1" i="1" dirty="0">
                <a:solidFill>
                  <a:schemeClr val="accent1">
                    <a:lumMod val="75000"/>
                  </a:schemeClr>
                </a:solidFill>
              </a:rPr>
              <a:t>"تقي وخائف الله... يصنع حسنات كثيرة للشعب ويصلي إلى الله في كل حين"</a:t>
            </a:r>
            <a:r>
              <a:rPr lang="ar-IQ" dirty="0">
                <a:solidFill>
                  <a:schemeClr val="accent1">
                    <a:lumMod val="75000"/>
                  </a:schemeClr>
                </a:solidFill>
              </a:rPr>
              <a:t>, الا ان ذلك لم يكن كافيا, فكان عليه ان يعلم ما يجب عليه فعله مما لم يفعله قبلا-- وهو ان يؤمن </a:t>
            </a:r>
            <a:r>
              <a:rPr lang="ar-IQ" dirty="0" err="1">
                <a:solidFill>
                  <a:schemeClr val="accent1">
                    <a:lumMod val="75000"/>
                  </a:schemeClr>
                </a:solidFill>
              </a:rPr>
              <a:t>بانجيل</a:t>
            </a:r>
            <a:r>
              <a:rPr lang="ar-IQ" dirty="0">
                <a:solidFill>
                  <a:schemeClr val="accent1">
                    <a:lumMod val="75000"/>
                  </a:schemeClr>
                </a:solidFill>
              </a:rPr>
              <a:t> المسيح وان يعتمد (اعمال 2:10, 6)</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rtlCol="0">
            <a:normAutofit/>
          </a:bodyPr>
          <a:lstStyle/>
          <a:p>
            <a:pPr rtl="1" eaLnBrk="1" fontAlgn="auto" hangingPunct="1">
              <a:spcAft>
                <a:spcPts val="0"/>
              </a:spcAft>
              <a:defRPr/>
            </a:pPr>
            <a:r>
              <a:rPr lang="ar-IQ" dirty="0" smtClean="0">
                <a:solidFill>
                  <a:schemeClr val="tx2">
                    <a:lumMod val="25000"/>
                  </a:schemeClr>
                </a:solidFill>
                <a:effectLst/>
              </a:rPr>
              <a:t>كيف علينا ان نتعمد؟</a:t>
            </a:r>
            <a:endParaRPr lang="en-GB" dirty="0"/>
          </a:p>
        </p:txBody>
      </p:sp>
      <p:pic>
        <p:nvPicPr>
          <p:cNvPr id="8195" name="Content Placeholder 4"/>
          <p:cNvPicPr>
            <a:picLocks noGrp="1" noChangeAspect="1"/>
          </p:cNvPicPr>
          <p:nvPr>
            <p:ph idx="1"/>
          </p:nvPr>
        </p:nvPicPr>
        <p:blipFill>
          <a:blip r:embed="rId2" cstate="print"/>
          <a:srcRect/>
          <a:stretch>
            <a:fillRect/>
          </a:stretch>
        </p:blipFill>
        <p:spPr>
          <a:xfrm>
            <a:off x="1187450" y="1133475"/>
            <a:ext cx="5834063" cy="4862513"/>
          </a:xfrm>
        </p:spPr>
      </p:pic>
      <p:sp>
        <p:nvSpPr>
          <p:cNvPr id="4" name="TextBox 3"/>
          <p:cNvSpPr txBox="1"/>
          <p:nvPr/>
        </p:nvSpPr>
        <p:spPr>
          <a:xfrm>
            <a:off x="1403350" y="4149725"/>
            <a:ext cx="4608513" cy="923330"/>
          </a:xfrm>
          <a:prstGeom prst="rect">
            <a:avLst/>
          </a:prstGeom>
          <a:solidFill>
            <a:schemeClr val="accent2">
              <a:lumMod val="20000"/>
              <a:lumOff val="80000"/>
            </a:schemeClr>
          </a:solidFill>
        </p:spPr>
        <p:txBody>
          <a:bodyPr>
            <a:spAutoFit/>
          </a:bodyPr>
          <a:lstStyle/>
          <a:p>
            <a:pPr algn="ctr" rtl="1">
              <a:defRPr/>
            </a:pPr>
            <a:r>
              <a:rPr lang="ar-IQ" sz="5400" b="1" spc="300" dirty="0" smtClean="0">
                <a:solidFill>
                  <a:srgbClr val="C00000"/>
                </a:solidFill>
                <a:latin typeface="AR BLANCA" pitchFamily="2" charset="0"/>
              </a:rPr>
              <a:t>التغطيس الكامل</a:t>
            </a:r>
            <a:endParaRPr lang="en-AU" sz="5400" b="1" spc="300" dirty="0">
              <a:solidFill>
                <a:srgbClr val="C00000"/>
              </a:solidFill>
              <a:latin typeface="AR BLANCA"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rtl="1" eaLnBrk="1" fontAlgn="auto" hangingPunct="1">
              <a:spcAft>
                <a:spcPts val="0"/>
              </a:spcAft>
              <a:defRPr/>
            </a:pPr>
            <a:r>
              <a:rPr lang="ar-IQ" dirty="0" smtClean="0">
                <a:solidFill>
                  <a:schemeClr val="tx2">
                    <a:lumMod val="25000"/>
                  </a:schemeClr>
                </a:solidFill>
                <a:effectLst/>
              </a:rPr>
              <a:t>معنى الكلمة الاصلية للمعمودية </a:t>
            </a:r>
            <a:endParaRPr lang="en-GB" dirty="0" smtClean="0">
              <a:solidFill>
                <a:schemeClr val="tx2">
                  <a:lumMod val="25000"/>
                </a:schemeClr>
              </a:solidFill>
              <a:effectLst/>
            </a:endParaRPr>
          </a:p>
        </p:txBody>
      </p:sp>
      <p:sp>
        <p:nvSpPr>
          <p:cNvPr id="3" name="Content Placeholder 2"/>
          <p:cNvSpPr>
            <a:spLocks noGrp="1"/>
          </p:cNvSpPr>
          <p:nvPr>
            <p:ph idx="1"/>
          </p:nvPr>
        </p:nvSpPr>
        <p:spPr/>
        <p:txBody>
          <a:bodyPr rtlCol="0">
            <a:normAutofit/>
          </a:bodyPr>
          <a:lstStyle/>
          <a:p>
            <a:pPr marL="548640" indent="-411480" algn="r" rtl="1" eaLnBrk="1" fontAlgn="auto" hangingPunct="1">
              <a:spcAft>
                <a:spcPts val="0"/>
              </a:spcAft>
              <a:buClr>
                <a:srgbClr val="C00000"/>
              </a:buClr>
              <a:buFont typeface="Wingdings" pitchFamily="2" charset="2"/>
              <a:buChar char="v"/>
              <a:defRPr/>
            </a:pPr>
            <a:r>
              <a:rPr lang="ar-IQ" dirty="0">
                <a:solidFill>
                  <a:schemeClr val="bg2">
                    <a:lumMod val="75000"/>
                  </a:schemeClr>
                </a:solidFill>
              </a:rPr>
              <a:t>ان الكلمة اليونانية الاصلية التي تترجم الى (عمّد), </a:t>
            </a:r>
            <a:r>
              <a:rPr lang="en-GB" b="1" i="1" dirty="0" err="1" smtClean="0">
                <a:solidFill>
                  <a:schemeClr val="bg2">
                    <a:lumMod val="75000"/>
                  </a:schemeClr>
                </a:solidFill>
              </a:rPr>
              <a:t>baptizo</a:t>
            </a:r>
            <a:r>
              <a:rPr lang="en-GB" dirty="0" smtClean="0">
                <a:solidFill>
                  <a:schemeClr val="bg2">
                    <a:lumMod val="75000"/>
                  </a:schemeClr>
                </a:solidFill>
              </a:rPr>
              <a:t> </a:t>
            </a:r>
            <a:r>
              <a:rPr lang="ar-IQ" dirty="0" smtClean="0">
                <a:solidFill>
                  <a:schemeClr val="bg2">
                    <a:lumMod val="75000"/>
                  </a:schemeClr>
                </a:solidFill>
              </a:rPr>
              <a:t>, لا </a:t>
            </a:r>
            <a:r>
              <a:rPr lang="ar-IQ" dirty="0">
                <a:solidFill>
                  <a:schemeClr val="bg2">
                    <a:lumMod val="75000"/>
                  </a:schemeClr>
                </a:solidFill>
              </a:rPr>
              <a:t>تعني (رش الماء), بل تعني الغسل والتغطيس الكامل في السائل, وقد استخدمت هذه الكلمة عند الاغريق لوصف السفن التي تغرق و(تتعمد, اي تنغمر) بالماء, او لوصف دلو ينغمر في مياه البئر, او في الحديث عن صبغ قطعة قماش بلون اخر بان (تتعمد) او تنقع في الصبغ. ويستعمل يوحنا 26:13 الكلمة اليونانية </a:t>
            </a:r>
            <a:r>
              <a:rPr lang="en-GB" b="1" i="1" dirty="0" err="1">
                <a:solidFill>
                  <a:schemeClr val="bg2">
                    <a:lumMod val="75000"/>
                  </a:schemeClr>
                </a:solidFill>
              </a:rPr>
              <a:t>bapto</a:t>
            </a:r>
            <a:r>
              <a:rPr lang="en-GB" dirty="0">
                <a:solidFill>
                  <a:schemeClr val="bg2">
                    <a:lumMod val="75000"/>
                  </a:schemeClr>
                </a:solidFill>
              </a:rPr>
              <a:t> </a:t>
            </a:r>
            <a:r>
              <a:rPr lang="ar-IQ" dirty="0" smtClean="0">
                <a:solidFill>
                  <a:schemeClr val="bg2">
                    <a:lumMod val="75000"/>
                  </a:schemeClr>
                </a:solidFill>
              </a:rPr>
              <a:t> للحديث </a:t>
            </a:r>
            <a:r>
              <a:rPr lang="ar-IQ" dirty="0">
                <a:solidFill>
                  <a:schemeClr val="bg2">
                    <a:lumMod val="75000"/>
                  </a:schemeClr>
                </a:solidFill>
              </a:rPr>
              <a:t>عن قيام يسوع بتغميس قطعة الخبز في الخمر</a:t>
            </a:r>
            <a:endParaRPr lang="en-GB"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الحاجة الى مياه وفيرة, </a:t>
            </a:r>
            <a:r>
              <a:rPr lang="ar-IQ" dirty="0" smtClean="0">
                <a:solidFill>
                  <a:schemeClr val="bg1"/>
                </a:solidFill>
                <a:effectLst/>
              </a:rPr>
              <a:t>كَسَيل</a:t>
            </a:r>
            <a:endParaRPr lang="en-GB" dirty="0" smtClean="0">
              <a:solidFill>
                <a:schemeClr val="bg1"/>
              </a:solidFill>
              <a:effectLst/>
            </a:endParaRPr>
          </a:p>
        </p:txBody>
      </p:sp>
      <p:pic>
        <p:nvPicPr>
          <p:cNvPr id="10243" name="Content Placeholder 3" descr="moroc204 031.jpg"/>
          <p:cNvPicPr>
            <a:picLocks noGrp="1" noChangeAspect="1"/>
          </p:cNvPicPr>
          <p:nvPr>
            <p:ph idx="1"/>
          </p:nvPr>
        </p:nvPicPr>
        <p:blipFill>
          <a:blip r:embed="rId2" cstate="print"/>
          <a:srcRect/>
          <a:stretch>
            <a:fillRect/>
          </a:stretch>
        </p:blipFill>
        <p:spPr>
          <a:xfrm>
            <a:off x="2806700" y="1600200"/>
            <a:ext cx="3530600" cy="47085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rtl="1" eaLnBrk="1" fontAlgn="auto" hangingPunct="1">
              <a:spcAft>
                <a:spcPts val="0"/>
              </a:spcAft>
              <a:defRPr/>
            </a:pPr>
            <a:r>
              <a:rPr lang="ar-IQ" dirty="0" smtClean="0">
                <a:solidFill>
                  <a:schemeClr val="bg1"/>
                </a:solidFill>
                <a:effectLst/>
              </a:rPr>
              <a:t>مياه وفيرة: برميل</a:t>
            </a:r>
            <a:endParaRPr lang="en-GB" dirty="0" smtClean="0">
              <a:solidFill>
                <a:schemeClr val="bg1"/>
              </a:solidFill>
              <a:effectLst/>
            </a:endParaRPr>
          </a:p>
        </p:txBody>
      </p:sp>
      <p:pic>
        <p:nvPicPr>
          <p:cNvPr id="11267" name="Content Placeholder 3" descr="DSC00018.JPG"/>
          <p:cNvPicPr>
            <a:picLocks noGrp="1" noChangeAspect="1"/>
          </p:cNvPicPr>
          <p:nvPr>
            <p:ph idx="1"/>
          </p:nvPr>
        </p:nvPicPr>
        <p:blipFill>
          <a:blip r:embed="rId2" cstate="print"/>
          <a:srcRect/>
          <a:stretch>
            <a:fillRect/>
          </a:stretch>
        </p:blipFill>
        <p:spPr>
          <a:xfrm>
            <a:off x="2806700" y="1600200"/>
            <a:ext cx="3530600" cy="470852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2490</TotalTime>
  <Words>1273</Words>
  <Application>Microsoft Office PowerPoint</Application>
  <PresentationFormat>عرض على الشاشة (3:4)‏</PresentationFormat>
  <Paragraphs>80</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Apex</vt:lpstr>
      <vt:lpstr>  اسس الكتاب المقدس الدراسة 10 المعمودية ليسوع</vt:lpstr>
      <vt:lpstr>الاهمية البالغة المعمودية</vt:lpstr>
      <vt:lpstr>المعمودية والخلاص</vt:lpstr>
      <vt:lpstr>الحاجة الملحة للمعمودية</vt:lpstr>
      <vt:lpstr>آمن... وتعمد</vt:lpstr>
      <vt:lpstr>كيف علينا ان نتعمد؟</vt:lpstr>
      <vt:lpstr>معنى الكلمة الاصلية للمعمودية </vt:lpstr>
      <vt:lpstr>الحاجة الى مياه وفيرة, كَسَيل</vt:lpstr>
      <vt:lpstr>مياه وفيرة: برميل</vt:lpstr>
      <vt:lpstr>مياه وفيرة: بانيو الحمام</vt:lpstr>
      <vt:lpstr>معمودية البالغين بالتغطيس</vt:lpstr>
      <vt:lpstr>عرض تقديمي في PowerPoint</vt:lpstr>
      <vt:lpstr>المعمودية– بداية حياة جديدة</vt:lpstr>
      <vt:lpstr>رومية 3:6-5</vt:lpstr>
      <vt:lpstr>المعمودية  القيامة</vt:lpstr>
      <vt:lpstr>القيام الى حياة جديدة</vt:lpstr>
      <vt:lpstr> </vt:lpstr>
      <vt:lpstr>«الدفن»... «القيامة»</vt:lpstr>
      <vt:lpstr>المناقشة 19: اعادة المعمودية</vt:lpstr>
      <vt:lpstr>«معمودية واحدة»</vt:lpstr>
      <vt:lpstr>www.biblebasicsonline.com www.carelinks.net Email: info@carelinks.net </vt:lpstr>
      <vt:lpstr>الدراسة 10: اسئلة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Wissam</cp:lastModifiedBy>
  <cp:revision>38</cp:revision>
  <dcterms:created xsi:type="dcterms:W3CDTF">2012-04-15T07:06:10Z</dcterms:created>
  <dcterms:modified xsi:type="dcterms:W3CDTF">2012-06-22T22:12:46Z</dcterms:modified>
</cp:coreProperties>
</file>