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62" r:id="rId4"/>
    <p:sldId id="266" r:id="rId5"/>
    <p:sldId id="267" r:id="rId6"/>
    <p:sldId id="268" r:id="rId7"/>
    <p:sldId id="257" r:id="rId8"/>
    <p:sldId id="263" r:id="rId9"/>
    <p:sldId id="269" r:id="rId10"/>
    <p:sldId id="270" r:id="rId11"/>
    <p:sldId id="271" r:id="rId12"/>
    <p:sldId id="272" r:id="rId13"/>
    <p:sldId id="273" r:id="rId14"/>
    <p:sldId id="264" r:id="rId15"/>
    <p:sldId id="274" r:id="rId16"/>
    <p:sldId id="275" r:id="rId17"/>
    <p:sldId id="258" r:id="rId18"/>
    <p:sldId id="261" r:id="rId19"/>
    <p:sldId id="276" r:id="rId20"/>
    <p:sldId id="277" r:id="rId21"/>
    <p:sldId id="259" r:id="rId22"/>
    <p:sldId id="260" r:id="rId23"/>
    <p:sldId id="278" r:id="rId24"/>
    <p:sldId id="279" r:id="rId25"/>
    <p:sldId id="282" r:id="rId26"/>
    <p:sldId id="281" r:id="rId27"/>
    <p:sldId id="280" r:id="rId28"/>
    <p:sldId id="283" r:id="rId29"/>
    <p:sldId id="284" r:id="rId30"/>
    <p:sldId id="288"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CC"/>
    <a:srgbClr val="0033CC"/>
    <a:srgbClr val="6600CC"/>
    <a:srgbClr val="3333CC"/>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2" d="100"/>
          <a:sy n="62" d="100"/>
        </p:scale>
        <p:origin x="-154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A7DA2-5426-4670-9914-478191EC42C4}" type="datetimeFigureOut">
              <a:rPr lang="en-GB" smtClean="0"/>
              <a:pPr/>
              <a:t>15/06/2012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17FA0-8BDF-4C5A-8677-3BEC01AC5F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1C601-0AAE-4FF9-9FF2-BB85B740CEF1}" type="slidenum">
              <a:rPr lang="en-US" altLang="ko-KR"/>
              <a:pPr/>
              <a:t>7</a:t>
            </a:fld>
            <a:endParaRPr lang="en-US" altLang="ko-K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ko-K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C3D05-F191-4E8D-836F-EF65CFB4864B}"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72DB8-4BEB-454F-9637-28C152FACC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C3D05-F191-4E8D-836F-EF65CFB4864B}" type="datetimeFigureOut">
              <a:rPr lang="en-GB" smtClean="0"/>
              <a:pPr/>
              <a:t>15/06/2012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72DB8-4BEB-454F-9637-28C152FACC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560" y="908720"/>
            <a:ext cx="6046440" cy="2118097"/>
          </a:xfrm>
        </p:spPr>
        <p:txBody>
          <a:bodyPr>
            <a:normAutofit/>
          </a:bodyPr>
          <a:lstStyle/>
          <a:p>
            <a:r>
              <a:rPr lang="en-GB" b="1" dirty="0" smtClean="0">
                <a:solidFill>
                  <a:schemeClr val="accent2">
                    <a:lumMod val="50000"/>
                  </a:schemeClr>
                </a:solidFill>
              </a:rPr>
              <a:t>Bible Basics</a:t>
            </a:r>
            <a:br>
              <a:rPr lang="en-GB" b="1" dirty="0" smtClean="0">
                <a:solidFill>
                  <a:schemeClr val="accent2">
                    <a:lumMod val="50000"/>
                  </a:schemeClr>
                </a:solidFill>
              </a:rPr>
            </a:br>
            <a:r>
              <a:rPr lang="en-GB" b="1" dirty="0" smtClean="0">
                <a:solidFill>
                  <a:schemeClr val="accent2">
                    <a:lumMod val="50000"/>
                  </a:schemeClr>
                </a:solidFill>
              </a:rPr>
              <a:t>Study 1: God </a:t>
            </a:r>
            <a:r>
              <a:rPr lang="en-GB" dirty="0" smtClean="0"/>
              <a:t/>
            </a:r>
            <a:br>
              <a:rPr lang="en-GB" dirty="0" smtClean="0"/>
            </a:br>
            <a:endParaRPr lang="en-GB" dirty="0"/>
          </a:p>
        </p:txBody>
      </p:sp>
      <p:sp>
        <p:nvSpPr>
          <p:cNvPr id="3" name="Subtitle 2"/>
          <p:cNvSpPr>
            <a:spLocks noGrp="1"/>
          </p:cNvSpPr>
          <p:nvPr>
            <p:ph type="subTitle" idx="1"/>
          </p:nvPr>
        </p:nvSpPr>
        <p:spPr>
          <a:xfrm>
            <a:off x="3131840" y="3501008"/>
            <a:ext cx="6400800" cy="1656184"/>
          </a:xfrm>
        </p:spPr>
        <p:txBody>
          <a:bodyPr>
            <a:normAutofit fontScale="85000" lnSpcReduction="20000"/>
          </a:bodyPr>
          <a:lstStyle/>
          <a:p>
            <a:r>
              <a:rPr lang="en-GB" dirty="0" smtClean="0">
                <a:solidFill>
                  <a:schemeClr val="accent2">
                    <a:lumMod val="50000"/>
                  </a:schemeClr>
                </a:solidFill>
              </a:rPr>
              <a:t>1.1  </a:t>
            </a:r>
            <a:r>
              <a:rPr lang="en-GB" dirty="0">
                <a:solidFill>
                  <a:schemeClr val="accent2">
                    <a:lumMod val="50000"/>
                  </a:schemeClr>
                </a:solidFill>
              </a:rPr>
              <a:t>The Existence Of God</a:t>
            </a:r>
          </a:p>
          <a:p>
            <a:r>
              <a:rPr lang="en-GB" dirty="0">
                <a:solidFill>
                  <a:schemeClr val="accent2">
                    <a:lumMod val="50000"/>
                  </a:schemeClr>
                </a:solidFill>
              </a:rPr>
              <a:t>1.2  The Personality Of God </a:t>
            </a:r>
          </a:p>
          <a:p>
            <a:r>
              <a:rPr lang="en-GB" dirty="0">
                <a:solidFill>
                  <a:schemeClr val="accent2">
                    <a:lumMod val="50000"/>
                  </a:schemeClr>
                </a:solidFill>
              </a:rPr>
              <a:t>1.3  God's Name And Character</a:t>
            </a:r>
          </a:p>
          <a:p>
            <a:r>
              <a:rPr lang="en-GB" i="1" dirty="0">
                <a:solidFill>
                  <a:schemeClr val="accent2">
                    <a:lumMod val="50000"/>
                  </a:schemeClr>
                </a:solidFill>
              </a:rPr>
              <a:t>Digression 1: God </a:t>
            </a:r>
            <a:r>
              <a:rPr lang="en-GB" i="1" dirty="0" smtClean="0">
                <a:solidFill>
                  <a:schemeClr val="accent2">
                    <a:lumMod val="50000"/>
                  </a:schemeClr>
                </a:solidFill>
              </a:rPr>
              <a:t>Manifestation</a:t>
            </a:r>
          </a:p>
          <a:p>
            <a:endParaRPr lang="en-GB" dirty="0"/>
          </a:p>
        </p:txBody>
      </p:sp>
      <p:pic>
        <p:nvPicPr>
          <p:cNvPr id="4" name="Picture 3" descr="BBjpg.JPG"/>
          <p:cNvPicPr>
            <a:picLocks noChangeAspect="1"/>
          </p:cNvPicPr>
          <p:nvPr/>
        </p:nvPicPr>
        <p:blipFill>
          <a:blip r:embed="rId2" cstate="print"/>
          <a:stretch>
            <a:fillRect/>
          </a:stretch>
        </p:blipFill>
        <p:spPr>
          <a:xfrm>
            <a:off x="683568" y="1124744"/>
            <a:ext cx="2741891" cy="4214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640960" cy="5577483"/>
          </a:xfrm>
        </p:spPr>
        <p:txBody>
          <a:bodyPr>
            <a:normAutofit fontScale="77500" lnSpcReduction="20000"/>
          </a:bodyPr>
          <a:lstStyle/>
          <a:p>
            <a:pPr>
              <a:buNone/>
            </a:pPr>
            <a:r>
              <a:rPr lang="en-GB" dirty="0"/>
              <a:t>“Blessed are the pure in heart: for they shall see God</a:t>
            </a:r>
            <a:r>
              <a:rPr lang="en-GB" dirty="0" smtClean="0"/>
              <a:t>”. </a:t>
            </a:r>
            <a:r>
              <a:rPr lang="en-GB" sz="2600" dirty="0" smtClean="0"/>
              <a:t>Mt</a:t>
            </a:r>
            <a:r>
              <a:rPr lang="en-GB" sz="2600" dirty="0"/>
              <a:t>. </a:t>
            </a:r>
            <a:r>
              <a:rPr lang="en-GB" sz="2600" dirty="0" smtClean="0"/>
              <a:t>5:8</a:t>
            </a:r>
            <a:endParaRPr lang="en-GB" sz="2600" dirty="0"/>
          </a:p>
          <a:p>
            <a:pPr>
              <a:buNone/>
            </a:pPr>
            <a:r>
              <a:rPr lang="en-GB" dirty="0"/>
              <a:t> </a:t>
            </a:r>
          </a:p>
          <a:p>
            <a:pPr>
              <a:buNone/>
            </a:pPr>
            <a:r>
              <a:rPr lang="en-GB" dirty="0"/>
              <a:t>“His (God’s) servants shall serve him: and they shall see </a:t>
            </a:r>
            <a:r>
              <a:rPr lang="en-GB" dirty="0" smtClean="0"/>
              <a:t>His </a:t>
            </a:r>
            <a:r>
              <a:rPr lang="en-GB" dirty="0"/>
              <a:t>face; and </a:t>
            </a:r>
            <a:r>
              <a:rPr lang="en-GB" dirty="0" smtClean="0"/>
              <a:t>His </a:t>
            </a:r>
            <a:r>
              <a:rPr lang="en-GB" dirty="0"/>
              <a:t>name (God’s name - Rev. 3:12) shall be on their foreheads</a:t>
            </a:r>
            <a:r>
              <a:rPr lang="en-GB" dirty="0" smtClean="0"/>
              <a:t>”. </a:t>
            </a:r>
            <a:r>
              <a:rPr lang="en-GB" sz="2600" dirty="0" smtClean="0"/>
              <a:t>Rev</a:t>
            </a:r>
            <a:r>
              <a:rPr lang="en-GB" sz="2600" dirty="0"/>
              <a:t>. </a:t>
            </a:r>
            <a:r>
              <a:rPr lang="en-GB" sz="2600" dirty="0" smtClean="0"/>
              <a:t>22:3,4</a:t>
            </a:r>
          </a:p>
          <a:p>
            <a:pPr>
              <a:buNone/>
            </a:pPr>
            <a:endParaRPr lang="en-GB" dirty="0" smtClean="0"/>
          </a:p>
          <a:p>
            <a:pPr algn="ctr">
              <a:buNone/>
            </a:pPr>
            <a:r>
              <a:rPr lang="en-GB" sz="3800" b="1" dirty="0" smtClean="0">
                <a:solidFill>
                  <a:schemeClr val="accent2">
                    <a:lumMod val="50000"/>
                  </a:schemeClr>
                </a:solidFill>
                <a:effectLst>
                  <a:outerShdw blurRad="50800" dist="38100" dir="13500000" algn="br" rotWithShape="0">
                    <a:prstClr val="black">
                      <a:alpha val="40000"/>
                    </a:prstClr>
                  </a:outerShdw>
                </a:effectLst>
              </a:rPr>
              <a:t>THIS WILL HAVE A PROFOUND PRACTICAL EFFECT UPON OUR LIVES</a:t>
            </a:r>
            <a:endParaRPr lang="en-GB" sz="3800" b="1" dirty="0">
              <a:solidFill>
                <a:schemeClr val="accent2">
                  <a:lumMod val="50000"/>
                </a:schemeClr>
              </a:solidFill>
              <a:effectLst>
                <a:outerShdw blurRad="50800" dist="38100" dir="13500000" algn="br" rotWithShape="0">
                  <a:prstClr val="black">
                    <a:alpha val="40000"/>
                  </a:prstClr>
                </a:outerShdw>
              </a:effectLst>
            </a:endParaRPr>
          </a:p>
          <a:p>
            <a:pPr>
              <a:buNone/>
            </a:pPr>
            <a:r>
              <a:rPr lang="en-GB" dirty="0"/>
              <a:t> </a:t>
            </a:r>
          </a:p>
          <a:p>
            <a:pPr>
              <a:buNone/>
            </a:pPr>
            <a:r>
              <a:rPr lang="en-GB" dirty="0"/>
              <a:t>“Pursue peace with all people, and holiness, without which no one will see the Lord</a:t>
            </a:r>
            <a:r>
              <a:rPr lang="en-GB" dirty="0" smtClean="0"/>
              <a:t>”. </a:t>
            </a:r>
            <a:r>
              <a:rPr lang="en-GB" sz="2600" dirty="0" smtClean="0"/>
              <a:t>Heb</a:t>
            </a:r>
            <a:r>
              <a:rPr lang="en-GB" sz="2600" dirty="0"/>
              <a:t>. </a:t>
            </a:r>
            <a:r>
              <a:rPr lang="en-GB" sz="2600" dirty="0" smtClean="0"/>
              <a:t>12:14</a:t>
            </a:r>
            <a:endParaRPr lang="en-GB" sz="2600" dirty="0"/>
          </a:p>
          <a:p>
            <a:pPr>
              <a:buNone/>
            </a:pPr>
            <a:r>
              <a:rPr lang="en-GB" dirty="0"/>
              <a:t> </a:t>
            </a:r>
          </a:p>
          <a:p>
            <a:pPr>
              <a:buNone/>
            </a:pPr>
            <a:r>
              <a:rPr lang="en-GB" dirty="0"/>
              <a:t>We should not swear oaths, because “he who swears by heaven, swears by the throne of God and by Him who sits on it</a:t>
            </a:r>
            <a:r>
              <a:rPr lang="en-GB" dirty="0" smtClean="0"/>
              <a:t>.” </a:t>
            </a:r>
            <a:r>
              <a:rPr lang="en-GB" sz="2600" dirty="0" smtClean="0"/>
              <a:t>Mt. 23:22 </a:t>
            </a:r>
            <a:endParaRPr lang="en-GB" sz="2600" dirty="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lumMod val="50000"/>
                  </a:schemeClr>
                </a:solidFill>
                <a:effectLst>
                  <a:reflection blurRad="6350" stA="55000" endA="300" endPos="45500" dir="5400000" sy="-100000" algn="bl" rotWithShape="0"/>
                </a:effectLst>
              </a:rPr>
              <a:t>SEEING GOD</a:t>
            </a:r>
            <a:br>
              <a:rPr lang="en-GB" b="1" dirty="0" smtClean="0">
                <a:solidFill>
                  <a:schemeClr val="accent1">
                    <a:lumMod val="50000"/>
                  </a:schemeClr>
                </a:solidFill>
                <a:effectLst>
                  <a:reflection blurRad="6350" stA="55000" endA="300" endPos="45500" dir="5400000" sy="-100000" algn="bl" rotWithShape="0"/>
                </a:effectLst>
              </a:rPr>
            </a:br>
            <a:r>
              <a:rPr lang="en-GB" b="1" dirty="0" smtClean="0">
                <a:solidFill>
                  <a:schemeClr val="accent1">
                    <a:lumMod val="50000"/>
                  </a:schemeClr>
                </a:solidFill>
                <a:effectLst>
                  <a:reflection blurRad="6350" stA="55000" endA="300" endPos="45500" dir="5400000" sy="-100000" algn="bl" rotWithShape="0"/>
                </a:effectLst>
              </a:rPr>
              <a:t>-The hope of the faithful</a:t>
            </a:r>
            <a:endParaRPr lang="en-GB" b="1" dirty="0">
              <a:solidFill>
                <a:schemeClr val="accent1">
                  <a:lumMod val="50000"/>
                </a:schemeClr>
              </a:solidFill>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772816"/>
            <a:ext cx="5266928" cy="4353347"/>
          </a:xfrm>
        </p:spPr>
        <p:txBody>
          <a:bodyPr>
            <a:normAutofit fontScale="92500" lnSpcReduction="20000"/>
          </a:bodyPr>
          <a:lstStyle/>
          <a:p>
            <a:pPr>
              <a:buNone/>
            </a:pPr>
            <a:r>
              <a:rPr lang="en-GB" dirty="0" smtClean="0"/>
              <a:t>“</a:t>
            </a:r>
            <a:r>
              <a:rPr lang="en-GB" dirty="0"/>
              <a:t>And after my skin is destroyed, this I know, that in my flesh I shall see God, Whom I shall see for myself, and my eyes shall behold, and not another.” (Job 19:26,27).</a:t>
            </a:r>
          </a:p>
          <a:p>
            <a:pPr>
              <a:buNone/>
            </a:pPr>
            <a:endParaRPr lang="en-GB" dirty="0"/>
          </a:p>
          <a:p>
            <a:pPr>
              <a:buNone/>
            </a:pPr>
            <a:r>
              <a:rPr lang="en-GB" dirty="0" smtClean="0"/>
              <a:t>“</a:t>
            </a:r>
            <a:r>
              <a:rPr lang="en-GB" dirty="0"/>
              <a:t>Now we look in a glass mirror, with a poor image; but then face to face” (1 Cor. 13:12).</a:t>
            </a:r>
          </a:p>
          <a:p>
            <a:endParaRPr lang="en-GB" dirty="0"/>
          </a:p>
        </p:txBody>
      </p:sp>
      <p:pic>
        <p:nvPicPr>
          <p:cNvPr id="4" name="Picture 3" descr="foggy mirror.jpg"/>
          <p:cNvPicPr>
            <a:picLocks noChangeAspect="1"/>
          </p:cNvPicPr>
          <p:nvPr/>
        </p:nvPicPr>
        <p:blipFill>
          <a:blip r:embed="rId2" cstate="print"/>
          <a:stretch>
            <a:fillRect/>
          </a:stretch>
        </p:blipFill>
        <p:spPr>
          <a:xfrm>
            <a:off x="5508104" y="2420888"/>
            <a:ext cx="3923928" cy="3923928"/>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“God said, Let us make man in our image, after our likeness</a:t>
            </a:r>
            <a:r>
              <a:rPr lang="en-GB" dirty="0" smtClean="0"/>
              <a:t>”. </a:t>
            </a:r>
            <a:r>
              <a:rPr lang="en-GB" sz="3100" dirty="0" smtClean="0"/>
              <a:t>Gen</a:t>
            </a:r>
            <a:r>
              <a:rPr lang="en-GB" sz="3100" dirty="0"/>
              <a:t>. </a:t>
            </a:r>
            <a:r>
              <a:rPr lang="en-GB" sz="3100" dirty="0" smtClean="0"/>
              <a:t>1:26 </a:t>
            </a:r>
            <a:endParaRPr lang="en-GB" sz="3100" dirty="0"/>
          </a:p>
        </p:txBody>
      </p:sp>
      <p:sp>
        <p:nvSpPr>
          <p:cNvPr id="3" name="Content Placeholder 2"/>
          <p:cNvSpPr>
            <a:spLocks noGrp="1"/>
          </p:cNvSpPr>
          <p:nvPr>
            <p:ph idx="1"/>
          </p:nvPr>
        </p:nvSpPr>
        <p:spPr>
          <a:xfrm>
            <a:off x="457200" y="1600200"/>
            <a:ext cx="6275040" cy="4781127"/>
          </a:xfrm>
        </p:spPr>
        <p:txBody>
          <a:bodyPr>
            <a:normAutofit fontScale="85000" lnSpcReduction="10000"/>
          </a:bodyPr>
          <a:lstStyle/>
          <a:p>
            <a:r>
              <a:rPr lang="en-GB" dirty="0"/>
              <a:t>James 3:9 speaks of “...men, which are made in the similitude of God.” </a:t>
            </a:r>
            <a:endParaRPr lang="en-GB" dirty="0" smtClean="0"/>
          </a:p>
          <a:p>
            <a:r>
              <a:rPr lang="en-GB" dirty="0"/>
              <a:t>Ezekiel saw God enthroned above the cherubim, with the silhouette of “the likeness of a man” (Ez. 1:26; 10:20); it is God Himself who is located above the cherubim (2 Kings 19:15 RV). </a:t>
            </a:r>
            <a:endParaRPr lang="en-GB" dirty="0" smtClean="0"/>
          </a:p>
          <a:p>
            <a:r>
              <a:rPr lang="en-GB" dirty="0" smtClean="0"/>
              <a:t>Because </a:t>
            </a:r>
            <a:r>
              <a:rPr lang="en-GB" dirty="0"/>
              <a:t>we are in the image of God</a:t>
            </a:r>
            <a:r>
              <a:rPr lang="en-GB" dirty="0" smtClean="0"/>
              <a:t>, </a:t>
            </a:r>
            <a:r>
              <a:rPr lang="en-GB" dirty="0"/>
              <a:t>we must give that body to God, just as men were to give the penny which had Caesar’s image on it to Caesar (Lk. 20:25). </a:t>
            </a:r>
          </a:p>
        </p:txBody>
      </p:sp>
      <p:pic>
        <p:nvPicPr>
          <p:cNvPr id="5" name="Picture 4" descr="Julius-Caesar-coin.jpg"/>
          <p:cNvPicPr>
            <a:picLocks noChangeAspect="1"/>
          </p:cNvPicPr>
          <p:nvPr/>
        </p:nvPicPr>
        <p:blipFill>
          <a:blip r:embed="rId2" cstate="print"/>
          <a:stretch>
            <a:fillRect/>
          </a:stretch>
        </p:blipFill>
        <p:spPr>
          <a:xfrm>
            <a:off x="6555448" y="4077072"/>
            <a:ext cx="2273044" cy="2189976"/>
          </a:xfrm>
          <a:prstGeom prst="ellipse">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4000" r="-7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CC"/>
                </a:solidFill>
              </a:rPr>
              <a:t>God has a personal location</a:t>
            </a:r>
            <a:endParaRPr lang="en-GB" b="1" dirty="0">
              <a:solidFill>
                <a:srgbClr val="FFFFCC"/>
              </a:solidFill>
            </a:endParaRPr>
          </a:p>
        </p:txBody>
      </p:sp>
      <p:sp>
        <p:nvSpPr>
          <p:cNvPr id="3" name="Content Placeholder 2"/>
          <p:cNvSpPr>
            <a:spLocks noGrp="1"/>
          </p:cNvSpPr>
          <p:nvPr>
            <p:ph idx="1"/>
          </p:nvPr>
        </p:nvSpPr>
        <p:spPr/>
        <p:txBody>
          <a:bodyPr/>
          <a:lstStyle/>
          <a:p>
            <a:r>
              <a:rPr lang="en-GB" dirty="0">
                <a:solidFill>
                  <a:srgbClr val="FFFFCC"/>
                </a:solidFill>
              </a:rPr>
              <a:t>“God is in heaven” (Ecc. 5:2</a:t>
            </a:r>
            <a:r>
              <a:rPr lang="en-GB" dirty="0" smtClean="0">
                <a:solidFill>
                  <a:srgbClr val="FFFFCC"/>
                </a:solidFill>
              </a:rPr>
              <a:t>)</a:t>
            </a:r>
          </a:p>
          <a:p>
            <a:r>
              <a:rPr lang="en-GB" dirty="0" smtClean="0">
                <a:solidFill>
                  <a:srgbClr val="FFFFCC"/>
                </a:solidFill>
              </a:rPr>
              <a:t>“</a:t>
            </a:r>
            <a:r>
              <a:rPr lang="en-GB" dirty="0">
                <a:solidFill>
                  <a:srgbClr val="FFFFCC"/>
                </a:solidFill>
              </a:rPr>
              <a:t>For He looked down from the height of His sanctuary; From heaven the LORD viewed the earth” (Ps. 102:19</a:t>
            </a:r>
            <a:r>
              <a:rPr lang="en-GB" dirty="0" smtClean="0">
                <a:solidFill>
                  <a:srgbClr val="FFFFCC"/>
                </a:solidFill>
              </a:rPr>
              <a:t>)</a:t>
            </a:r>
          </a:p>
          <a:p>
            <a:r>
              <a:rPr lang="en-GB" dirty="0" smtClean="0">
                <a:solidFill>
                  <a:srgbClr val="FFFFCC"/>
                </a:solidFill>
              </a:rPr>
              <a:t> </a:t>
            </a:r>
            <a:r>
              <a:rPr lang="en-GB" dirty="0">
                <a:solidFill>
                  <a:srgbClr val="FFFFCC"/>
                </a:solidFill>
              </a:rPr>
              <a:t>“Hear in heaven your dwelling place” (1 Kings 8:39</a:t>
            </a:r>
            <a:r>
              <a:rPr lang="en-GB" dirty="0" smtClean="0">
                <a:solidFill>
                  <a:srgbClr val="FFFFCC"/>
                </a:solidFill>
              </a:rPr>
              <a:t>).</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869160"/>
            <a:ext cx="7772400" cy="1470025"/>
          </a:xfrm>
        </p:spPr>
        <p:txBody>
          <a:bodyPr/>
          <a:lstStyle/>
          <a:p>
            <a:r>
              <a:rPr lang="en-GB" b="1" dirty="0" smtClean="0">
                <a:solidFill>
                  <a:srgbClr val="FFFFCC"/>
                </a:solidFill>
                <a:effectLst>
                  <a:glow rad="101600">
                    <a:schemeClr val="tx2">
                      <a:lumMod val="50000"/>
                      <a:alpha val="60000"/>
                    </a:schemeClr>
                  </a:glow>
                  <a:reflection blurRad="6350" stA="55000" endA="50" endPos="85000" dir="5400000" sy="-100000" algn="bl" rotWithShape="0"/>
                </a:effectLst>
              </a:rPr>
              <a:t>1.3  God's Name And Character</a:t>
            </a:r>
            <a:r>
              <a:rPr lang="en-GB" dirty="0" smtClean="0">
                <a:solidFill>
                  <a:srgbClr val="FFFFCC"/>
                </a:solidFill>
                <a:effectLst>
                  <a:glow rad="101600">
                    <a:schemeClr val="tx2">
                      <a:lumMod val="50000"/>
                      <a:alpha val="60000"/>
                    </a:schemeClr>
                  </a:glow>
                  <a:reflection blurRad="6350" stA="55000" endA="50" endPos="85000" dir="5400000" sy="-100000" algn="bl" rotWithShape="0"/>
                </a:effectLst>
              </a:rPr>
              <a:t/>
            </a:r>
            <a:br>
              <a:rPr lang="en-GB" dirty="0" smtClean="0">
                <a:solidFill>
                  <a:srgbClr val="FFFFCC"/>
                </a:solidFill>
                <a:effectLst>
                  <a:glow rad="101600">
                    <a:schemeClr val="tx2">
                      <a:lumMod val="50000"/>
                      <a:alpha val="60000"/>
                    </a:schemeClr>
                  </a:glow>
                  <a:reflection blurRad="6350" stA="55000" endA="50" endPos="85000" dir="5400000" sy="-100000" algn="bl" rotWithShape="0"/>
                </a:effectLst>
              </a:rPr>
            </a:br>
            <a:endParaRPr lang="en-GB" dirty="0">
              <a:solidFill>
                <a:srgbClr val="FFFFCC"/>
              </a:solidFill>
              <a:effectLst>
                <a:glow rad="101600">
                  <a:schemeClr val="tx2">
                    <a:lumMod val="50000"/>
                    <a:alpha val="60000"/>
                  </a:schemeClr>
                </a:glo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lumMod val="50000"/>
                  </a:schemeClr>
                </a:solidFill>
              </a:rPr>
              <a:t>In Hebrew and Greek a person’s name  reflected their character</a:t>
            </a:r>
            <a:endParaRPr lang="en-GB" b="1" dirty="0">
              <a:solidFill>
                <a:schemeClr val="tx2">
                  <a:lumMod val="50000"/>
                </a:schemeClr>
              </a:solidFill>
            </a:endParaRPr>
          </a:p>
        </p:txBody>
      </p:sp>
      <p:sp>
        <p:nvSpPr>
          <p:cNvPr id="3" name="Content Placeholder 2"/>
          <p:cNvSpPr>
            <a:spLocks noGrp="1"/>
          </p:cNvSpPr>
          <p:nvPr>
            <p:ph idx="1"/>
          </p:nvPr>
        </p:nvSpPr>
        <p:spPr/>
        <p:txBody>
          <a:bodyPr>
            <a:normAutofit fontScale="92500" lnSpcReduction="10000"/>
          </a:bodyPr>
          <a:lstStyle/>
          <a:p>
            <a:pPr lvl="0"/>
            <a:r>
              <a:rPr lang="en-GB" dirty="0" smtClean="0"/>
              <a:t>‘</a:t>
            </a:r>
            <a:r>
              <a:rPr lang="en-GB" dirty="0"/>
              <a:t>Jesus’ = ‘Saviour’ - because “He will save His people from their sins” (Mt. 1:21).</a:t>
            </a:r>
          </a:p>
          <a:p>
            <a:pPr lvl="0"/>
            <a:r>
              <a:rPr lang="en-GB" dirty="0"/>
              <a:t>‘Abraham’ = ‘Father of a great multitude’ - “for I have made you a father of many nations” (Gen. 17:5)</a:t>
            </a:r>
          </a:p>
          <a:p>
            <a:pPr lvl="0"/>
            <a:r>
              <a:rPr lang="en-GB" dirty="0"/>
              <a:t>‘Eve’ = ‘Living’ - “because she was the mother of all living” (Gen. 3:20).</a:t>
            </a:r>
          </a:p>
          <a:p>
            <a:pPr lvl="0"/>
            <a:r>
              <a:rPr lang="en-GB" dirty="0"/>
              <a:t>‘Simeon’ = ‘hearing’ - “Because the LORD has heard that I am unloved, He has therefore given me this son” (Gen. 29:33).</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CC"/>
                </a:solidFill>
                <a:effectLst>
                  <a:glow rad="101600">
                    <a:schemeClr val="tx2">
                      <a:lumMod val="50000"/>
                      <a:alpha val="60000"/>
                    </a:schemeClr>
                  </a:glow>
                </a:effectLst>
              </a:rPr>
              <a:t>God proclaimed His Name</a:t>
            </a:r>
            <a:endParaRPr lang="en-GB" dirty="0">
              <a:solidFill>
                <a:srgbClr val="FFFFCC"/>
              </a:solidFill>
              <a:effectLst>
                <a:glow rad="101600">
                  <a:schemeClr val="tx2">
                    <a:lumMod val="50000"/>
                    <a:alpha val="60000"/>
                  </a:schemeClr>
                </a:glow>
              </a:effectLst>
            </a:endParaRPr>
          </a:p>
        </p:txBody>
      </p:sp>
      <p:sp>
        <p:nvSpPr>
          <p:cNvPr id="3" name="Content Placeholder 2"/>
          <p:cNvSpPr>
            <a:spLocks noGrp="1"/>
          </p:cNvSpPr>
          <p:nvPr>
            <p:ph idx="1"/>
          </p:nvPr>
        </p:nvSpPr>
        <p:spPr>
          <a:xfrm>
            <a:off x="179512" y="1412776"/>
            <a:ext cx="8712968" cy="2332855"/>
          </a:xfrm>
        </p:spPr>
        <p:txBody>
          <a:bodyPr>
            <a:normAutofit lnSpcReduction="10000"/>
          </a:bodyPr>
          <a:lstStyle/>
          <a:p>
            <a:pPr>
              <a:buNone/>
            </a:pPr>
            <a:r>
              <a:rPr lang="en-GB" dirty="0" smtClean="0">
                <a:solidFill>
                  <a:schemeClr val="accent1">
                    <a:lumMod val="50000"/>
                  </a:schemeClr>
                </a:solidFill>
              </a:rPr>
              <a:t>“The LORD [Yahweh], </a:t>
            </a:r>
            <a:r>
              <a:rPr lang="en-GB" dirty="0">
                <a:solidFill>
                  <a:schemeClr val="accent1">
                    <a:lumMod val="50000"/>
                  </a:schemeClr>
                </a:solidFill>
              </a:rPr>
              <a:t>the LORD God, merciful and gracious, longsuffering, and abounding in goodness and truth, keeping mercy for thousands, forgiving iniquity and transgression and sin, by no means clearing the guilty</a:t>
            </a:r>
            <a:r>
              <a:rPr lang="en-GB" dirty="0" smtClean="0">
                <a:solidFill>
                  <a:schemeClr val="accent1">
                    <a:lumMod val="50000"/>
                  </a:schemeClr>
                </a:solidFill>
              </a:rPr>
              <a:t>”. </a:t>
            </a:r>
            <a:r>
              <a:rPr lang="en-GB" sz="2400" dirty="0" smtClean="0">
                <a:solidFill>
                  <a:schemeClr val="accent1">
                    <a:lumMod val="50000"/>
                  </a:schemeClr>
                </a:solidFill>
              </a:rPr>
              <a:t>Ex</a:t>
            </a:r>
            <a:r>
              <a:rPr lang="en-GB" sz="2400" dirty="0">
                <a:solidFill>
                  <a:schemeClr val="accent1">
                    <a:lumMod val="50000"/>
                  </a:schemeClr>
                </a:solidFill>
              </a:rPr>
              <a:t>. </a:t>
            </a:r>
            <a:r>
              <a:rPr lang="en-GB" sz="2400" dirty="0" smtClean="0">
                <a:solidFill>
                  <a:schemeClr val="accent1">
                    <a:lumMod val="50000"/>
                  </a:schemeClr>
                </a:solidFill>
              </a:rPr>
              <a:t>34:5-7</a:t>
            </a:r>
            <a:endParaRPr lang="en-GB" sz="2400" dirty="0">
              <a:solidFill>
                <a:schemeClr val="accent1">
                  <a:lumMod val="50000"/>
                </a:schemeClr>
              </a:solidFill>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a:effectLst>
                  <a:glow rad="101600">
                    <a:schemeClr val="accent2">
                      <a:lumMod val="50000"/>
                      <a:alpha val="60000"/>
                    </a:schemeClr>
                  </a:glow>
                </a:effectLst>
              </a:rPr>
              <a:t>ATTRIBUTES </a:t>
            </a:r>
          </a:p>
        </p:txBody>
      </p:sp>
      <p:sp>
        <p:nvSpPr>
          <p:cNvPr id="138243" name="Rectangle 3"/>
          <p:cNvSpPr>
            <a:spLocks noGrp="1" noChangeArrowheads="1"/>
          </p:cNvSpPr>
          <p:nvPr>
            <p:ph type="body" idx="1"/>
          </p:nvPr>
        </p:nvSpPr>
        <p:spPr/>
        <p:txBody>
          <a:bodyPr/>
          <a:lstStyle/>
          <a:p>
            <a:pPr>
              <a:lnSpc>
                <a:spcPct val="80000"/>
              </a:lnSpc>
              <a:buNone/>
            </a:pPr>
            <a:r>
              <a:rPr lang="en-US" sz="2400" dirty="0" smtClean="0">
                <a:solidFill>
                  <a:schemeClr val="accent2">
                    <a:lumMod val="50000"/>
                  </a:schemeClr>
                </a:solidFill>
              </a:rPr>
              <a:t>	- Goodness </a:t>
            </a:r>
            <a:r>
              <a:rPr lang="en-US" sz="2400" dirty="0">
                <a:solidFill>
                  <a:schemeClr val="accent2">
                    <a:lumMod val="50000"/>
                  </a:schemeClr>
                </a:solidFill>
              </a:rPr>
              <a:t>- Yahweh is merciful - compassionate. </a:t>
            </a:r>
            <a:r>
              <a:rPr lang="en-US" sz="2400" dirty="0" err="1">
                <a:solidFill>
                  <a:schemeClr val="accent2">
                    <a:lumMod val="50000"/>
                  </a:schemeClr>
                </a:solidFill>
              </a:rPr>
              <a:t>Psa</a:t>
            </a:r>
            <a:r>
              <a:rPr lang="en-US" sz="2400" dirty="0">
                <a:solidFill>
                  <a:schemeClr val="accent2">
                    <a:lumMod val="50000"/>
                  </a:schemeClr>
                </a:solidFill>
              </a:rPr>
              <a:t> 78:38</a:t>
            </a:r>
          </a:p>
          <a:p>
            <a:pPr>
              <a:lnSpc>
                <a:spcPct val="80000"/>
              </a:lnSpc>
              <a:buNone/>
            </a:pPr>
            <a:r>
              <a:rPr lang="en-US" sz="2400" dirty="0" smtClean="0">
                <a:solidFill>
                  <a:schemeClr val="accent2">
                    <a:lumMod val="50000"/>
                  </a:schemeClr>
                </a:solidFill>
              </a:rPr>
              <a:t>	- </a:t>
            </a:r>
            <a:r>
              <a:rPr lang="en-US" sz="2400" dirty="0">
                <a:solidFill>
                  <a:schemeClr val="accent2">
                    <a:lumMod val="50000"/>
                  </a:schemeClr>
                </a:solidFill>
              </a:rPr>
              <a:t>Yahweh is gracious - Divine </a:t>
            </a:r>
            <a:r>
              <a:rPr lang="en-US" sz="2400" dirty="0" err="1">
                <a:solidFill>
                  <a:schemeClr val="accent2">
                    <a:lumMod val="50000"/>
                  </a:schemeClr>
                </a:solidFill>
              </a:rPr>
              <a:t>Favour</a:t>
            </a:r>
            <a:r>
              <a:rPr lang="en-US" sz="2400" dirty="0">
                <a:solidFill>
                  <a:schemeClr val="accent2">
                    <a:lumMod val="50000"/>
                  </a:schemeClr>
                </a:solidFill>
              </a:rPr>
              <a:t>. Eph 2:8-9</a:t>
            </a:r>
          </a:p>
          <a:p>
            <a:pPr>
              <a:lnSpc>
                <a:spcPct val="80000"/>
              </a:lnSpc>
              <a:buNone/>
            </a:pPr>
            <a:r>
              <a:rPr lang="en-US" sz="2400" dirty="0" smtClean="0">
                <a:solidFill>
                  <a:schemeClr val="accent2">
                    <a:lumMod val="50000"/>
                  </a:schemeClr>
                </a:solidFill>
              </a:rPr>
              <a:t>	- </a:t>
            </a:r>
            <a:r>
              <a:rPr lang="en-US" sz="2400" dirty="0">
                <a:solidFill>
                  <a:schemeClr val="accent2">
                    <a:lumMod val="50000"/>
                  </a:schemeClr>
                </a:solidFill>
              </a:rPr>
              <a:t>Yahweh is longsuffering - patient, slow to anger, 1 Pet 3:20</a:t>
            </a:r>
          </a:p>
          <a:p>
            <a:pPr>
              <a:lnSpc>
                <a:spcPct val="80000"/>
              </a:lnSpc>
              <a:buNone/>
            </a:pPr>
            <a:r>
              <a:rPr lang="en-US" sz="2400" dirty="0" smtClean="0">
                <a:solidFill>
                  <a:schemeClr val="accent2">
                    <a:lumMod val="50000"/>
                  </a:schemeClr>
                </a:solidFill>
              </a:rPr>
              <a:t>	- </a:t>
            </a:r>
            <a:r>
              <a:rPr lang="en-US" sz="2400" dirty="0">
                <a:solidFill>
                  <a:schemeClr val="accent2">
                    <a:lumMod val="50000"/>
                  </a:schemeClr>
                </a:solidFill>
              </a:rPr>
              <a:t>Yahweh is goodness - kindness, goodness, beauty, </a:t>
            </a:r>
            <a:r>
              <a:rPr lang="en-US" sz="2400" dirty="0" err="1">
                <a:solidFill>
                  <a:schemeClr val="accent2">
                    <a:lumMod val="50000"/>
                  </a:schemeClr>
                </a:solidFill>
              </a:rPr>
              <a:t>Psa</a:t>
            </a:r>
            <a:r>
              <a:rPr lang="en-US" sz="2400" dirty="0">
                <a:solidFill>
                  <a:schemeClr val="accent2">
                    <a:lumMod val="50000"/>
                  </a:schemeClr>
                </a:solidFill>
              </a:rPr>
              <a:t> 33:5</a:t>
            </a:r>
          </a:p>
          <a:p>
            <a:pPr>
              <a:lnSpc>
                <a:spcPct val="80000"/>
              </a:lnSpc>
              <a:buNone/>
            </a:pPr>
            <a:r>
              <a:rPr lang="en-US" sz="2400" dirty="0" smtClean="0">
                <a:solidFill>
                  <a:schemeClr val="accent2">
                    <a:lumMod val="50000"/>
                  </a:schemeClr>
                </a:solidFill>
              </a:rPr>
              <a:t>	- </a:t>
            </a:r>
            <a:r>
              <a:rPr lang="en-US" sz="2400" dirty="0">
                <a:solidFill>
                  <a:schemeClr val="accent2">
                    <a:lumMod val="50000"/>
                  </a:schemeClr>
                </a:solidFill>
              </a:rPr>
              <a:t>Yahweh is Truth - Trust worthiness, stability </a:t>
            </a:r>
            <a:r>
              <a:rPr lang="en-US" sz="2400" dirty="0" err="1">
                <a:solidFill>
                  <a:schemeClr val="accent2">
                    <a:lumMod val="50000"/>
                  </a:schemeClr>
                </a:solidFill>
              </a:rPr>
              <a:t>Psa</a:t>
            </a:r>
            <a:r>
              <a:rPr lang="en-US" sz="2400" dirty="0">
                <a:solidFill>
                  <a:schemeClr val="accent2">
                    <a:lumMod val="50000"/>
                  </a:schemeClr>
                </a:solidFill>
              </a:rPr>
              <a:t> 119:160.</a:t>
            </a:r>
          </a:p>
          <a:p>
            <a:pPr>
              <a:lnSpc>
                <a:spcPct val="80000"/>
              </a:lnSpc>
              <a:buNone/>
            </a:pPr>
            <a:r>
              <a:rPr lang="en-US" sz="2400" dirty="0" smtClean="0">
                <a:solidFill>
                  <a:schemeClr val="accent2">
                    <a:lumMod val="50000"/>
                  </a:schemeClr>
                </a:solidFill>
              </a:rPr>
              <a:t>	Severity </a:t>
            </a:r>
            <a:r>
              <a:rPr lang="en-US" sz="2400" dirty="0">
                <a:solidFill>
                  <a:schemeClr val="accent2">
                    <a:lumMod val="50000"/>
                  </a:schemeClr>
                </a:solidFill>
              </a:rPr>
              <a:t>- Yahweh will not clear Guilty Ex 34:7, Deut 5:9</a:t>
            </a:r>
          </a:p>
          <a:p>
            <a:pPr>
              <a:lnSpc>
                <a:spcPct val="80000"/>
              </a:lnSpc>
              <a:buNone/>
            </a:pPr>
            <a:r>
              <a:rPr lang="en-US" sz="2400" dirty="0" smtClean="0">
                <a:solidFill>
                  <a:schemeClr val="accent2">
                    <a:lumMod val="50000"/>
                  </a:schemeClr>
                </a:solidFill>
              </a:rPr>
              <a:t>	- </a:t>
            </a:r>
            <a:r>
              <a:rPr lang="en-US" sz="2400" dirty="0">
                <a:solidFill>
                  <a:schemeClr val="accent2">
                    <a:lumMod val="50000"/>
                  </a:schemeClr>
                </a:solidFill>
              </a:rPr>
              <a:t>Those who hate him Gen 6:5-8, Rom 1:28-32</a:t>
            </a:r>
          </a:p>
        </p:txBody>
      </p:sp>
      <p:pic>
        <p:nvPicPr>
          <p:cNvPr id="4" name="Picture 3" descr="hands.jpg"/>
          <p:cNvPicPr>
            <a:picLocks noChangeAspect="1"/>
          </p:cNvPicPr>
          <p:nvPr/>
        </p:nvPicPr>
        <p:blipFill>
          <a:blip r:embed="rId2" cstate="print"/>
          <a:stretch>
            <a:fillRect/>
          </a:stretch>
        </p:blipFill>
        <p:spPr>
          <a:xfrm>
            <a:off x="2843808" y="4293096"/>
            <a:ext cx="3506143" cy="2337429"/>
          </a:xfrm>
          <a:prstGeom prst="rect">
            <a:avLst/>
          </a:prstGeom>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x34_5_GodsGlo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rgbClr val="FFFFCC"/>
                </a:solidFill>
              </a:rPr>
              <a:t>יהוה</a:t>
            </a:r>
            <a:r>
              <a:rPr lang="en-GB" dirty="0" smtClean="0">
                <a:solidFill>
                  <a:srgbClr val="FFFFCC"/>
                </a:solidFill>
              </a:rPr>
              <a:t> </a:t>
            </a:r>
            <a:r>
              <a:rPr lang="he-IL" dirty="0" smtClean="0">
                <a:solidFill>
                  <a:srgbClr val="FFFFCC"/>
                </a:solidFill>
              </a:rPr>
              <a:t>אלהים</a:t>
            </a:r>
            <a:endParaRPr lang="en-GB" dirty="0">
              <a:solidFill>
                <a:srgbClr val="FFFFCC"/>
              </a:solidFill>
            </a:endParaRPr>
          </a:p>
        </p:txBody>
      </p:sp>
      <p:sp>
        <p:nvSpPr>
          <p:cNvPr id="3" name="Content Placeholder 2"/>
          <p:cNvSpPr>
            <a:spLocks noGrp="1"/>
          </p:cNvSpPr>
          <p:nvPr>
            <p:ph idx="1"/>
          </p:nvPr>
        </p:nvSpPr>
        <p:spPr>
          <a:xfrm>
            <a:off x="899592" y="1412776"/>
            <a:ext cx="7787208" cy="4713387"/>
          </a:xfrm>
        </p:spPr>
        <p:txBody>
          <a:bodyPr/>
          <a:lstStyle/>
          <a:p>
            <a:pPr>
              <a:buNone/>
            </a:pPr>
            <a:r>
              <a:rPr lang="en-GB" b="1" cap="small" dirty="0">
                <a:solidFill>
                  <a:srgbClr val="FFFFCC"/>
                </a:solidFill>
              </a:rPr>
              <a:t>Yahweh Elohim</a:t>
            </a:r>
            <a:endParaRPr lang="en-GB" dirty="0">
              <a:solidFill>
                <a:srgbClr val="FFFFCC"/>
              </a:solidFill>
            </a:endParaRPr>
          </a:p>
          <a:p>
            <a:pPr>
              <a:buNone/>
            </a:pPr>
            <a:r>
              <a:rPr lang="en-GB" b="1" i="1" dirty="0">
                <a:solidFill>
                  <a:srgbClr val="FFFFCC"/>
                </a:solidFill>
              </a:rPr>
              <a:t>Implying</a:t>
            </a:r>
            <a:endParaRPr lang="en-GB" dirty="0">
              <a:solidFill>
                <a:srgbClr val="FFFFCC"/>
              </a:solidFill>
            </a:endParaRPr>
          </a:p>
          <a:p>
            <a:pPr>
              <a:buNone/>
            </a:pPr>
            <a:r>
              <a:rPr lang="en-GB" b="1" cap="small" dirty="0">
                <a:solidFill>
                  <a:srgbClr val="FFFFCC"/>
                </a:solidFill>
              </a:rPr>
              <a:t>He who will be revealed in a group of mighty ones</a:t>
            </a:r>
            <a:endParaRPr lang="en-GB" dirty="0">
              <a:solidFill>
                <a:srgbClr val="FFFFCC"/>
              </a:solidFill>
            </a:endParaRPr>
          </a:p>
          <a:p>
            <a:endParaRPr lang="en-GB" dirty="0"/>
          </a:p>
        </p:txBody>
      </p:sp>
      <p:pic>
        <p:nvPicPr>
          <p:cNvPr id="4" name="Picture 3" descr="shining-in-the-darkness.jpg"/>
          <p:cNvPicPr>
            <a:picLocks noChangeAspect="1"/>
          </p:cNvPicPr>
          <p:nvPr/>
        </p:nvPicPr>
        <p:blipFill>
          <a:blip r:embed="rId2" cstate="print"/>
          <a:stretch>
            <a:fillRect/>
          </a:stretch>
        </p:blipFill>
        <p:spPr>
          <a:xfrm>
            <a:off x="2267744" y="3347610"/>
            <a:ext cx="4680520" cy="3510390"/>
          </a:xfrm>
          <a:prstGeom prst="rect">
            <a:avLst/>
          </a:prstGeom>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t="-3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lnSpcReduction="10000"/>
          </a:bodyPr>
          <a:lstStyle/>
          <a:p>
            <a:pPr>
              <a:buNone/>
            </a:pPr>
            <a:r>
              <a:rPr lang="en-GB" dirty="0">
                <a:solidFill>
                  <a:schemeClr val="tx2">
                    <a:lumMod val="50000"/>
                  </a:schemeClr>
                </a:solidFill>
              </a:rPr>
              <a:t>If we wish to die no more, living forever in complete moral perfection, then we must associate ourselves with His name. The way to do this is to be baptised into the name - i.e. Yahweh Elohim (Mt. 28:19). This also makes us the descendants of Abraham (Gal. 3:27-29) who were promised the eternal inheritance of the earth (Gen. 17:8; Rom. 4:13) - the group of ‘mighty ones’ (‘Elohim’) in whom the prophecy of God’s name will be fulfilled.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itlep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ab2_1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GB" sz="4800" b="1" dirty="0" smtClean="0">
                <a:solidFill>
                  <a:srgbClr val="002060"/>
                </a:solidFill>
              </a:rPr>
              <a:t>1.4 The </a:t>
            </a:r>
            <a:r>
              <a:rPr lang="en-GB" sz="4800" b="1" dirty="0">
                <a:solidFill>
                  <a:srgbClr val="002060"/>
                </a:solidFill>
              </a:rPr>
              <a:t>Angels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lumMod val="50000"/>
                  </a:schemeClr>
                </a:solidFill>
              </a:rPr>
              <a:t>Angels</a:t>
            </a:r>
            <a:endParaRPr lang="en-GB" b="1" dirty="0">
              <a:solidFill>
                <a:schemeClr val="tx2">
                  <a:lumMod val="50000"/>
                </a:schemeClr>
              </a:solidFill>
            </a:endParaRPr>
          </a:p>
        </p:txBody>
      </p:sp>
      <p:sp>
        <p:nvSpPr>
          <p:cNvPr id="3" name="Content Placeholder 2"/>
          <p:cNvSpPr>
            <a:spLocks noGrp="1"/>
          </p:cNvSpPr>
          <p:nvPr>
            <p:ph idx="1"/>
          </p:nvPr>
        </p:nvSpPr>
        <p:spPr>
          <a:xfrm>
            <a:off x="457200" y="1600200"/>
            <a:ext cx="6131024" cy="4997152"/>
          </a:xfrm>
        </p:spPr>
        <p:txBody>
          <a:bodyPr/>
          <a:lstStyle/>
          <a:p>
            <a:pPr lvl="0"/>
            <a:r>
              <a:rPr lang="en-GB" dirty="0">
                <a:solidFill>
                  <a:schemeClr val="accent2">
                    <a:lumMod val="50000"/>
                  </a:schemeClr>
                </a:solidFill>
              </a:rPr>
              <a:t>real, personal beings</a:t>
            </a:r>
          </a:p>
          <a:p>
            <a:pPr lvl="0"/>
            <a:r>
              <a:rPr lang="en-GB" dirty="0">
                <a:solidFill>
                  <a:schemeClr val="accent2">
                    <a:lumMod val="50000"/>
                  </a:schemeClr>
                </a:solidFill>
              </a:rPr>
              <a:t>carrying God’s name</a:t>
            </a:r>
          </a:p>
          <a:p>
            <a:pPr lvl="0"/>
            <a:r>
              <a:rPr lang="en-GB" dirty="0">
                <a:solidFill>
                  <a:schemeClr val="accent2">
                    <a:lumMod val="50000"/>
                  </a:schemeClr>
                </a:solidFill>
              </a:rPr>
              <a:t>beings in whom God’s Spirit works to execute His will</a:t>
            </a:r>
          </a:p>
          <a:p>
            <a:pPr lvl="0"/>
            <a:r>
              <a:rPr lang="en-GB" dirty="0">
                <a:solidFill>
                  <a:schemeClr val="accent2">
                    <a:lumMod val="50000"/>
                  </a:schemeClr>
                </a:solidFill>
              </a:rPr>
              <a:t>in accordance with His character and purpose</a:t>
            </a:r>
          </a:p>
          <a:p>
            <a:pPr lvl="0"/>
            <a:r>
              <a:rPr lang="en-GB" dirty="0">
                <a:solidFill>
                  <a:schemeClr val="accent2">
                    <a:lumMod val="50000"/>
                  </a:schemeClr>
                </a:solidFill>
              </a:rPr>
              <a:t>and thereby manifesting Him.</a:t>
            </a:r>
          </a:p>
          <a:p>
            <a:endParaRPr lang="en-GB" dirty="0"/>
          </a:p>
        </p:txBody>
      </p:sp>
      <p:pic>
        <p:nvPicPr>
          <p:cNvPr id="4" name="Picture 3" descr="CARELINK.jpg"/>
          <p:cNvPicPr>
            <a:picLocks noChangeAspect="1"/>
          </p:cNvPicPr>
          <p:nvPr/>
        </p:nvPicPr>
        <p:blipFill>
          <a:blip r:embed="rId2" cstate="print"/>
          <a:stretch>
            <a:fillRect/>
          </a:stretch>
        </p:blipFill>
        <p:spPr>
          <a:xfrm>
            <a:off x="6444208" y="836712"/>
            <a:ext cx="2349500" cy="5080000"/>
          </a:xfrm>
          <a:prstGeom prst="rect">
            <a:avLst/>
          </a:prstGeom>
          <a:effectLst>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‘Angel’</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a:t>The original Greek and Hebrew words translated ‘angel’ mean ‘messenger’; the angels are the messengers or servants of God, obedient to Him, therefore it is impossible to think of them as being sinful. Thus the Greek word ‘</a:t>
            </a:r>
            <a:r>
              <a:rPr lang="en-GB" dirty="0" err="1"/>
              <a:t>aggelos</a:t>
            </a:r>
            <a:r>
              <a:rPr lang="en-GB" dirty="0"/>
              <a:t>’ which is translated ‘angels’ is also translated ‘messengers’ when speaking of human beings - e.g. John the Baptist (Mt. 11:10) and his messengers (Lk. 7:24); the messengers of Jesus (Lk. 9:52) and the men who spied out Jericho (James 2:25). It is, of course, possible that ‘angels’ in the sense of </a:t>
            </a:r>
            <a:r>
              <a:rPr lang="en-GB" i="1" dirty="0"/>
              <a:t>human</a:t>
            </a:r>
            <a:r>
              <a:rPr lang="en-GB" dirty="0"/>
              <a:t> messengers can sin.</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God’s Nature and Human Nature</a:t>
            </a:r>
            <a:endParaRPr lang="en-GB" dirty="0"/>
          </a:p>
        </p:txBody>
      </p:sp>
      <p:sp>
        <p:nvSpPr>
          <p:cNvPr id="3" name="Text Placeholder 2"/>
          <p:cNvSpPr>
            <a:spLocks noGrp="1"/>
          </p:cNvSpPr>
          <p:nvPr>
            <p:ph type="body" idx="1"/>
          </p:nvPr>
        </p:nvSpPr>
        <p:spPr/>
        <p:txBody>
          <a:bodyPr/>
          <a:lstStyle/>
          <a:p>
            <a:r>
              <a:rPr lang="en-GB" dirty="0" smtClean="0"/>
              <a:t>God’s Nature</a:t>
            </a:r>
            <a:endParaRPr lang="en-GB" dirty="0"/>
          </a:p>
        </p:txBody>
      </p:sp>
      <p:sp>
        <p:nvSpPr>
          <p:cNvPr id="4" name="Content Placeholder 3"/>
          <p:cNvSpPr>
            <a:spLocks noGrp="1"/>
          </p:cNvSpPr>
          <p:nvPr>
            <p:ph sz="half" idx="2"/>
          </p:nvPr>
        </p:nvSpPr>
        <p:spPr/>
        <p:txBody>
          <a:bodyPr/>
          <a:lstStyle/>
          <a:p>
            <a:pPr lvl="0"/>
            <a:r>
              <a:rPr lang="en-GB" dirty="0"/>
              <a:t>He cannot sin (perfect) (Rom. 9:14; 6:23 cf. Ps. 90:2; Mt. 5:48; James 1:13) </a:t>
            </a:r>
          </a:p>
          <a:p>
            <a:pPr lvl="0"/>
            <a:r>
              <a:rPr lang="en-GB" dirty="0"/>
              <a:t>He cannot die, i.e. immortal (1 Tim. 6:16)</a:t>
            </a:r>
          </a:p>
          <a:p>
            <a:pPr lvl="0"/>
            <a:r>
              <a:rPr lang="en-GB" dirty="0"/>
              <a:t>He is full of power and energy (Is. 40:28)</a:t>
            </a:r>
          </a:p>
          <a:p>
            <a:endParaRPr lang="en-GB" dirty="0"/>
          </a:p>
        </p:txBody>
      </p:sp>
      <p:sp>
        <p:nvSpPr>
          <p:cNvPr id="5" name="Text Placeholder 4"/>
          <p:cNvSpPr>
            <a:spLocks noGrp="1"/>
          </p:cNvSpPr>
          <p:nvPr>
            <p:ph type="body" sz="quarter" idx="3"/>
          </p:nvPr>
        </p:nvSpPr>
        <p:spPr/>
        <p:txBody>
          <a:bodyPr/>
          <a:lstStyle/>
          <a:p>
            <a:r>
              <a:rPr lang="en-GB" dirty="0" smtClean="0"/>
              <a:t>Human Nature</a:t>
            </a:r>
            <a:endParaRPr lang="en-GB" dirty="0"/>
          </a:p>
        </p:txBody>
      </p:sp>
      <p:sp>
        <p:nvSpPr>
          <p:cNvPr id="6" name="Content Placeholder 5"/>
          <p:cNvSpPr>
            <a:spLocks noGrp="1"/>
          </p:cNvSpPr>
          <p:nvPr>
            <p:ph sz="quarter" idx="4"/>
          </p:nvPr>
        </p:nvSpPr>
        <p:spPr/>
        <p:txBody>
          <a:bodyPr>
            <a:normAutofit lnSpcReduction="10000"/>
          </a:bodyPr>
          <a:lstStyle/>
          <a:p>
            <a:pPr lvl="0"/>
            <a:r>
              <a:rPr lang="en-GB" dirty="0"/>
              <a:t>We are tempted to sin (James 1:13-15) by a corrupt natural mind (Jer. 17:9; Mk. 7:21-23)</a:t>
            </a:r>
          </a:p>
          <a:p>
            <a:pPr lvl="0"/>
            <a:r>
              <a:rPr lang="en-GB" dirty="0"/>
              <a:t>We are doomed to death, i.e. mortal (Rom. 5:12,17; 1 Cor. 15:22)</a:t>
            </a:r>
          </a:p>
          <a:p>
            <a:pPr lvl="0"/>
            <a:r>
              <a:rPr lang="en-GB" dirty="0"/>
              <a:t>We are of very limited strength, both physically (Is. 40:30) and mentally (Jer.10:23)</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Angels don’t sin</a:t>
            </a:r>
            <a:endParaRPr lang="en-GB" dirty="0"/>
          </a:p>
        </p:txBody>
      </p:sp>
      <p:sp>
        <p:nvSpPr>
          <p:cNvPr id="3" name="Content Placeholder 2"/>
          <p:cNvSpPr>
            <a:spLocks noGrp="1"/>
          </p:cNvSpPr>
          <p:nvPr>
            <p:ph idx="1"/>
          </p:nvPr>
        </p:nvSpPr>
        <p:spPr>
          <a:xfrm>
            <a:off x="457200" y="1340768"/>
            <a:ext cx="8229600" cy="5517232"/>
          </a:xfrm>
        </p:spPr>
        <p:txBody>
          <a:bodyPr>
            <a:normAutofit fontScale="77500" lnSpcReduction="20000"/>
          </a:bodyPr>
          <a:lstStyle/>
          <a:p>
            <a:pPr>
              <a:buNone/>
            </a:pPr>
            <a:r>
              <a:rPr lang="en-GB" dirty="0" smtClean="0"/>
              <a:t>“</a:t>
            </a:r>
            <a:r>
              <a:rPr lang="en-GB" dirty="0"/>
              <a:t>The Lord has prepared His throne in the heavens; and his kingdom rules over all (i.e. there can be no rebellion against God in heaven). Praise the Lord, you His angels, that excel in strength, that do his commandments, hearkening unto the voice of His word. Praise the Lord, </a:t>
            </a:r>
            <a:r>
              <a:rPr lang="en-GB" i="1" dirty="0"/>
              <a:t>all</a:t>
            </a:r>
            <a:r>
              <a:rPr lang="en-GB" dirty="0"/>
              <a:t> you His hosts; you ministers of His, that do his pleasure” </a:t>
            </a:r>
            <a:r>
              <a:rPr lang="en-GB" sz="3100" dirty="0" smtClean="0"/>
              <a:t>Ps</a:t>
            </a:r>
            <a:r>
              <a:rPr lang="en-GB" sz="3100" dirty="0"/>
              <a:t>. </a:t>
            </a:r>
            <a:r>
              <a:rPr lang="en-GB" sz="3100" dirty="0" smtClean="0"/>
              <a:t>103:19-21.</a:t>
            </a:r>
          </a:p>
          <a:p>
            <a:pPr>
              <a:buNone/>
            </a:pPr>
            <a:endParaRPr lang="en-GB" dirty="0"/>
          </a:p>
          <a:p>
            <a:pPr>
              <a:buNone/>
            </a:pPr>
            <a:r>
              <a:rPr lang="en-GB" dirty="0"/>
              <a:t>“Praise him, </a:t>
            </a:r>
            <a:r>
              <a:rPr lang="en-GB" i="1" dirty="0"/>
              <a:t>all</a:t>
            </a:r>
            <a:r>
              <a:rPr lang="en-GB" dirty="0"/>
              <a:t> his angels...his hosts” </a:t>
            </a:r>
            <a:r>
              <a:rPr lang="en-GB" sz="3100" dirty="0" smtClean="0"/>
              <a:t>Ps</a:t>
            </a:r>
            <a:r>
              <a:rPr lang="en-GB" sz="3100" dirty="0"/>
              <a:t>. </a:t>
            </a:r>
            <a:r>
              <a:rPr lang="en-GB" sz="3100" dirty="0" smtClean="0"/>
              <a:t>148:2</a:t>
            </a:r>
          </a:p>
          <a:p>
            <a:pPr>
              <a:buNone/>
            </a:pPr>
            <a:endParaRPr lang="en-GB" dirty="0"/>
          </a:p>
          <a:p>
            <a:pPr>
              <a:buNone/>
            </a:pPr>
            <a:r>
              <a:rPr lang="en-GB" dirty="0"/>
              <a:t>“The angels...are they not </a:t>
            </a:r>
            <a:r>
              <a:rPr lang="en-GB" i="1" dirty="0"/>
              <a:t>all</a:t>
            </a:r>
            <a:r>
              <a:rPr lang="en-GB" dirty="0"/>
              <a:t> ministering spirits, sent forth to minister for them (the believers) who shall be heirs of salvation?”</a:t>
            </a:r>
            <a:r>
              <a:rPr lang="en-GB" sz="2600" dirty="0"/>
              <a:t> </a:t>
            </a:r>
            <a:r>
              <a:rPr lang="en-GB" sz="3100" dirty="0" smtClean="0"/>
              <a:t>Heb</a:t>
            </a:r>
            <a:r>
              <a:rPr lang="en-GB" sz="3100" dirty="0"/>
              <a:t>. </a:t>
            </a:r>
            <a:r>
              <a:rPr lang="en-GB" sz="3100" dirty="0" smtClean="0"/>
              <a:t>1:13,14</a:t>
            </a:r>
            <a:r>
              <a:rPr lang="en-GB" sz="2600" dirty="0" smtClean="0"/>
              <a:t>.</a:t>
            </a:r>
          </a:p>
          <a:p>
            <a:pPr>
              <a:buNone/>
            </a:pPr>
            <a:endParaRPr lang="en-GB" dirty="0"/>
          </a:p>
          <a:p>
            <a:pPr>
              <a:buNone/>
            </a:pPr>
            <a:r>
              <a:rPr lang="en-GB" dirty="0"/>
              <a:t>The repetition of the word “</a:t>
            </a:r>
            <a:r>
              <a:rPr lang="en-GB" i="1" dirty="0"/>
              <a:t>all</a:t>
            </a:r>
            <a:r>
              <a:rPr lang="en-GB" dirty="0"/>
              <a:t>” shows that the angels are not divided into two groups, one good and the other </a:t>
            </a:r>
            <a:r>
              <a:rPr lang="en-GB" dirty="0" smtClean="0"/>
              <a:t>sinful.</a:t>
            </a:r>
            <a:endParaRPr lang="en-GB" dirty="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Luke 20:35,36</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a:t>“They which shall be accounted worthy...neither marry...neither can they die any more: for they are equal unto the angels” (Lk. 20:35,36). This is a vital point to grasp. Angels cannot die: “Death...does not lay hold of angels” (Heb. 2:16 </a:t>
            </a:r>
            <a:r>
              <a:rPr lang="en-GB" dirty="0" err="1"/>
              <a:t>Diaglott</a:t>
            </a:r>
            <a:r>
              <a:rPr lang="en-GB" dirty="0"/>
              <a:t> margin). If angels could sin, then those who are found worthy of reward at Christ’s return will also still be able to sin. And seeing that sin brings death (Rom. 6:23), they will therefore not have eternal life; if we have a possibility of sinning, we have the capability of dying. Thus to say angels can sin makes God’s promise of eternal life meaningless, seeing that our reward is to share the nature of the angels. The reference to “</a:t>
            </a:r>
            <a:r>
              <a:rPr lang="en-GB" i="1" dirty="0"/>
              <a:t>the</a:t>
            </a:r>
            <a:r>
              <a:rPr lang="en-GB" dirty="0"/>
              <a:t> angels” (Lk. 20:35,36) shows that there is no categorisation of angels as good or sinful; there is only one category of angels.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Guardian Angels</a:t>
            </a:r>
            <a:endParaRPr lang="en-GB" dirty="0"/>
          </a:p>
        </p:txBody>
      </p:sp>
      <p:sp>
        <p:nvSpPr>
          <p:cNvPr id="3" name="Content Placeholder 2"/>
          <p:cNvSpPr>
            <a:spLocks noGrp="1"/>
          </p:cNvSpPr>
          <p:nvPr>
            <p:ph idx="1"/>
          </p:nvPr>
        </p:nvSpPr>
        <p:spPr>
          <a:xfrm>
            <a:off x="251520" y="1340769"/>
            <a:ext cx="8640960" cy="4176464"/>
          </a:xfrm>
        </p:spPr>
        <p:txBody>
          <a:bodyPr>
            <a:normAutofit fontScale="70000" lnSpcReduction="20000"/>
          </a:bodyPr>
          <a:lstStyle/>
          <a:p>
            <a:pPr lvl="0">
              <a:buNone/>
            </a:pPr>
            <a:r>
              <a:rPr lang="en-GB" dirty="0"/>
              <a:t>“The Angel of the Lord camps round about those that fear him, and delivers them” (Ps. 34:7).</a:t>
            </a:r>
          </a:p>
          <a:p>
            <a:pPr lvl="0">
              <a:buNone/>
            </a:pPr>
            <a:r>
              <a:rPr lang="en-GB" dirty="0"/>
              <a:t>“...these little ones which believe in me (i.e. weak disciples - Zech. 13:7 cf. Mt. 26:31)...in heaven their angels do always behold the face of my Father” (Mt. 18:6,10).</a:t>
            </a:r>
          </a:p>
          <a:p>
            <a:pPr lvl="0">
              <a:buNone/>
            </a:pPr>
            <a:r>
              <a:rPr lang="en-GB" dirty="0"/>
              <a:t>The early Christians clearly believed that Peter had a guardian angel (Acts 12:14,15).</a:t>
            </a:r>
          </a:p>
          <a:p>
            <a:pPr lvl="0">
              <a:buNone/>
            </a:pPr>
            <a:r>
              <a:rPr lang="en-GB" dirty="0"/>
              <a:t>The people of Israel went through the Red Sea, and were led by an angel through the wilderness towards the promised land. Going through the Red Sea represents our baptism in water (1 Cor. 10:1), and so it isn’t unreasonable to assume that afterwards we, too, are led and helped by an angel as we journey through the wilderness of life towards the promised land of God’s Kingdom.</a:t>
            </a:r>
          </a:p>
          <a:p>
            <a:endParaRPr lang="en-GB" dirty="0"/>
          </a:p>
        </p:txBody>
      </p:sp>
      <p:pic>
        <p:nvPicPr>
          <p:cNvPr id="4" name="Picture 3" descr="red sea.jpg"/>
          <p:cNvPicPr>
            <a:picLocks noChangeAspect="1"/>
          </p:cNvPicPr>
          <p:nvPr/>
        </p:nvPicPr>
        <p:blipFill>
          <a:blip r:embed="rId2" cstate="print"/>
          <a:stretch>
            <a:fillRect/>
          </a:stretch>
        </p:blipFill>
        <p:spPr>
          <a:xfrm>
            <a:off x="5076056" y="4895303"/>
            <a:ext cx="3385939" cy="1962697"/>
          </a:xfrm>
          <a:prstGeom prst="rect">
            <a:avLst/>
          </a:prstGeom>
          <a:effectLst>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b="1" dirty="0" smtClean="0">
                <a:solidFill>
                  <a:schemeClr val="accent2">
                    <a:lumMod val="50000"/>
                  </a:schemeClr>
                </a:solidFill>
              </a:rPr>
              <a:t>1.1  The Existence Of God</a:t>
            </a:r>
            <a:r>
              <a:rPr lang="en-GB" dirty="0" smtClean="0"/>
              <a:t/>
            </a:r>
            <a:br>
              <a:rPr lang="en-GB" dirty="0" smtClean="0"/>
            </a:br>
            <a:endParaRPr lang="en-GB" dirty="0"/>
          </a:p>
        </p:txBody>
      </p:sp>
      <p:sp>
        <p:nvSpPr>
          <p:cNvPr id="3" name="Subtitle 2"/>
          <p:cNvSpPr>
            <a:spLocks noGrp="1"/>
          </p:cNvSpPr>
          <p:nvPr>
            <p:ph type="subTitle" idx="1"/>
          </p:nvPr>
        </p:nvSpPr>
        <p:spPr>
          <a:xfrm>
            <a:off x="395536" y="2708920"/>
            <a:ext cx="4320480" cy="4581128"/>
          </a:xfrm>
        </p:spPr>
        <p:txBody>
          <a:bodyPr>
            <a:normAutofit/>
          </a:bodyPr>
          <a:lstStyle/>
          <a:p>
            <a:pPr algn="l"/>
            <a:r>
              <a:rPr lang="en-GB" dirty="0">
                <a:solidFill>
                  <a:schemeClr val="accent2">
                    <a:lumMod val="50000"/>
                  </a:schemeClr>
                </a:solidFill>
              </a:rPr>
              <a:t>“He who comes to God must believe that He is, and that He is a </a:t>
            </a:r>
            <a:r>
              <a:rPr lang="en-GB" dirty="0" err="1">
                <a:solidFill>
                  <a:schemeClr val="accent2">
                    <a:lumMod val="50000"/>
                  </a:schemeClr>
                </a:solidFill>
              </a:rPr>
              <a:t>rewarder</a:t>
            </a:r>
            <a:r>
              <a:rPr lang="en-GB" dirty="0">
                <a:solidFill>
                  <a:schemeClr val="accent2">
                    <a:lumMod val="50000"/>
                  </a:schemeClr>
                </a:solidFill>
              </a:rPr>
              <a:t> of those who diligently seek Him.” </a:t>
            </a:r>
            <a:endParaRPr lang="en-GB" dirty="0" smtClean="0">
              <a:solidFill>
                <a:schemeClr val="accent2">
                  <a:lumMod val="50000"/>
                </a:schemeClr>
              </a:solidFill>
            </a:endParaRPr>
          </a:p>
          <a:p>
            <a:pPr algn="l"/>
            <a:r>
              <a:rPr lang="en-GB" sz="2400" dirty="0" smtClean="0">
                <a:solidFill>
                  <a:schemeClr val="accent2">
                    <a:lumMod val="50000"/>
                  </a:schemeClr>
                </a:solidFill>
              </a:rPr>
              <a:t>                                      Heb</a:t>
            </a:r>
            <a:r>
              <a:rPr lang="en-GB" sz="2400" dirty="0">
                <a:solidFill>
                  <a:schemeClr val="accent2">
                    <a:lumMod val="50000"/>
                  </a:schemeClr>
                </a:solidFill>
              </a:rPr>
              <a:t>. </a:t>
            </a:r>
            <a:r>
              <a:rPr lang="en-GB" sz="2400" dirty="0" smtClean="0">
                <a:solidFill>
                  <a:schemeClr val="accent2">
                    <a:lumMod val="50000"/>
                  </a:schemeClr>
                </a:solidFill>
              </a:rPr>
              <a:t>11:6 </a:t>
            </a:r>
            <a:endParaRPr lang="en-GB" sz="2400" dirty="0">
              <a:solidFill>
                <a:schemeClr val="accent2">
                  <a:lumMod val="50000"/>
                </a:schemeClr>
              </a:solidFill>
            </a:endParaRPr>
          </a:p>
        </p:txBody>
      </p:sp>
      <p:pic>
        <p:nvPicPr>
          <p:cNvPr id="5" name="Picture 4" descr="praying man.jpg"/>
          <p:cNvPicPr>
            <a:picLocks noChangeAspect="1"/>
          </p:cNvPicPr>
          <p:nvPr/>
        </p:nvPicPr>
        <p:blipFill>
          <a:blip r:embed="rId2" cstate="print"/>
          <a:stretch>
            <a:fillRect/>
          </a:stretch>
        </p:blipFill>
        <p:spPr>
          <a:xfrm>
            <a:off x="4586047" y="2780928"/>
            <a:ext cx="4378441" cy="3024336"/>
          </a:xfrm>
          <a:prstGeom prst="rect">
            <a:avLst/>
          </a:prstGeom>
          <a:effectLst>
            <a:softEdge rad="1270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Study 1: Questions for Discussion</a:t>
            </a:r>
            <a:r>
              <a:rPr lang="en-GB" dirty="0" smtClean="0"/>
              <a:t/>
            </a:r>
            <a:br>
              <a:rPr lang="en-GB" dirty="0" smtClean="0"/>
            </a:br>
            <a:endParaRPr lang="en-GB" dirty="0"/>
          </a:p>
        </p:txBody>
      </p:sp>
      <p:sp>
        <p:nvSpPr>
          <p:cNvPr id="3" name="Content Placeholder 2"/>
          <p:cNvSpPr>
            <a:spLocks noGrp="1"/>
          </p:cNvSpPr>
          <p:nvPr>
            <p:ph sz="half" idx="1"/>
          </p:nvPr>
        </p:nvSpPr>
        <p:spPr/>
        <p:txBody>
          <a:bodyPr>
            <a:normAutofit fontScale="55000" lnSpcReduction="20000"/>
          </a:bodyPr>
          <a:lstStyle/>
          <a:p>
            <a:r>
              <a:rPr lang="en-GB" dirty="0"/>
              <a:t>1.	What will most help develop our faith in God?</a:t>
            </a:r>
          </a:p>
          <a:p>
            <a:pPr lvl="0"/>
            <a:r>
              <a:rPr lang="en-GB" dirty="0"/>
              <a:t>Going to church</a:t>
            </a:r>
          </a:p>
          <a:p>
            <a:pPr lvl="0"/>
            <a:r>
              <a:rPr lang="en-GB" dirty="0"/>
              <a:t>Prayerful Bible study</a:t>
            </a:r>
          </a:p>
          <a:p>
            <a:pPr lvl="0"/>
            <a:r>
              <a:rPr lang="en-GB" dirty="0"/>
              <a:t>Talking to Christians</a:t>
            </a:r>
          </a:p>
          <a:p>
            <a:pPr lvl="0"/>
            <a:r>
              <a:rPr lang="en-GB" dirty="0"/>
              <a:t>Looking at nature. </a:t>
            </a:r>
          </a:p>
          <a:p>
            <a:r>
              <a:rPr lang="en-GB" dirty="0"/>
              <a:t> </a:t>
            </a:r>
          </a:p>
          <a:p>
            <a:r>
              <a:rPr lang="en-GB" dirty="0"/>
              <a:t>2.	Which of the following is the most correct definition of 	God?</a:t>
            </a:r>
          </a:p>
          <a:p>
            <a:pPr lvl="0"/>
            <a:r>
              <a:rPr lang="en-GB" dirty="0"/>
              <a:t>Just an idea in our mind</a:t>
            </a:r>
          </a:p>
          <a:p>
            <a:pPr lvl="0"/>
            <a:r>
              <a:rPr lang="en-GB" dirty="0"/>
              <a:t>A piece of Spirit in the atmosphere</a:t>
            </a:r>
          </a:p>
          <a:p>
            <a:pPr lvl="0"/>
            <a:r>
              <a:rPr lang="en-GB" dirty="0"/>
              <a:t>There is no God</a:t>
            </a:r>
          </a:p>
          <a:p>
            <a:pPr lvl="0"/>
            <a:r>
              <a:rPr lang="en-GB" dirty="0"/>
              <a:t>A real, material person </a:t>
            </a:r>
          </a:p>
          <a:p>
            <a:r>
              <a:rPr lang="en-GB" dirty="0"/>
              <a:t> </a:t>
            </a:r>
          </a:p>
          <a:p>
            <a:r>
              <a:rPr lang="en-GB" dirty="0"/>
              <a:t>3.	Is God</a:t>
            </a:r>
          </a:p>
          <a:p>
            <a:pPr lvl="0"/>
            <a:r>
              <a:rPr lang="en-GB" dirty="0"/>
              <a:t>A unity</a:t>
            </a:r>
          </a:p>
          <a:p>
            <a:pPr lvl="0"/>
            <a:r>
              <a:rPr lang="en-GB" dirty="0"/>
              <a:t>A trinity</a:t>
            </a:r>
          </a:p>
          <a:p>
            <a:pPr lvl="0"/>
            <a:r>
              <a:rPr lang="en-GB" dirty="0"/>
              <a:t>Many gods in one</a:t>
            </a:r>
          </a:p>
          <a:p>
            <a:pPr lvl="0"/>
            <a:r>
              <a:rPr lang="en-GB" dirty="0"/>
              <a:t>Impossible to define in any way? </a:t>
            </a:r>
          </a:p>
          <a:p>
            <a:endParaRPr lang="en-GB" dirty="0"/>
          </a:p>
        </p:txBody>
      </p:sp>
      <p:sp>
        <p:nvSpPr>
          <p:cNvPr id="4" name="Content Placeholder 3"/>
          <p:cNvSpPr>
            <a:spLocks noGrp="1"/>
          </p:cNvSpPr>
          <p:nvPr>
            <p:ph sz="half" idx="2"/>
          </p:nvPr>
        </p:nvSpPr>
        <p:spPr/>
        <p:txBody>
          <a:bodyPr>
            <a:normAutofit fontScale="55000" lnSpcReduction="20000"/>
          </a:bodyPr>
          <a:lstStyle/>
          <a:p>
            <a:r>
              <a:rPr lang="en-GB" dirty="0"/>
              <a:t>4.	What does God's Name 'Yahweh Elohim' mean?</a:t>
            </a:r>
          </a:p>
          <a:p>
            <a:pPr lvl="0"/>
            <a:r>
              <a:rPr lang="en-GB" dirty="0"/>
              <a:t>He who will be</a:t>
            </a:r>
          </a:p>
          <a:p>
            <a:pPr lvl="0"/>
            <a:r>
              <a:rPr lang="en-GB" dirty="0"/>
              <a:t>He who will be revealed in a group of mighty ones</a:t>
            </a:r>
          </a:p>
          <a:p>
            <a:pPr lvl="0"/>
            <a:r>
              <a:rPr lang="en-GB" dirty="0"/>
              <a:t>A great one</a:t>
            </a:r>
          </a:p>
          <a:p>
            <a:pPr lvl="0"/>
            <a:r>
              <a:rPr lang="en-GB" dirty="0"/>
              <a:t>Strength </a:t>
            </a:r>
          </a:p>
          <a:p>
            <a:r>
              <a:rPr lang="en-GB" dirty="0"/>
              <a:t> </a:t>
            </a:r>
          </a:p>
          <a:p>
            <a:r>
              <a:rPr lang="en-GB" dirty="0"/>
              <a:t>5.	What does the word 'Angel' mean?</a:t>
            </a:r>
          </a:p>
          <a:p>
            <a:pPr lvl="0"/>
            <a:r>
              <a:rPr lang="en-GB" dirty="0"/>
              <a:t>Man-like</a:t>
            </a:r>
          </a:p>
          <a:p>
            <a:pPr lvl="0"/>
            <a:r>
              <a:rPr lang="en-GB" dirty="0"/>
              <a:t>Wing covered</a:t>
            </a:r>
          </a:p>
          <a:p>
            <a:pPr lvl="0"/>
            <a:r>
              <a:rPr lang="en-GB" dirty="0"/>
              <a:t>Messenger</a:t>
            </a:r>
          </a:p>
          <a:p>
            <a:r>
              <a:rPr lang="en-GB" dirty="0"/>
              <a:t> </a:t>
            </a:r>
          </a:p>
          <a:p>
            <a:r>
              <a:rPr lang="en-GB" dirty="0"/>
              <a:t>6.	Can Angels sin?</a:t>
            </a:r>
          </a:p>
          <a:p>
            <a:pPr lvl="0"/>
            <a:r>
              <a:rPr lang="en-GB" dirty="0"/>
              <a:t>Yes</a:t>
            </a:r>
          </a:p>
          <a:p>
            <a:pPr lvl="0"/>
            <a:r>
              <a:rPr lang="en-GB" dirty="0"/>
              <a:t>No </a:t>
            </a:r>
          </a:p>
          <a:p>
            <a:r>
              <a:rPr lang="en-GB" dirty="0"/>
              <a:t> </a:t>
            </a:r>
          </a:p>
          <a:p>
            <a:r>
              <a:rPr lang="en-GB" dirty="0"/>
              <a:t>7.	What most convinces you that there is a God?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6552728" cy="5966123"/>
          </a:xfrm>
        </p:spPr>
        <p:txBody>
          <a:bodyPr/>
          <a:lstStyle/>
          <a:p>
            <a:pPr>
              <a:buNone/>
            </a:pPr>
            <a:r>
              <a:rPr lang="en-GB" dirty="0"/>
              <a:t>Heb. </a:t>
            </a:r>
            <a:r>
              <a:rPr lang="en-GB" dirty="0" smtClean="0"/>
              <a:t>11:6</a:t>
            </a:r>
          </a:p>
          <a:p>
            <a:pPr>
              <a:buNone/>
            </a:pPr>
            <a:r>
              <a:rPr lang="en-GB" dirty="0" smtClean="0">
                <a:solidFill>
                  <a:schemeClr val="tx2">
                    <a:lumMod val="50000"/>
                  </a:schemeClr>
                </a:solidFill>
              </a:rPr>
              <a:t>We “</a:t>
            </a:r>
            <a:r>
              <a:rPr lang="en-GB" dirty="0">
                <a:solidFill>
                  <a:schemeClr val="tx2">
                    <a:lumMod val="50000"/>
                  </a:schemeClr>
                </a:solidFill>
              </a:rPr>
              <a:t>must believe that </a:t>
            </a:r>
            <a:r>
              <a:rPr lang="en-GB" dirty="0" smtClean="0">
                <a:solidFill>
                  <a:schemeClr val="tx2">
                    <a:lumMod val="50000"/>
                  </a:schemeClr>
                </a:solidFill>
              </a:rPr>
              <a:t>He (God</a:t>
            </a:r>
            <a:r>
              <a:rPr lang="en-GB" dirty="0">
                <a:solidFill>
                  <a:schemeClr val="tx2">
                    <a:lumMod val="50000"/>
                  </a:schemeClr>
                </a:solidFill>
              </a:rPr>
              <a:t>) </a:t>
            </a:r>
            <a:r>
              <a:rPr lang="en-GB" dirty="0" smtClean="0">
                <a:solidFill>
                  <a:schemeClr val="tx2">
                    <a:lumMod val="50000"/>
                  </a:schemeClr>
                </a:solidFill>
              </a:rPr>
              <a:t>is</a:t>
            </a:r>
            <a:endParaRPr lang="en-GB" b="1" i="1" dirty="0" smtClean="0">
              <a:solidFill>
                <a:schemeClr val="tx2">
                  <a:lumMod val="50000"/>
                </a:schemeClr>
              </a:solidFill>
            </a:endParaRPr>
          </a:p>
          <a:p>
            <a:pPr>
              <a:buNone/>
            </a:pPr>
            <a:r>
              <a:rPr lang="en-GB" b="1" i="1" dirty="0">
                <a:solidFill>
                  <a:schemeClr val="tx2">
                    <a:lumMod val="50000"/>
                  </a:schemeClr>
                </a:solidFill>
              </a:rPr>
              <a:t> </a:t>
            </a:r>
            <a:r>
              <a:rPr lang="en-GB" b="1" i="1" dirty="0" smtClean="0">
                <a:solidFill>
                  <a:schemeClr val="tx2">
                    <a:lumMod val="50000"/>
                  </a:schemeClr>
                </a:solidFill>
              </a:rPr>
              <a:t>AND</a:t>
            </a:r>
            <a:endParaRPr lang="en-GB" dirty="0">
              <a:solidFill>
                <a:schemeClr val="tx2">
                  <a:lumMod val="50000"/>
                </a:schemeClr>
              </a:solidFill>
            </a:endParaRPr>
          </a:p>
          <a:p>
            <a:pPr>
              <a:buNone/>
            </a:pPr>
            <a:r>
              <a:rPr lang="en-GB" dirty="0" smtClean="0">
                <a:solidFill>
                  <a:schemeClr val="tx2">
                    <a:lumMod val="50000"/>
                  </a:schemeClr>
                </a:solidFill>
              </a:rPr>
              <a:t>that </a:t>
            </a:r>
            <a:r>
              <a:rPr lang="en-GB" dirty="0">
                <a:solidFill>
                  <a:schemeClr val="tx2">
                    <a:lumMod val="50000"/>
                  </a:schemeClr>
                </a:solidFill>
              </a:rPr>
              <a:t>He is a </a:t>
            </a:r>
            <a:r>
              <a:rPr lang="en-GB" dirty="0" err="1">
                <a:solidFill>
                  <a:schemeClr val="tx2">
                    <a:lumMod val="50000"/>
                  </a:schemeClr>
                </a:solidFill>
              </a:rPr>
              <a:t>rewarder</a:t>
            </a:r>
            <a:r>
              <a:rPr lang="en-GB" dirty="0">
                <a:solidFill>
                  <a:schemeClr val="tx2">
                    <a:lumMod val="50000"/>
                  </a:schemeClr>
                </a:solidFill>
              </a:rPr>
              <a:t> of those who diligently seek Him”.</a:t>
            </a:r>
          </a:p>
          <a:p>
            <a:endParaRPr lang="en-GB" dirty="0"/>
          </a:p>
        </p:txBody>
      </p:sp>
      <p:pic>
        <p:nvPicPr>
          <p:cNvPr id="6" name="Picture 5" descr="thinking+woman.jpg"/>
          <p:cNvPicPr>
            <a:picLocks noChangeAspect="1"/>
          </p:cNvPicPr>
          <p:nvPr/>
        </p:nvPicPr>
        <p:blipFill>
          <a:blip r:embed="rId3" cstate="print"/>
          <a:stretch>
            <a:fillRect/>
          </a:stretch>
        </p:blipFill>
        <p:spPr>
          <a:xfrm>
            <a:off x="6372200" y="3284984"/>
            <a:ext cx="2488233" cy="3284467"/>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5536" y="764704"/>
            <a:ext cx="8003232" cy="868958"/>
          </a:xfrm>
        </p:spPr>
        <p:txBody>
          <a:bodyPr>
            <a:normAutofit fontScale="90000"/>
          </a:bodyPr>
          <a:lstStyle/>
          <a:p>
            <a:r>
              <a:rPr lang="en-GB" dirty="0" smtClean="0"/>
              <a:t>“Faith comes by hearing, and hearing by the word of God”. </a:t>
            </a:r>
            <a:r>
              <a:rPr lang="en-GB" sz="3100" dirty="0" smtClean="0"/>
              <a:t>Rom. 10:17 </a:t>
            </a:r>
            <a:r>
              <a:rPr lang="en-GB" sz="4000" dirty="0" smtClean="0"/>
              <a:t/>
            </a:r>
            <a:br>
              <a:rPr lang="en-GB" sz="4000" dirty="0" smtClean="0"/>
            </a:br>
            <a:endParaRPr lang="en-AU" dirty="0"/>
          </a:p>
        </p:txBody>
      </p:sp>
      <p:sp>
        <p:nvSpPr>
          <p:cNvPr id="3" name="Content Placeholder 2"/>
          <p:cNvSpPr>
            <a:spLocks noGrp="1"/>
          </p:cNvSpPr>
          <p:nvPr>
            <p:ph idx="1"/>
          </p:nvPr>
        </p:nvSpPr>
        <p:spPr>
          <a:xfrm>
            <a:off x="251520" y="1772816"/>
            <a:ext cx="6264696" cy="5257800"/>
          </a:xfrm>
        </p:spPr>
        <p:txBody>
          <a:bodyPr>
            <a:normAutofit fontScale="85000" lnSpcReduction="10000"/>
          </a:bodyPr>
          <a:lstStyle/>
          <a:p>
            <a:pPr>
              <a:buNone/>
            </a:pPr>
            <a:r>
              <a:rPr lang="en-GB" dirty="0" smtClean="0"/>
              <a:t>In a </a:t>
            </a:r>
            <a:r>
              <a:rPr lang="en-GB" dirty="0"/>
              <a:t>town called Berea, now in Northern </a:t>
            </a:r>
            <a:r>
              <a:rPr lang="en-GB" dirty="0" smtClean="0"/>
              <a:t>Greece, Paul </a:t>
            </a:r>
            <a:r>
              <a:rPr lang="en-GB" dirty="0"/>
              <a:t>preached the gospel (‘good news’) of God; but instead of the people just accepting Paul’s word for it, “they received the word (of God, not Paul) with all readiness, and searched the Scriptures daily to find out whether these things were so. Therefore many of them believed” </a:t>
            </a:r>
            <a:r>
              <a:rPr lang="en-GB" sz="2800" dirty="0" smtClean="0"/>
              <a:t>Acts 17:11</a:t>
            </a:r>
            <a:r>
              <a:rPr lang="en-GB" dirty="0" smtClean="0"/>
              <a:t>. </a:t>
            </a:r>
          </a:p>
          <a:p>
            <a:pPr>
              <a:buNone/>
            </a:pPr>
            <a:r>
              <a:rPr lang="en-GB" dirty="0" smtClean="0"/>
              <a:t>Their </a:t>
            </a:r>
            <a:r>
              <a:rPr lang="en-GB" dirty="0"/>
              <a:t>belief was due to their open-minded, regular (“daily”) and systematic (“those things”) searching through the Bible.</a:t>
            </a:r>
          </a:p>
        </p:txBody>
      </p:sp>
      <p:pic>
        <p:nvPicPr>
          <p:cNvPr id="4" name="Picture 3" descr="scroll 2.jpg"/>
          <p:cNvPicPr>
            <a:picLocks noChangeAspect="1"/>
          </p:cNvPicPr>
          <p:nvPr/>
        </p:nvPicPr>
        <p:blipFill>
          <a:blip r:embed="rId3" cstate="print"/>
          <a:stretch>
            <a:fillRect/>
          </a:stretch>
        </p:blipFill>
        <p:spPr>
          <a:xfrm>
            <a:off x="6442564" y="2276872"/>
            <a:ext cx="2701436" cy="4059535"/>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5472608" cy="2592288"/>
          </a:xfrm>
        </p:spPr>
        <p:txBody>
          <a:bodyPr>
            <a:normAutofit fontScale="90000"/>
          </a:bodyPr>
          <a:lstStyle/>
          <a:p>
            <a:pPr algn="l"/>
            <a:r>
              <a:rPr lang="en-GB" sz="4000" dirty="0" smtClean="0"/>
              <a:t>The connection between hearing the true Gospel and having a true faith is often highlighted in the record of the Gospel’s preaching.</a:t>
            </a:r>
            <a:r>
              <a:rPr lang="en-GB" dirty="0" smtClean="0"/>
              <a:t/>
            </a:r>
            <a:br>
              <a:rPr lang="en-GB" dirty="0" smtClean="0"/>
            </a:br>
            <a:endParaRPr lang="en-GB" dirty="0"/>
          </a:p>
        </p:txBody>
      </p:sp>
      <p:sp>
        <p:nvSpPr>
          <p:cNvPr id="3" name="Content Placeholder 2"/>
          <p:cNvSpPr>
            <a:spLocks noGrp="1"/>
          </p:cNvSpPr>
          <p:nvPr>
            <p:ph idx="1"/>
          </p:nvPr>
        </p:nvSpPr>
        <p:spPr>
          <a:xfrm>
            <a:off x="395536" y="3789040"/>
            <a:ext cx="8496944" cy="3312368"/>
          </a:xfrm>
        </p:spPr>
        <p:txBody>
          <a:bodyPr>
            <a:normAutofit/>
          </a:bodyPr>
          <a:lstStyle/>
          <a:p>
            <a:pPr lvl="0"/>
            <a:r>
              <a:rPr lang="en-GB" dirty="0" smtClean="0"/>
              <a:t>“</a:t>
            </a:r>
            <a:r>
              <a:rPr lang="en-GB" dirty="0"/>
              <a:t>Many of the Corinthians </a:t>
            </a:r>
            <a:r>
              <a:rPr lang="en-GB" i="1" dirty="0"/>
              <a:t>hearing</a:t>
            </a:r>
            <a:r>
              <a:rPr lang="en-GB" dirty="0"/>
              <a:t> believed and were baptised” </a:t>
            </a:r>
            <a:r>
              <a:rPr lang="en-GB" sz="2800" dirty="0" smtClean="0"/>
              <a:t>Acts</a:t>
            </a:r>
            <a:r>
              <a:rPr lang="en-GB" sz="2800" dirty="0"/>
              <a:t> </a:t>
            </a:r>
            <a:r>
              <a:rPr lang="en-GB" sz="2800" dirty="0" smtClean="0"/>
              <a:t>18:8 </a:t>
            </a:r>
            <a:endParaRPr lang="en-GB" sz="2800" dirty="0"/>
          </a:p>
          <a:p>
            <a:pPr lvl="0"/>
            <a:r>
              <a:rPr lang="en-GB" dirty="0"/>
              <a:t>People “</a:t>
            </a:r>
            <a:r>
              <a:rPr lang="en-GB" i="1" dirty="0"/>
              <a:t>hear</a:t>
            </a:r>
            <a:r>
              <a:rPr lang="en-GB" dirty="0"/>
              <a:t> the word of the Gospel and believe” </a:t>
            </a:r>
            <a:r>
              <a:rPr lang="en-GB" sz="2800" dirty="0"/>
              <a:t>(Acts 15:7) </a:t>
            </a:r>
          </a:p>
          <a:p>
            <a:pPr lvl="0"/>
            <a:r>
              <a:rPr lang="en-GB" dirty="0"/>
              <a:t>“So we </a:t>
            </a:r>
            <a:r>
              <a:rPr lang="en-GB" i="1" dirty="0"/>
              <a:t>preach</a:t>
            </a:r>
            <a:r>
              <a:rPr lang="en-GB" dirty="0"/>
              <a:t>, and so you believed” </a:t>
            </a:r>
            <a:r>
              <a:rPr lang="en-GB" sz="2800" dirty="0" smtClean="0"/>
              <a:t>1 </a:t>
            </a:r>
            <a:r>
              <a:rPr lang="en-GB" sz="2800" dirty="0"/>
              <a:t>Cor. </a:t>
            </a:r>
            <a:r>
              <a:rPr lang="en-GB" sz="2800" dirty="0" smtClean="0"/>
              <a:t>15:11</a:t>
            </a:r>
            <a:endParaRPr lang="en-GB" sz="2800" dirty="0"/>
          </a:p>
          <a:p>
            <a:endParaRPr lang="en-GB" sz="2800" dirty="0"/>
          </a:p>
        </p:txBody>
      </p:sp>
      <p:pic>
        <p:nvPicPr>
          <p:cNvPr id="5" name="Picture 4" descr="scroll read.jpg"/>
          <p:cNvPicPr>
            <a:picLocks noChangeAspect="1"/>
          </p:cNvPicPr>
          <p:nvPr/>
        </p:nvPicPr>
        <p:blipFill>
          <a:blip r:embed="rId2" cstate="print"/>
          <a:stretch>
            <a:fillRect/>
          </a:stretch>
        </p:blipFill>
        <p:spPr>
          <a:xfrm>
            <a:off x="5647066" y="620688"/>
            <a:ext cx="3496934" cy="2952328"/>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11_mist_treesb"/>
          <p:cNvPicPr>
            <a:picLocks noChangeAspect="1" noChangeArrowheads="1"/>
          </p:cNvPicPr>
          <p:nvPr/>
        </p:nvPicPr>
        <p:blipFill>
          <a:blip r:embed="rId3" cstate="print">
            <a:lum bright="-78000"/>
          </a:blip>
          <a:srcRect/>
          <a:stretch>
            <a:fillRect/>
          </a:stretch>
        </p:blipFill>
        <p:spPr bwMode="auto">
          <a:xfrm>
            <a:off x="0" y="0"/>
            <a:ext cx="9144000" cy="6858000"/>
          </a:xfrm>
          <a:prstGeom prst="rect">
            <a:avLst/>
          </a:prstGeom>
          <a:noFill/>
        </p:spPr>
      </p:pic>
      <p:sp>
        <p:nvSpPr>
          <p:cNvPr id="95235" name="Text Box 3"/>
          <p:cNvSpPr txBox="1">
            <a:spLocks noChangeArrowheads="1"/>
          </p:cNvSpPr>
          <p:nvPr/>
        </p:nvSpPr>
        <p:spPr bwMode="auto">
          <a:xfrm>
            <a:off x="228600" y="304800"/>
            <a:ext cx="6705600" cy="2381250"/>
          </a:xfrm>
          <a:prstGeom prst="rect">
            <a:avLst/>
          </a:prstGeom>
          <a:noFill/>
          <a:ln w="9525">
            <a:noFill/>
            <a:miter lim="800000"/>
            <a:headEnd/>
            <a:tailEnd/>
          </a:ln>
          <a:effectLst/>
        </p:spPr>
        <p:txBody>
          <a:bodyPr>
            <a:spAutoFit/>
          </a:bodyPr>
          <a:lstStyle/>
          <a:p>
            <a:pPr algn="ctr">
              <a:spcBef>
                <a:spcPct val="50000"/>
              </a:spcBef>
            </a:pPr>
            <a:r>
              <a:rPr lang="en-US" altLang="ko-KR" sz="3600" i="1">
                <a:solidFill>
                  <a:schemeClr val="bg1"/>
                </a:solidFill>
                <a:latin typeface="Times New Roman" pitchFamily="18" charset="0"/>
              </a:rPr>
              <a:t>“…God created the heavens and the earth, and the earth was formless and void…”</a:t>
            </a:r>
          </a:p>
          <a:p>
            <a:pPr algn="ctr">
              <a:spcBef>
                <a:spcPct val="50000"/>
              </a:spcBef>
            </a:pPr>
            <a:r>
              <a:rPr lang="en-US" altLang="ko-KR" sz="2800" i="1">
                <a:solidFill>
                  <a:schemeClr val="bg1"/>
                </a:solidFill>
                <a:latin typeface="Times New Roman" pitchFamily="18" charset="0"/>
              </a:rPr>
              <a:t>Genesis 1:1,2</a:t>
            </a:r>
          </a:p>
        </p:txBody>
      </p:sp>
      <p:pic>
        <p:nvPicPr>
          <p:cNvPr id="95236" name="Picture 4" descr="11_mist_treesb"/>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95237" name="Text Box 5"/>
          <p:cNvSpPr txBox="1">
            <a:spLocks noChangeArrowheads="1"/>
          </p:cNvSpPr>
          <p:nvPr/>
        </p:nvSpPr>
        <p:spPr bwMode="auto">
          <a:xfrm>
            <a:off x="304800" y="381000"/>
            <a:ext cx="6705600" cy="3479800"/>
          </a:xfrm>
          <a:prstGeom prst="rect">
            <a:avLst/>
          </a:prstGeom>
          <a:noFill/>
          <a:ln w="9525">
            <a:noFill/>
            <a:miter lim="800000"/>
            <a:headEnd/>
            <a:tailEnd/>
          </a:ln>
          <a:effectLst/>
        </p:spPr>
        <p:txBody>
          <a:bodyPr>
            <a:spAutoFit/>
          </a:bodyPr>
          <a:lstStyle/>
          <a:p>
            <a:pPr algn="ctr">
              <a:spcBef>
                <a:spcPct val="50000"/>
              </a:spcBef>
            </a:pPr>
            <a:r>
              <a:rPr lang="en-US" altLang="ko-KR" sz="3600" i="1" dirty="0">
                <a:latin typeface="Times New Roman" pitchFamily="18" charset="0"/>
              </a:rPr>
              <a:t>“And God said, Let there be light, and there was light. And God saw that the light was good. And God separated the light from the darkness.”</a:t>
            </a:r>
          </a:p>
          <a:p>
            <a:pPr algn="ctr">
              <a:spcBef>
                <a:spcPct val="50000"/>
              </a:spcBef>
            </a:pPr>
            <a:r>
              <a:rPr lang="en-US" altLang="ko-KR" sz="2800" dirty="0">
                <a:solidFill>
                  <a:schemeClr val="tx2">
                    <a:lumMod val="75000"/>
                  </a:schemeClr>
                </a:solidFill>
                <a:latin typeface="Times New Roman" pitchFamily="18" charset="0"/>
              </a:rPr>
              <a:t>Genesis 1:3-4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5000"/>
                                        <p:tgtEl>
                                          <p:spTgt spid="95236"/>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2000"/>
                                        <p:tgtEl>
                                          <p:spTgt spid="95237"/>
                                        </p:tgtEl>
                                      </p:cBhvr>
                                    </p:animEffect>
                                  </p:childTnLst>
                                </p:cTn>
                              </p:par>
                              <p:par>
                                <p:cTn id="17" presetID="10" presetClass="entr" presetSubtype="0" fill="hold" nodeType="withEffect">
                                  <p:stCondLst>
                                    <p:cond delay="0"/>
                                  </p:stCondLst>
                                  <p:childTnLst>
                                    <p:set>
                                      <p:cBhvr>
                                        <p:cTn id="18" dur="1" fill="hold">
                                          <p:stCondLst>
                                            <p:cond delay="0"/>
                                          </p:stCondLst>
                                        </p:cTn>
                                        <p:tgtEl>
                                          <p:spTgt spid="95237"/>
                                        </p:tgtEl>
                                        <p:attrNameLst>
                                          <p:attrName>style.visibility</p:attrName>
                                        </p:attrNameLst>
                                      </p:cBhvr>
                                      <p:to>
                                        <p:strVal val="visible"/>
                                      </p:to>
                                    </p:set>
                                    <p:animEffect transition="in" filter="fade">
                                      <p:cBhvr>
                                        <p:cTn id="19"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1.2  The Personality Of God </a:t>
            </a:r>
            <a:br>
              <a:rPr lang="en-GB" dirty="0" smtClean="0"/>
            </a:br>
            <a:endParaRPr lang="en-GB" dirty="0"/>
          </a:p>
        </p:txBody>
      </p:sp>
      <p:pic>
        <p:nvPicPr>
          <p:cNvPr id="5" name="Picture 4" descr="question man paid for.jpg"/>
          <p:cNvPicPr>
            <a:picLocks noChangeAspect="1"/>
          </p:cNvPicPr>
          <p:nvPr/>
        </p:nvPicPr>
        <p:blipFill>
          <a:blip r:embed="rId2" cstate="print"/>
          <a:stretch>
            <a:fillRect/>
          </a:stretch>
        </p:blipFill>
        <p:spPr>
          <a:xfrm>
            <a:off x="2843808" y="3284984"/>
            <a:ext cx="3596090" cy="2720756"/>
          </a:xfrm>
          <a:prstGeom prst="ellipse">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buNone/>
            </a:pPr>
            <a:r>
              <a:rPr lang="en-GB" dirty="0">
                <a:solidFill>
                  <a:schemeClr val="tx2">
                    <a:lumMod val="50000"/>
                  </a:schemeClr>
                </a:solidFill>
              </a:rPr>
              <a:t>If God is not a real being, then it is impossible for Him to have a Son who was the “image of His person</a:t>
            </a:r>
            <a:r>
              <a:rPr lang="en-GB" dirty="0" smtClean="0">
                <a:solidFill>
                  <a:schemeClr val="tx2">
                    <a:lumMod val="50000"/>
                  </a:schemeClr>
                </a:solidFill>
              </a:rPr>
              <a:t>”. Heb</a:t>
            </a:r>
            <a:r>
              <a:rPr lang="en-GB" dirty="0">
                <a:solidFill>
                  <a:schemeClr val="tx2">
                    <a:lumMod val="50000"/>
                  </a:schemeClr>
                </a:solidFill>
              </a:rPr>
              <a:t>. </a:t>
            </a:r>
            <a:r>
              <a:rPr lang="en-GB" dirty="0" smtClean="0">
                <a:solidFill>
                  <a:schemeClr val="tx2">
                    <a:lumMod val="50000"/>
                  </a:schemeClr>
                </a:solidFill>
              </a:rPr>
              <a:t>1:3- “substance” </a:t>
            </a:r>
            <a:r>
              <a:rPr lang="en-GB" sz="2000" dirty="0" smtClean="0">
                <a:solidFill>
                  <a:schemeClr val="tx2">
                    <a:lumMod val="50000"/>
                  </a:schemeClr>
                </a:solidFill>
              </a:rPr>
              <a:t>RV</a:t>
            </a:r>
            <a:endParaRPr lang="en-GB" sz="2000" dirty="0">
              <a:solidFill>
                <a:schemeClr val="tx2">
                  <a:lumMod val="50000"/>
                </a:schemeClr>
              </a:solidFill>
            </a:endParaRPr>
          </a:p>
        </p:txBody>
      </p:sp>
      <p:pic>
        <p:nvPicPr>
          <p:cNvPr id="4" name="Picture 3" descr="father son.jpg"/>
          <p:cNvPicPr>
            <a:picLocks noChangeAspect="1"/>
          </p:cNvPicPr>
          <p:nvPr/>
        </p:nvPicPr>
        <p:blipFill>
          <a:blip r:embed="rId3" cstate="print"/>
          <a:stretch>
            <a:fillRect/>
          </a:stretch>
        </p:blipFill>
        <p:spPr>
          <a:xfrm>
            <a:off x="1538863" y="2564904"/>
            <a:ext cx="6295100" cy="4032448"/>
          </a:xfrm>
          <a:prstGeom prst="cloud">
            <a:avLst/>
          </a:prstGeom>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1438</Words>
  <Application>Microsoft Office PowerPoint</Application>
  <PresentationFormat>On-screen Show (4:3)</PresentationFormat>
  <Paragraphs>137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Bible Basics Study 1: God  </vt:lpstr>
      <vt:lpstr>www.biblebasicsonline.com www.carelinks.net Email: info@carelinks.net </vt:lpstr>
      <vt:lpstr>1.1  The Existence Of God </vt:lpstr>
      <vt:lpstr>Slide 4</vt:lpstr>
      <vt:lpstr>“Faith comes by hearing, and hearing by the word of God”. Rom. 10:17  </vt:lpstr>
      <vt:lpstr>The connection between hearing the true Gospel and having a true faith is often highlighted in the record of the Gospel’s preaching. </vt:lpstr>
      <vt:lpstr>Slide 7</vt:lpstr>
      <vt:lpstr>1.2  The Personality Of God  </vt:lpstr>
      <vt:lpstr>Slide 9</vt:lpstr>
      <vt:lpstr>Slide 10</vt:lpstr>
      <vt:lpstr>SEEING GOD -The hope of the faithful</vt:lpstr>
      <vt:lpstr>“God said, Let us make man in our image, after our likeness”. Gen. 1:26 </vt:lpstr>
      <vt:lpstr>God has a personal location</vt:lpstr>
      <vt:lpstr>1.3  God's Name And Character </vt:lpstr>
      <vt:lpstr>In Hebrew and Greek a person’s name  reflected their character</vt:lpstr>
      <vt:lpstr>God proclaimed His Name</vt:lpstr>
      <vt:lpstr>ATTRIBUTES </vt:lpstr>
      <vt:lpstr>Slide 18</vt:lpstr>
      <vt:lpstr>יהוה אלהים</vt:lpstr>
      <vt:lpstr>Slide 20</vt:lpstr>
      <vt:lpstr>Slide 21</vt:lpstr>
      <vt:lpstr>Slide 22</vt:lpstr>
      <vt:lpstr>1.4 The Angels</vt:lpstr>
      <vt:lpstr>Angels</vt:lpstr>
      <vt:lpstr>The meaning of ‘Angel’</vt:lpstr>
      <vt:lpstr>God’s Nature and Human Nature</vt:lpstr>
      <vt:lpstr>Angels don’t sin</vt:lpstr>
      <vt:lpstr>Luke 20:35,36</vt:lpstr>
      <vt:lpstr>Guardian Angels</vt:lpstr>
      <vt:lpstr>www.biblebasicsonline.com www.carelinks.net Email: info@carelinks.net </vt:lpstr>
      <vt:lpstr>Study 1: Questions for Discussion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84</cp:revision>
  <dcterms:created xsi:type="dcterms:W3CDTF">2012-04-15T06:54:36Z</dcterms:created>
  <dcterms:modified xsi:type="dcterms:W3CDTF">2012-06-14T21:33:43Z</dcterms:modified>
</cp:coreProperties>
</file>