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63" r:id="rId4"/>
    <p:sldId id="264" r:id="rId5"/>
    <p:sldId id="265" r:id="rId6"/>
    <p:sldId id="260" r:id="rId7"/>
    <p:sldId id="269" r:id="rId8"/>
    <p:sldId id="272" r:id="rId9"/>
    <p:sldId id="270" r:id="rId10"/>
    <p:sldId id="271" r:id="rId11"/>
    <p:sldId id="261" r:id="rId12"/>
    <p:sldId id="267" r:id="rId13"/>
    <p:sldId id="273" r:id="rId14"/>
    <p:sldId id="274" r:id="rId15"/>
    <p:sldId id="275" r:id="rId16"/>
    <p:sldId id="277" r:id="rId17"/>
    <p:sldId id="276" r:id="rId18"/>
    <p:sldId id="266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2A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726" y="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54EC1-5959-4584-9358-3B5715A8AC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89330-6540-472A-9994-7FCD0E77DFD3}" type="datetimeFigureOut">
              <a:rPr lang="en-GB"/>
              <a:pPr>
                <a:defRPr/>
              </a:pPr>
              <a:t>12/08/2012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1F048-87FD-4FA8-AC33-086BC57E6A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D6DAE-302A-4815-81BE-D4E8DDAFC680}" type="datetimeFigureOut">
              <a:rPr lang="en-GB"/>
              <a:pPr>
                <a:defRPr/>
              </a:pPr>
              <a:t>12/08/2012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5FD6E-A962-45F1-B596-55F217A634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178FC-D4E8-4C74-A14B-CCDDA8BBC68B}" type="datetimeFigureOut">
              <a:rPr lang="en-GB"/>
              <a:pPr>
                <a:defRPr/>
              </a:pPr>
              <a:t>12/08/2012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884F7-6E5D-4421-BDD9-436FC8CF4E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827BE-D9EF-4BDC-9CB0-1D8E1F022D6F}" type="datetimeFigureOut">
              <a:rPr lang="en-GB"/>
              <a:pPr>
                <a:defRPr/>
              </a:pPr>
              <a:t>12/08/2012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2A86B-B16D-4553-9285-5394CE2189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F2812-52D1-4D4A-8C0C-33656A70C214}" type="datetimeFigureOut">
              <a:rPr lang="en-GB"/>
              <a:pPr>
                <a:defRPr/>
              </a:pPr>
              <a:t>12/08/2012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20D251-E96F-4A13-899C-8D1F7EB875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7BA8C-277C-40A3-B756-7E0994BB4449}" type="datetimeFigureOut">
              <a:rPr lang="en-GB"/>
              <a:pPr>
                <a:defRPr/>
              </a:pPr>
              <a:t>12/08/2012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64CF3-41D1-48AF-924F-5C4E849461D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CBED7-5F82-48FB-AD52-8055334F5EAA}" type="datetimeFigureOut">
              <a:rPr lang="en-GB"/>
              <a:pPr>
                <a:defRPr/>
              </a:pPr>
              <a:t>12/08/2012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73D86-83A1-4A6F-B5A3-0708A9ECFE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EFE28-EBC6-493E-8157-75CA8B7A05BD}" type="datetimeFigureOut">
              <a:rPr lang="en-GB"/>
              <a:pPr>
                <a:defRPr/>
              </a:pPr>
              <a:t>12/08/2012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73DA8-D043-43B9-8A89-4DFE47BA52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DBA5F-FC46-4184-ACAA-F5837B99F7D7}" type="datetimeFigureOut">
              <a:rPr lang="en-GB"/>
              <a:pPr>
                <a:defRPr/>
              </a:pPr>
              <a:t>12/08/2012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D0890-3039-4EBC-B87D-F92C3CAA59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CA928-AB40-487B-93C1-50094C16FC54}" type="datetimeFigureOut">
              <a:rPr lang="en-GB"/>
              <a:pPr>
                <a:defRPr/>
              </a:pPr>
              <a:t>12/08/2012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F7BE6-A706-44F5-AB7D-0FC91AEE77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88FFE-6E3F-455C-9CA2-C6CD8E72BD07}" type="datetimeFigureOut">
              <a:rPr lang="en-GB"/>
              <a:pPr>
                <a:defRPr/>
              </a:pPr>
              <a:t>12/08/2012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B94983-7421-49D3-8FC6-B090202BE9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681017FF-C6A3-4A26-B8ED-0CA0871073B8}" type="datetimeFigureOut">
              <a:rPr lang="en-GB"/>
              <a:pPr>
                <a:defRPr/>
              </a:pPr>
              <a:t>12/08/2012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ct val="20000"/>
        </a:spcBef>
        <a:spcAft>
          <a:spcPct val="0"/>
        </a:spcAft>
        <a:buClr>
          <a:srgbClr val="FEB80A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00ADDC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738AC8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539750" y="2636838"/>
            <a:ext cx="7543800" cy="259397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zh-CN" altLang="en-US" sz="54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圣经基本原理</a:t>
            </a:r>
            <a:r>
              <a:rPr lang="en-GB" sz="54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GB" sz="54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zh-CN" altLang="en-US" sz="5400" b="1" dirty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第九章</a:t>
            </a:r>
            <a:r>
              <a:rPr lang="en-GB" sz="54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GB" sz="54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GB" sz="54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br>
              <a:rPr lang="en-GB" sz="54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zh-CN" altLang="en-US" sz="6000" b="1" dirty="0">
                <a:solidFill>
                  <a:srgbClr val="942A8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耶稣的工</a:t>
            </a:r>
            <a:r>
              <a:rPr lang="en-GB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GB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GB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zh-CN" altLang="en-US" sz="3600" b="1" dirty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食物都是洁净的</a:t>
            </a:r>
            <a:endParaRPr lang="en-GB" sz="3600" b="1" dirty="0">
              <a:solidFill>
                <a:schemeClr val="accent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zh-CN" altLang="en-US" dirty="0">
                <a:latin typeface="Arial" pitchFamily="34" charset="0"/>
                <a:cs typeface="Arial" pitchFamily="34" charset="0"/>
              </a:rPr>
              <a:t>耶稣清楚地解释过人吃的东西不能够在精神上污秽他；只有从心里产生的才能这样（马可福音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7:15…23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）。“这是说，耶稣说各样的食物都是洁净的”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(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马可福音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7:19)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。象保罗一样，彼得也学了这一课（使徒行传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10:14,15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）：“我凭着主耶稣确知深信，凡物本来没有不洁净的”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(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罗马书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14:14)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。更早些时候，保罗曾说服道，拒绝某些肉食一种精神软弱的表现（罗马书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14:2</a:t>
            </a:r>
            <a:r>
              <a:rPr lang="zh-CN" altLang="en-US" dirty="0" smtClean="0">
                <a:latin typeface="Arial" pitchFamily="34" charset="0"/>
                <a:cs typeface="Arial" pitchFamily="34" charset="0"/>
              </a:rPr>
              <a:t>）。</a:t>
            </a:r>
            <a:endParaRPr lang="en-US" altLang="zh-CN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zh-CN" altLang="en-US" dirty="0">
                <a:latin typeface="Arial" pitchFamily="34" charset="0"/>
                <a:cs typeface="Arial" pitchFamily="34" charset="0"/>
              </a:rPr>
              <a:t>我们对待肉的态度“不能得神的喜欢”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(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哥林多前书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8:8)</a:t>
            </a:r>
            <a:r>
              <a:rPr lang="zh-CN" altLang="en-US" dirty="0" smtClean="0">
                <a:latin typeface="Arial" pitchFamily="34" charset="0"/>
                <a:cs typeface="Arial" pitchFamily="34" charset="0"/>
              </a:rPr>
              <a:t>。</a:t>
            </a:r>
            <a:endParaRPr lang="en-US" altLang="zh-CN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zh-CN" altLang="en-US" dirty="0">
                <a:latin typeface="Arial" pitchFamily="34" charset="0"/>
                <a:cs typeface="Arial" pitchFamily="34" charset="0"/>
              </a:rPr>
              <a:t>最暗示有罪的，是警告叛教徒将教导人的，“禁戒食物，就是神所造、叫那信而明白真道的人感谢着领受的”（提摩太前书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4:3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）。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GB" sz="36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9.5</a:t>
            </a:r>
            <a:r>
              <a:rPr lang="zh-CN" altLang="en-US" sz="3600" b="1" dirty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安息日</a:t>
            </a:r>
            <a:r>
              <a:rPr lang="en-GB" sz="3600" b="1" dirty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GB" sz="3600" b="1" dirty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GB" sz="3600" b="1" dirty="0">
              <a:solidFill>
                <a:schemeClr val="accent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2291" name="Content Placeholder 3" descr="DSC0006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466975" y="1600200"/>
            <a:ext cx="3600450" cy="4800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775"/>
            <a:ext cx="7620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zh-CN" altLang="en-US" sz="3600" b="1" dirty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安息</a:t>
            </a:r>
            <a:r>
              <a:rPr lang="zh-CN" altLang="en-US" sz="36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日：神以</a:t>
            </a:r>
            <a:r>
              <a:rPr lang="zh-CN" altLang="en-US" sz="3600" b="1" dirty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色列</a:t>
            </a:r>
            <a:r>
              <a:rPr lang="zh-CN" altLang="en-US" sz="36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人中</a:t>
            </a:r>
            <a:r>
              <a:rPr lang="zh-CN" altLang="en-US" sz="3600" b="1" dirty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间为证据</a:t>
            </a:r>
            <a:endParaRPr lang="en-GB" sz="3600" b="1" dirty="0">
              <a:solidFill>
                <a:schemeClr val="accent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2012950"/>
            <a:ext cx="7620000" cy="48006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zh-CN" altLang="en-US" dirty="0">
                <a:latin typeface="Arial" pitchFamily="34" charset="0"/>
                <a:cs typeface="Arial" pitchFamily="34" charset="0"/>
              </a:rPr>
              <a:t>安息日特定地是“我（神）与他们（以色列人）中间为证据，使他们知道我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……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耶和华是叫他们成为圣的”（以西结书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20:12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）。所以，它从未被用来约束费犹太人。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“...</a:t>
            </a:r>
            <a:r>
              <a:rPr lang="zh-CN" altLang="en-US" dirty="0" smtClean="0">
                <a:latin typeface="Arial" pitchFamily="34" charset="0"/>
                <a:cs typeface="Arial" pitchFamily="34" charset="0"/>
              </a:rPr>
              <a:t>主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给了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zh-CN" altLang="en-US" dirty="0" smtClean="0">
                <a:latin typeface="Arial" pitchFamily="34" charset="0"/>
                <a:cs typeface="Arial" pitchFamily="34" charset="0"/>
              </a:rPr>
              <a:t>不是全人类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]</a:t>
            </a:r>
            <a:r>
              <a:rPr lang="zh-CN" altLang="en-US" dirty="0" smtClean="0">
                <a:latin typeface="Arial" pitchFamily="34" charset="0"/>
                <a:cs typeface="Arial" pitchFamily="34" charset="0"/>
              </a:rPr>
              <a:t>安息日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（出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16:29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）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;“...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神知道他们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[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以色列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]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你的神圣的安息日“（尼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9:14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）。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zh-CN" altLang="en-US" sz="36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安息日终结</a:t>
            </a:r>
            <a:endParaRPr lang="en-GB" sz="3600" b="1" dirty="0">
              <a:solidFill>
                <a:schemeClr val="accent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zh-CN" altLang="en-US" dirty="0">
                <a:latin typeface="Arial" pitchFamily="34" charset="0"/>
                <a:cs typeface="Arial" pitchFamily="34" charset="0"/>
              </a:rPr>
              <a:t>早期回到保持部分摩西律法，如安息日，的基督徒，被保罗描述为回到“那懦弱无用的小学，情愿再给他作奴仆。你们谨守日子（如安息日）、月份、节期、年份（即犹太人的节日），我为你们害怕，惟恐我在你们身上枉费了工夫”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(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加拉太书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4:9…11)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。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zh-CN" altLang="en-US" sz="36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安息日和救赎</a:t>
            </a:r>
            <a:endParaRPr lang="en-GB" sz="3600" b="1" dirty="0">
              <a:solidFill>
                <a:schemeClr val="accent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zh-CN" altLang="en-US" dirty="0">
                <a:latin typeface="Arial" pitchFamily="34" charset="0"/>
                <a:cs typeface="Arial" pitchFamily="34" charset="0"/>
              </a:rPr>
              <a:t>这是试图保持安息日作为一种拯救的方式的严重性。很清楚，遵守安息日与拯救是没有关系的：“有人看这日比那日强（即在精神上的意义）；有人看日日都是一样。只是各人心里要意见坚定，守日的人是为主守的”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(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罗马书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14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：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5…6)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。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950" y="274638"/>
            <a:ext cx="8291513" cy="164147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zh-CN" altLang="en-US" sz="3600" b="1" dirty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十</a:t>
            </a:r>
            <a:r>
              <a:rPr lang="zh-CN" altLang="en-US" sz="36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诫和律法没有区别</a:t>
            </a:r>
            <a:endParaRPr lang="en-GB" sz="3600" b="1" dirty="0">
              <a:solidFill>
                <a:schemeClr val="accent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88" y="2276475"/>
            <a:ext cx="8229600" cy="381635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zh-CN" altLang="en-US" dirty="0">
                <a:latin typeface="Arial" pitchFamily="34" charset="0"/>
                <a:cs typeface="Arial" pitchFamily="34" charset="0"/>
              </a:rPr>
              <a:t>十诫，包括有关安息日的指令，都是被基督废除的旧约的一部</a:t>
            </a:r>
            <a:r>
              <a:rPr lang="zh-CN" altLang="en-US" dirty="0" smtClean="0">
                <a:latin typeface="Arial" pitchFamily="34" charset="0"/>
                <a:cs typeface="Arial" pitchFamily="34" charset="0"/>
              </a:rPr>
              <a:t>分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神“将所吩咐你们当守的约指示你们，就是十条诫，并将这诫写在两块石版上”（申命记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4:13)</a:t>
            </a:r>
            <a:r>
              <a:rPr lang="zh-CN" altLang="en-US" dirty="0" smtClean="0">
                <a:latin typeface="Arial" pitchFamily="34" charset="0"/>
                <a:cs typeface="Arial" pitchFamily="34" charset="0"/>
              </a:rPr>
              <a:t>。</a:t>
            </a:r>
            <a:endParaRPr lang="en-US" altLang="zh-CN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zh-CN" altLang="en-US" dirty="0">
                <a:latin typeface="Arial" pitchFamily="34" charset="0"/>
                <a:cs typeface="Arial" pitchFamily="34" charset="0"/>
              </a:rPr>
              <a:t>这个时候，神“就是十条诫，写在两块版上”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(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出埃及记 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34:28)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。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zh-CN" altLang="en-US" dirty="0">
                <a:latin typeface="Arial" pitchFamily="34" charset="0"/>
                <a:cs typeface="Arial" pitchFamily="34" charset="0"/>
              </a:rPr>
              <a:t>希伯来书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9:4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讲到“约版”。那十个条例被写在石板上，就成了“（旧）约”。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zh-CN" altLang="en-US" sz="36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新的律法取代旧的律法</a:t>
            </a:r>
            <a:endParaRPr lang="en-GB" sz="3600" b="1" dirty="0">
              <a:solidFill>
                <a:schemeClr val="accent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0563"/>
            <a:ext cx="7620000" cy="413226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zh-CN" altLang="en-US" dirty="0">
                <a:latin typeface="Arial" pitchFamily="34" charset="0"/>
                <a:cs typeface="Arial" pitchFamily="34" charset="0"/>
              </a:rPr>
              <a:t>保罗说道“律法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…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死了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…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仪文的旧样”（罗马书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7:6</a:t>
            </a:r>
            <a:r>
              <a:rPr lang="zh-CN" altLang="en-US" dirty="0" smtClean="0">
                <a:latin typeface="Arial" pitchFamily="34" charset="0"/>
                <a:cs typeface="Arial" pitchFamily="34" charset="0"/>
              </a:rPr>
              <a:t>）</a:t>
            </a:r>
            <a:endParaRPr lang="en-US" altLang="zh-CN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所 以 主 指 责 他 的 百 姓 说 ， （ 或 作 所 以 主 指 前 约 的 缺 欠 说 ） 日 子 将 到 ， 我 要 与 以 色 列 家 ， 和 犹 大 家 ， 另 立 新 约 </a:t>
            </a:r>
            <a:r>
              <a:rPr lang="zh-CN" altLang="en-US" dirty="0" smtClean="0">
                <a:latin typeface="Arial" pitchFamily="34" charset="0"/>
                <a:cs typeface="Arial" pitchFamily="34" charset="0"/>
              </a:rPr>
              <a:t>。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不 像 我 拉 着 他 们 祖 宗 的 手 ， 领 他 们 出 埃 及 的 时 候 ， 与 他 们 所 立 的 约 。 因 为 他 们 不 恒 心 守 我 的 约 ， 我 也 不 理 他 们 。 这 是 主 说 的 。主 又 说 ， 那 些 日 子 以 后 ， 我 与 以 色 列 家 所 立 的 约 乃 是 这 样 。 我 要 将 我 的 律 法 放 在 他 们 里 面 ， 写 在 他 们 心 上 ， 我 要 作 他 们 的 神 ， 他 们 要 作 我 的 子 民 。但 那 渐 旧 渐 衰 的 ， 就 必 快 归 无 有 了 。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” (</a:t>
            </a:r>
            <a:r>
              <a:rPr lang="zh-CN" altLang="en-US" dirty="0" smtClean="0">
                <a:latin typeface="Arial" pitchFamily="34" charset="0"/>
                <a:cs typeface="Arial" pitchFamily="34" charset="0"/>
              </a:rPr>
              <a:t>希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8:8-13</a:t>
            </a:r>
            <a:r>
              <a:rPr lang="en-GB" dirty="0">
                <a:latin typeface="Arial" pitchFamily="34" charset="0"/>
                <a:cs typeface="Arial" pitchFamily="34" charset="0"/>
              </a:rPr>
              <a:t>.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zh-CN" altLang="en-US" sz="3600" b="1" dirty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以下所列的段落证明了十诫中的其余九诫在新约中被再确认</a:t>
            </a:r>
            <a:endParaRPr lang="en-GB" sz="3600" b="1" dirty="0">
              <a:solidFill>
                <a:schemeClr val="accent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第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zh-CN" altLang="en-US" dirty="0" smtClean="0">
                <a:latin typeface="Arial" pitchFamily="34" charset="0"/>
                <a:cs typeface="Arial" pitchFamily="34" charset="0"/>
              </a:rPr>
              <a:t>以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弗所书 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4:6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；约翰一书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5:21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；马太福音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4:10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zh-CN" altLang="en-US" dirty="0" smtClean="0">
                <a:latin typeface="Arial" pitchFamily="34" charset="0"/>
                <a:cs typeface="Arial" pitchFamily="34" charset="0"/>
              </a:rPr>
              <a:t> 第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zh-CN" altLang="en-US" dirty="0" smtClean="0">
                <a:latin typeface="Arial" pitchFamily="34" charset="0"/>
                <a:cs typeface="Arial" pitchFamily="34" charset="0"/>
              </a:rPr>
              <a:t>哥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林多前书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10:14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； 罗马书 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1:25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zh-CN" altLang="en-US" dirty="0" smtClean="0">
                <a:latin typeface="Arial" pitchFamily="34" charset="0"/>
                <a:cs typeface="Arial" pitchFamily="34" charset="0"/>
              </a:rPr>
              <a:t> 第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zh-CN" altLang="en-US" dirty="0" smtClean="0">
                <a:latin typeface="Arial" pitchFamily="34" charset="0"/>
                <a:cs typeface="Arial" pitchFamily="34" charset="0"/>
              </a:rPr>
              <a:t>雅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各书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5:12; 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马太福音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5:4,35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第四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zh-CN" altLang="en-US" dirty="0" smtClean="0">
                <a:latin typeface="Arial" pitchFamily="34" charset="0"/>
                <a:cs typeface="Arial" pitchFamily="34" charset="0"/>
              </a:rPr>
              <a:t>安息日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… </a:t>
            </a:r>
            <a:r>
              <a:rPr lang="zh-CN" altLang="en-US" dirty="0" smtClean="0">
                <a:latin typeface="Arial" pitchFamily="34" charset="0"/>
                <a:cs typeface="Arial" pitchFamily="34" charset="0"/>
              </a:rPr>
              <a:t>没有重复</a:t>
            </a:r>
            <a:endParaRPr lang="en-US" altLang="zh-CN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第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zh-CN" altLang="en-US" dirty="0" smtClean="0">
                <a:latin typeface="Arial" pitchFamily="34" charset="0"/>
                <a:cs typeface="Arial" pitchFamily="34" charset="0"/>
              </a:rPr>
              <a:t>以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弗所书 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6:1,2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；歌罗西书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3:20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第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6 </a:t>
            </a:r>
            <a:r>
              <a:rPr lang="zh-CN" altLang="en-US" dirty="0" smtClean="0">
                <a:latin typeface="Arial" pitchFamily="34" charset="0"/>
                <a:cs typeface="Arial" pitchFamily="34" charset="0"/>
              </a:rPr>
              <a:t>约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翰一书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3:15; 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马太福音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5:21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zh-CN" altLang="en-US" dirty="0" smtClean="0">
                <a:latin typeface="Arial" pitchFamily="34" charset="0"/>
                <a:cs typeface="Arial" pitchFamily="34" charset="0"/>
              </a:rPr>
              <a:t> 第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zh-CN" altLang="en-US" dirty="0" smtClean="0">
                <a:latin typeface="Arial" pitchFamily="34" charset="0"/>
                <a:cs typeface="Arial" pitchFamily="34" charset="0"/>
              </a:rPr>
              <a:t>希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伯来书  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13:4;  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马太福音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5:27,28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zh-CN" altLang="en-US" dirty="0" smtClean="0">
                <a:latin typeface="Arial" pitchFamily="34" charset="0"/>
                <a:cs typeface="Arial" pitchFamily="34" charset="0"/>
              </a:rPr>
              <a:t> 第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zh-CN" altLang="en-US" dirty="0" smtClean="0">
                <a:latin typeface="Arial" pitchFamily="34" charset="0"/>
                <a:cs typeface="Arial" pitchFamily="34" charset="0"/>
              </a:rPr>
              <a:t>罗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马书 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2:21;  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以弗所书 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4:28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第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zh-CN" altLang="en-US" dirty="0" smtClean="0">
                <a:latin typeface="Arial" pitchFamily="34" charset="0"/>
                <a:cs typeface="Arial" pitchFamily="34" charset="0"/>
              </a:rPr>
              <a:t>歌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罗西书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. 3:9;  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以弗所书 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4:25;  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提摩太后书 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3:3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zh-CN" altLang="en-US" dirty="0" smtClean="0">
                <a:latin typeface="Arial" pitchFamily="34" charset="0"/>
                <a:cs typeface="Arial" pitchFamily="34" charset="0"/>
              </a:rPr>
              <a:t> 第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10 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以弗所书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5:3;  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歌罗西书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3:5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7620000" cy="11430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zh-CN" altLang="en-US" dirty="0"/>
              <a:t>第九章问题：</a:t>
            </a:r>
            <a:endParaRPr lang="en-GB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052513"/>
            <a:ext cx="3657600" cy="459105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en-US" altLang="zh-CN" sz="1600" dirty="0">
                <a:latin typeface="Arial" pitchFamily="34" charset="0"/>
                <a:cs typeface="Arial" pitchFamily="34" charset="0"/>
              </a:rPr>
              <a:t>1</a:t>
            </a:r>
            <a:r>
              <a:rPr lang="zh-CN" altLang="en-US" sz="1600" dirty="0">
                <a:latin typeface="Arial" pitchFamily="34" charset="0"/>
                <a:cs typeface="Arial" pitchFamily="34" charset="0"/>
              </a:rPr>
              <a:t>．为什么我们的拯救需要耶稣的死，而不是其他任何人的死</a:t>
            </a:r>
            <a:r>
              <a:rPr lang="zh-CN" altLang="en-US" sz="1600" dirty="0" smtClean="0">
                <a:latin typeface="Arial" pitchFamily="34" charset="0"/>
                <a:cs typeface="Arial" pitchFamily="34" charset="0"/>
              </a:rPr>
              <a:t>？</a:t>
            </a:r>
            <a:endParaRPr lang="en-US" altLang="zh-CN" sz="16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endParaRPr lang="en-GB" sz="1600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en-US" altLang="zh-CN" sz="1600" dirty="0">
                <a:latin typeface="Arial" pitchFamily="34" charset="0"/>
                <a:cs typeface="Arial" pitchFamily="34" charset="0"/>
              </a:rPr>
              <a:t>2</a:t>
            </a:r>
            <a:r>
              <a:rPr lang="zh-CN" altLang="en-US" sz="1600" dirty="0">
                <a:latin typeface="Arial" pitchFamily="34" charset="0"/>
                <a:cs typeface="Arial" pitchFamily="34" charset="0"/>
              </a:rPr>
              <a:t>．为什么摩西律法的动物祭品不能充分取走人的罪</a:t>
            </a:r>
            <a:r>
              <a:rPr lang="zh-CN" altLang="en-US" sz="1600" dirty="0" smtClean="0">
                <a:latin typeface="Arial" pitchFamily="34" charset="0"/>
                <a:cs typeface="Arial" pitchFamily="34" charset="0"/>
              </a:rPr>
              <a:t>？</a:t>
            </a:r>
            <a:endParaRPr lang="en-US" altLang="zh-CN" sz="16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endParaRPr lang="en-GB" sz="1600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en-US" altLang="zh-CN" sz="1600" dirty="0">
                <a:latin typeface="Arial" pitchFamily="34" charset="0"/>
                <a:cs typeface="Arial" pitchFamily="34" charset="0"/>
              </a:rPr>
              <a:t>3</a:t>
            </a:r>
            <a:r>
              <a:rPr lang="zh-CN" altLang="en-US" sz="1600" dirty="0">
                <a:latin typeface="Arial" pitchFamily="34" charset="0"/>
                <a:cs typeface="Arial" pitchFamily="34" charset="0"/>
              </a:rPr>
              <a:t>．当耶稣死时，他是我们的代表，还是我们的替身</a:t>
            </a:r>
            <a:r>
              <a:rPr lang="zh-CN" altLang="en-US" sz="1600" dirty="0" smtClean="0">
                <a:latin typeface="Arial" pitchFamily="34" charset="0"/>
                <a:cs typeface="Arial" pitchFamily="34" charset="0"/>
              </a:rPr>
              <a:t>？</a:t>
            </a:r>
            <a:endParaRPr lang="en-US" altLang="zh-CN" sz="16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endParaRPr lang="en-GB" sz="1600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en-US" altLang="zh-CN" sz="1600" dirty="0">
                <a:latin typeface="Arial" pitchFamily="34" charset="0"/>
                <a:cs typeface="Arial" pitchFamily="34" charset="0"/>
              </a:rPr>
              <a:t>4</a:t>
            </a:r>
            <a:r>
              <a:rPr lang="zh-CN" altLang="en-US" sz="1600" dirty="0">
                <a:latin typeface="Arial" pitchFamily="34" charset="0"/>
                <a:cs typeface="Arial" pitchFamily="34" charset="0"/>
              </a:rPr>
              <a:t>．下面那一个陈述是正确的？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en-US" altLang="zh-CN" sz="1600" dirty="0">
                <a:latin typeface="Arial" pitchFamily="34" charset="0"/>
                <a:cs typeface="Arial" pitchFamily="34" charset="0"/>
              </a:rPr>
              <a:t>a)        </a:t>
            </a:r>
            <a:r>
              <a:rPr lang="zh-CN" altLang="en-US" sz="1600" dirty="0">
                <a:latin typeface="Arial" pitchFamily="34" charset="0"/>
                <a:cs typeface="Arial" pitchFamily="34" charset="0"/>
              </a:rPr>
              <a:t>基督是代替我们死的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en-US" altLang="zh-CN" sz="1600" dirty="0">
                <a:latin typeface="Arial" pitchFamily="34" charset="0"/>
                <a:cs typeface="Arial" pitchFamily="34" charset="0"/>
              </a:rPr>
              <a:t>b)        </a:t>
            </a:r>
            <a:r>
              <a:rPr lang="zh-CN" altLang="en-US" sz="1600" dirty="0">
                <a:latin typeface="Arial" pitchFamily="34" charset="0"/>
                <a:cs typeface="Arial" pitchFamily="34" charset="0"/>
              </a:rPr>
              <a:t>基督代表了我们，所以神能因他而宽容我们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en-US" altLang="zh-CN" sz="1600" dirty="0">
                <a:latin typeface="Arial" pitchFamily="34" charset="0"/>
                <a:cs typeface="Arial" pitchFamily="34" charset="0"/>
              </a:rPr>
              <a:t>c)        </a:t>
            </a:r>
            <a:r>
              <a:rPr lang="zh-CN" altLang="en-US" sz="1600" dirty="0">
                <a:latin typeface="Arial" pitchFamily="34" charset="0"/>
                <a:cs typeface="Arial" pitchFamily="34" charset="0"/>
              </a:rPr>
              <a:t>基督象我们，但是不代表我们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en-US" altLang="zh-CN" sz="1600" dirty="0">
                <a:latin typeface="Arial" pitchFamily="34" charset="0"/>
                <a:cs typeface="Arial" pitchFamily="34" charset="0"/>
              </a:rPr>
              <a:t>d)        </a:t>
            </a:r>
            <a:r>
              <a:rPr lang="zh-CN" altLang="en-US" sz="1600" dirty="0">
                <a:latin typeface="Arial" pitchFamily="34" charset="0"/>
                <a:cs typeface="Arial" pitchFamily="34" charset="0"/>
              </a:rPr>
              <a:t>基督的死意味着神将不再把人的过失当作犯罪。</a:t>
            </a:r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7538" y="1052513"/>
            <a:ext cx="3657600" cy="459105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en-US" altLang="zh-CN" sz="1600" dirty="0">
                <a:latin typeface="Arial" pitchFamily="34" charset="0"/>
                <a:cs typeface="Arial" pitchFamily="34" charset="0"/>
              </a:rPr>
              <a:t>5</a:t>
            </a:r>
            <a:r>
              <a:rPr lang="zh-CN" altLang="en-US" sz="1600" dirty="0">
                <a:latin typeface="Arial" pitchFamily="34" charset="0"/>
                <a:cs typeface="Arial" pitchFamily="34" charset="0"/>
              </a:rPr>
              <a:t>．耶稣从他自己的死里获益了吗</a:t>
            </a:r>
            <a:r>
              <a:rPr lang="zh-CN" altLang="en-US" sz="1600" dirty="0" smtClean="0">
                <a:latin typeface="Arial" pitchFamily="34" charset="0"/>
                <a:cs typeface="Arial" pitchFamily="34" charset="0"/>
              </a:rPr>
              <a:t>？</a:t>
            </a:r>
            <a:endParaRPr lang="en-US" altLang="zh-CN" sz="16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endParaRPr lang="en-GB" sz="1600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en-US" altLang="zh-CN" sz="1600" dirty="0">
                <a:latin typeface="Arial" pitchFamily="34" charset="0"/>
                <a:cs typeface="Arial" pitchFamily="34" charset="0"/>
              </a:rPr>
              <a:t>6</a:t>
            </a:r>
            <a:r>
              <a:rPr lang="zh-CN" altLang="en-US" sz="1600" dirty="0">
                <a:latin typeface="Arial" pitchFamily="34" charset="0"/>
                <a:cs typeface="Arial" pitchFamily="34" charset="0"/>
              </a:rPr>
              <a:t>．当基督在十字架上死的时候，他是否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en-US" altLang="zh-CN" sz="1600" dirty="0">
                <a:latin typeface="Arial" pitchFamily="34" charset="0"/>
                <a:cs typeface="Arial" pitchFamily="34" charset="0"/>
              </a:rPr>
              <a:t>a)        </a:t>
            </a:r>
            <a:r>
              <a:rPr lang="zh-CN" altLang="en-US" sz="1600" dirty="0">
                <a:latin typeface="Arial" pitchFamily="34" charset="0"/>
                <a:cs typeface="Arial" pitchFamily="34" charset="0"/>
              </a:rPr>
              <a:t>结束了摩西的律法的一小部分，但不包括十诫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en-US" altLang="zh-CN" sz="1600" dirty="0">
                <a:latin typeface="Arial" pitchFamily="34" charset="0"/>
                <a:cs typeface="Arial" pitchFamily="34" charset="0"/>
              </a:rPr>
              <a:t>b)        </a:t>
            </a:r>
            <a:r>
              <a:rPr lang="zh-CN" altLang="en-US" sz="1600" dirty="0">
                <a:latin typeface="Arial" pitchFamily="34" charset="0"/>
                <a:cs typeface="Arial" pitchFamily="34" charset="0"/>
              </a:rPr>
              <a:t>结束了全部摩西律法，包括十诫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en-US" altLang="zh-CN" sz="1600" dirty="0">
                <a:latin typeface="Arial" pitchFamily="34" charset="0"/>
                <a:cs typeface="Arial" pitchFamily="34" charset="0"/>
              </a:rPr>
              <a:t>c)        </a:t>
            </a:r>
            <a:r>
              <a:rPr lang="zh-CN" altLang="en-US" sz="1600" dirty="0">
                <a:latin typeface="Arial" pitchFamily="34" charset="0"/>
                <a:cs typeface="Arial" pitchFamily="34" charset="0"/>
              </a:rPr>
              <a:t>结束了除犹太人节日以外的摩西律法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en-US" altLang="zh-CN" sz="1600" dirty="0">
                <a:latin typeface="Arial" pitchFamily="34" charset="0"/>
                <a:cs typeface="Arial" pitchFamily="34" charset="0"/>
              </a:rPr>
              <a:t>d)        </a:t>
            </a:r>
            <a:r>
              <a:rPr lang="zh-CN" altLang="en-US" sz="1600" dirty="0">
                <a:latin typeface="Arial" pitchFamily="34" charset="0"/>
                <a:cs typeface="Arial" pitchFamily="34" charset="0"/>
              </a:rPr>
              <a:t>对摩西律法的位置没有任何影响</a:t>
            </a:r>
            <a:r>
              <a:rPr lang="zh-CN" altLang="en-US" sz="1600" dirty="0" smtClean="0">
                <a:latin typeface="Arial" pitchFamily="34" charset="0"/>
                <a:cs typeface="Arial" pitchFamily="34" charset="0"/>
              </a:rPr>
              <a:t>？</a:t>
            </a:r>
            <a:endParaRPr lang="en-US" altLang="zh-CN" sz="16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endParaRPr lang="en-GB" sz="1600" dirty="0"/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en-US" altLang="zh-CN" sz="1600" dirty="0">
                <a:latin typeface="Arial" pitchFamily="34" charset="0"/>
                <a:cs typeface="Arial" pitchFamily="34" charset="0"/>
              </a:rPr>
              <a:t>7</a:t>
            </a:r>
            <a:r>
              <a:rPr lang="zh-CN" altLang="en-US" sz="1600" dirty="0">
                <a:latin typeface="Arial" pitchFamily="34" charset="0"/>
                <a:cs typeface="Arial" pitchFamily="34" charset="0"/>
              </a:rPr>
              <a:t>．我们现在应该遵守安息日吗</a:t>
            </a:r>
            <a:r>
              <a:rPr lang="zh-CN" altLang="en-US" sz="1600" dirty="0" smtClean="0">
                <a:latin typeface="Arial" pitchFamily="34" charset="0"/>
                <a:cs typeface="Arial" pitchFamily="34" charset="0"/>
              </a:rPr>
              <a:t>？</a:t>
            </a:r>
            <a:endParaRPr lang="en-US" altLang="zh-CN" sz="16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endParaRPr lang="en-GB" sz="1600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en-US" altLang="zh-CN" sz="1600" dirty="0">
                <a:latin typeface="Arial" pitchFamily="34" charset="0"/>
                <a:cs typeface="Arial" pitchFamily="34" charset="0"/>
              </a:rPr>
              <a:t>8</a:t>
            </a:r>
            <a:r>
              <a:rPr lang="zh-CN" altLang="en-US" sz="1600" dirty="0">
                <a:latin typeface="Arial" pitchFamily="34" charset="0"/>
                <a:cs typeface="Arial" pitchFamily="34" charset="0"/>
              </a:rPr>
              <a:t>．请给出你回答第</a:t>
            </a:r>
            <a:r>
              <a:rPr lang="en-US" altLang="zh-CN" sz="1600" dirty="0">
                <a:latin typeface="Arial" pitchFamily="34" charset="0"/>
                <a:cs typeface="Arial" pitchFamily="34" charset="0"/>
              </a:rPr>
              <a:t>7</a:t>
            </a:r>
            <a:r>
              <a:rPr lang="zh-CN" altLang="en-US" sz="1600" dirty="0">
                <a:latin typeface="Arial" pitchFamily="34" charset="0"/>
                <a:cs typeface="Arial" pitchFamily="34" charset="0"/>
              </a:rPr>
              <a:t>问的理由。</a:t>
            </a:r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925" y="1652588"/>
            <a:ext cx="7954963" cy="48006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zh-CN" altLang="en-US" dirty="0">
                <a:latin typeface="Arial" pitchFamily="34" charset="0"/>
                <a:cs typeface="Arial" pitchFamily="34" charset="0"/>
              </a:rPr>
              <a:t>他“也曾凡事受过试探，与我们一样，只是他没有犯罪”（希伯来书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4:15</a:t>
            </a:r>
            <a:r>
              <a:rPr lang="zh-CN" altLang="en-US" dirty="0" smtClean="0">
                <a:latin typeface="Arial" pitchFamily="34" charset="0"/>
                <a:cs typeface="Arial" pitchFamily="34" charset="0"/>
              </a:rPr>
              <a:t>）</a:t>
            </a:r>
            <a:endParaRPr lang="en-US" altLang="zh-CN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zh-CN" altLang="en-US" dirty="0">
                <a:latin typeface="Arial" pitchFamily="34" charset="0"/>
                <a:cs typeface="Arial" pitchFamily="34" charset="0"/>
              </a:rPr>
              <a:t>他“没有罪”。“在他并没有罪”（哥林多后书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5:21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；约翰一书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3:5</a:t>
            </a:r>
            <a:r>
              <a:rPr lang="zh-CN" altLang="en-US" dirty="0" smtClean="0">
                <a:latin typeface="Arial" pitchFamily="34" charset="0"/>
                <a:cs typeface="Arial" pitchFamily="34" charset="0"/>
              </a:rPr>
              <a:t>）。</a:t>
            </a:r>
            <a:endParaRPr lang="en-US" altLang="zh-CN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zh-CN" altLang="en-US" dirty="0">
                <a:latin typeface="Arial" pitchFamily="34" charset="0"/>
                <a:cs typeface="Arial" pitchFamily="34" charset="0"/>
              </a:rPr>
              <a:t>“他并没有罪，口里也没有诡诈”（彼得前书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2:22</a:t>
            </a:r>
            <a:r>
              <a:rPr lang="zh-CN" altLang="en-US" dirty="0" smtClean="0">
                <a:latin typeface="Arial" pitchFamily="34" charset="0"/>
                <a:cs typeface="Arial" pitchFamily="34" charset="0"/>
              </a:rPr>
              <a:t>）。</a:t>
            </a:r>
            <a:endParaRPr lang="en-US" altLang="zh-CN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zh-CN" altLang="en-US" dirty="0">
                <a:latin typeface="Arial" pitchFamily="34" charset="0"/>
                <a:cs typeface="Arial" pitchFamily="34" charset="0"/>
              </a:rPr>
              <a:t>“象这样圣洁、无邪恶、无玷污、远离罪人”（希伯来书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7:26</a:t>
            </a:r>
            <a:r>
              <a:rPr lang="zh-CN" altLang="en-US" dirty="0" smtClean="0">
                <a:latin typeface="Arial" pitchFamily="34" charset="0"/>
                <a:cs typeface="Arial" pitchFamily="34" charset="0"/>
              </a:rPr>
              <a:t>）。</a:t>
            </a:r>
            <a:endParaRPr lang="en-US" altLang="zh-CN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zh-CN" altLang="en-US" dirty="0" smtClean="0">
                <a:latin typeface="Arial" pitchFamily="34" charset="0"/>
                <a:cs typeface="Arial" pitchFamily="34" charset="0"/>
              </a:rPr>
              <a:t>因此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zh-CN" altLang="en-US" dirty="0">
                <a:latin typeface="Arial" pitchFamily="34" charset="0"/>
                <a:cs typeface="Arial" pitchFamily="34" charset="0"/>
              </a:rPr>
              <a:t>神在肉身显现，被圣灵称为</a:t>
            </a:r>
            <a:r>
              <a:rPr lang="zh-CN" altLang="en-US" dirty="0" smtClean="0">
                <a:latin typeface="Arial" pitchFamily="34" charset="0"/>
                <a:cs typeface="Arial" pitchFamily="34" charset="0"/>
              </a:rPr>
              <a:t>义（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提摩太前书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3:16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）</a:t>
            </a:r>
            <a:r>
              <a:rPr lang="en-GB" dirty="0">
                <a:latin typeface="Arial" pitchFamily="34" charset="0"/>
                <a:cs typeface="Arial" pitchFamily="34" charset="0"/>
              </a:rPr>
              <a:t> 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zh-CN" altLang="en-US" dirty="0">
                <a:latin typeface="Arial" pitchFamily="34" charset="0"/>
                <a:cs typeface="Arial" pitchFamily="34" charset="0"/>
              </a:rPr>
              <a:t>那不能看见之神的像”的完美的显现（歌罗西书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1:15</a:t>
            </a:r>
            <a:r>
              <a:rPr lang="zh-CN" altLang="en-US" dirty="0" smtClean="0">
                <a:latin typeface="Arial" pitchFamily="34" charset="0"/>
                <a:cs typeface="Arial" pitchFamily="34" charset="0"/>
              </a:rPr>
              <a:t>）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人看见了我，就是看见了父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约翰福音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14:9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). 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88925" y="773113"/>
            <a:ext cx="7620000" cy="1143000"/>
          </a:xfrm>
          <a:prstGeom prst="rect">
            <a:avLst/>
          </a:prstGeom>
        </p:spPr>
        <p:txBody>
          <a:bodyPr anchor="ctr"/>
          <a:lstStyle>
            <a:lvl1pPr algn="ctr" defTabSz="914400" eaLnBrk="1" latinLnBrk="0" hangingPunct="1">
              <a:buNone/>
              <a:defRPr sz="3600" b="1" cap="none" spc="-100" baseline="0">
                <a:ln>
                  <a:noFill/>
                </a:ln>
                <a:solidFill>
                  <a:schemeClr val="accent4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en-US" altLang="zh-CN" dirty="0"/>
              <a:t>9.1 </a:t>
            </a:r>
            <a:r>
              <a:rPr lang="zh-CN" altLang="en-US" dirty="0"/>
              <a:t>耶稣的胜</a:t>
            </a:r>
            <a:r>
              <a:rPr lang="zh-CN" altLang="en-US" dirty="0" smtClean="0"/>
              <a:t>利</a:t>
            </a:r>
            <a:endParaRPr lang="en-US" altLang="zh-CN" dirty="0" smtClean="0"/>
          </a:p>
          <a:p>
            <a:pPr>
              <a:defRPr/>
            </a:pPr>
            <a:r>
              <a:rPr lang="zh-CN" altLang="en-US" dirty="0"/>
              <a:t>他没有犯罪</a:t>
            </a:r>
            <a:endParaRPr lang="en-GB" dirty="0"/>
          </a:p>
          <a:p>
            <a:pPr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zh-CN" altLang="en-US" dirty="0">
                <a:latin typeface="Arial" pitchFamily="34" charset="0"/>
                <a:cs typeface="Arial" pitchFamily="34" charset="0"/>
              </a:rPr>
              <a:t>耶稣是我们的代表，因为他在所有的方面都“与他的弟兄相同”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(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希伯来书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2:17)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。“他为人人尝了死味”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(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希伯来书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2:9)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。当我们犯了罪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……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比如我们生了气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……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神可以“在基督里”饶恕我们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(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以弗所书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4:32)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。这是因为神能将我们与基督比较；基督是象我们一样的人，也受到试探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………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比如生气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……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但是能够战胜任何一个诱惑。所以神能够原谅我们的罪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……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生气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……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因为我们归入了基督，被他的公义遮盖了。基督作为我们的代表所以就意味着：神能向我们显示他的恩惠，又保持他公义的原则。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GB" sz="36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9.3</a:t>
            </a:r>
            <a:r>
              <a:rPr lang="zh-CN" altLang="en-US" sz="3600" b="1" dirty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我们的代表</a:t>
            </a:r>
            <a:r>
              <a:rPr lang="en-US" altLang="zh-CN" sz="3600" b="1" dirty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—</a:t>
            </a:r>
            <a:r>
              <a:rPr lang="zh-CN" altLang="en-US" sz="3600" b="1" dirty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耶稣</a:t>
            </a:r>
            <a:endParaRPr lang="en-GB" sz="3600" b="1" dirty="0">
              <a:solidFill>
                <a:schemeClr val="accent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zh-CN" altLang="en-US" sz="36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耶稣不是我们的替代品</a:t>
            </a:r>
            <a:endParaRPr lang="en-GB" sz="3600" b="1" dirty="0">
              <a:solidFill>
                <a:schemeClr val="accent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zh-CN" altLang="en-US" dirty="0" smtClean="0">
                <a:latin typeface="Arial" pitchFamily="34" charset="0"/>
                <a:cs typeface="Arial" pitchFamily="34" charset="0"/>
              </a:rPr>
              <a:t>如果基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督替我们而死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zh-CN" altLang="en-US" dirty="0" smtClean="0">
                <a:latin typeface="Arial" pitchFamily="34" charset="0"/>
                <a:cs typeface="Arial" pitchFamily="34" charset="0"/>
              </a:rPr>
              <a:t>我们就不应该会死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.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zh-CN" altLang="en-US" dirty="0">
                <a:latin typeface="Arial" pitchFamily="34" charset="0"/>
                <a:cs typeface="Arial" pitchFamily="34" charset="0"/>
              </a:rPr>
              <a:t> 救赎是可能通过基督的死和复活而实现，不只是他的死亡。</a:t>
            </a:r>
            <a:r>
              <a:rPr lang="zh-CN" altLang="en-US" dirty="0" smtClean="0">
                <a:latin typeface="Arial" pitchFamily="34" charset="0"/>
                <a:cs typeface="Arial" pitchFamily="34" charset="0"/>
              </a:rPr>
              <a:t>基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督为我们死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 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替代的理论将意味着他不得不亲自为我们每个人去死。 </a:t>
            </a:r>
            <a:endParaRPr lang="en-US" altLang="zh-CN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zh-CN" altLang="en-US" dirty="0">
                <a:latin typeface="Arial" pitchFamily="34" charset="0"/>
                <a:cs typeface="Arial" pitchFamily="34" charset="0"/>
              </a:rPr>
              <a:t>“基督为我们而死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[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希腊</a:t>
            </a:r>
            <a:r>
              <a:rPr lang="en-US" altLang="zh-CN" dirty="0" err="1">
                <a:latin typeface="Arial" pitchFamily="34" charset="0"/>
                <a:cs typeface="Arial" pitchFamily="34" charset="0"/>
              </a:rPr>
              <a:t>huper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]”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如果基督替我们去死了，希腊字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ANTI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将会被用到。但经文中从来没有提及这个词，耶稣为我们死。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zh-CN" altLang="en-US" sz="3600" b="1" dirty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他</a:t>
            </a:r>
            <a:r>
              <a:rPr lang="zh-CN" altLang="en-US" sz="36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人观点</a:t>
            </a:r>
            <a:endParaRPr lang="en-GB" sz="3600" b="1" dirty="0">
              <a:solidFill>
                <a:schemeClr val="accent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zh-CN" altLang="en-US" dirty="0">
                <a:latin typeface="Arial" pitchFamily="34" charset="0"/>
                <a:cs typeface="Arial" pitchFamily="34" charset="0"/>
              </a:rPr>
              <a:t>约翰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A.T.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罗宾逊，曾经是伍尔维奇的主教：“新约的作家从来提及上帝惩罚基督。基督作为我们的代表，不是我们的替代品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;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他的工始终是代表我们（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hyper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），而不是替（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ANTI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）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;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他为罪死亡，而不是如此，我们将不需要（作为我们的替代品），更精确的说，我们可以作为我们自己的代表“ 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(Wrestling With Romans (London: SCM, 1979), p. 48).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GB" sz="36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9.4</a:t>
            </a:r>
            <a:r>
              <a:rPr lang="zh-CN" altLang="en-US" sz="3600" b="1" dirty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耶稣和摩西的律法</a:t>
            </a:r>
            <a:endParaRPr lang="en-GB" sz="3600" b="1" dirty="0">
              <a:solidFill>
                <a:schemeClr val="accent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95288" y="1268413"/>
            <a:ext cx="7620000" cy="1143000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zh-CN" altLang="en-US" sz="3200" b="1" dirty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律</a:t>
            </a:r>
            <a:r>
              <a:rPr lang="zh-CN" altLang="en-US" sz="32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法在</a:t>
            </a:r>
            <a:r>
              <a:rPr lang="zh-CN" altLang="en-US" sz="3200" b="1" dirty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基督</a:t>
            </a:r>
            <a:r>
              <a:rPr lang="zh-CN" altLang="en-US" sz="32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中被废除</a:t>
            </a:r>
            <a:endParaRPr lang="en-GB" sz="3200" b="1" dirty="0">
              <a:solidFill>
                <a:schemeClr val="accent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68313" y="2276475"/>
            <a:ext cx="7620000" cy="48006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zh-CN" altLang="en-US" dirty="0">
                <a:latin typeface="Arial" pitchFamily="34" charset="0"/>
                <a:cs typeface="Arial" pitchFamily="34" charset="0"/>
              </a:rPr>
              <a:t>“祭司的职任既已更改（从利未人到基督），律法也必须更改”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(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希伯来书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7:12)</a:t>
            </a:r>
            <a:r>
              <a:rPr lang="zh-CN" altLang="en-US" dirty="0" smtClean="0">
                <a:latin typeface="Arial" pitchFamily="34" charset="0"/>
                <a:cs typeface="Arial" pitchFamily="34" charset="0"/>
              </a:rPr>
              <a:t>。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基督“成为祭司并不是照属肉体的条例（因为他是利未人的后裔本来就可以成为祭司）仍是照无穷之生命的大能”因为他的完美就得到了大能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(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希伯来书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7:16)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。所以“先前的条例（指摩西的律法），因软弱无益，（通过基督）废掉了，律法原来一无所成，就引进了更美的指望”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(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希伯来书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7:18,19 )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。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zh-CN" altLang="en-US" sz="32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遵从律法不能得救</a:t>
            </a:r>
            <a:endParaRPr lang="en-GB" sz="3200" b="1" dirty="0">
              <a:solidFill>
                <a:schemeClr val="accent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zh-CN" altLang="en-US" dirty="0">
                <a:latin typeface="Arial" pitchFamily="34" charset="0"/>
                <a:cs typeface="Arial" pitchFamily="34" charset="0"/>
              </a:rPr>
              <a:t>“没有一个人靠着律法在神面前称义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…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因为，义人必因信得生”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(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加拉太书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3:11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引自哈巴谷书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2:14)</a:t>
            </a:r>
            <a:r>
              <a:rPr lang="zh-CN" altLang="en-US" dirty="0" smtClean="0">
                <a:latin typeface="Arial" pitchFamily="34" charset="0"/>
                <a:cs typeface="Arial" pitchFamily="34" charset="0"/>
              </a:rPr>
              <a:t>。</a:t>
            </a:r>
            <a:endParaRPr lang="en-US" altLang="zh-CN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zh-CN" altLang="en-US" dirty="0">
                <a:latin typeface="Arial" pitchFamily="34" charset="0"/>
                <a:cs typeface="Arial" pitchFamily="34" charset="0"/>
              </a:rPr>
              <a:t>“凡是以行律法为本的，都是被咒诅的：因为经上记着：‘凡不常照律法书上所记一切之事去行的，就被咒诅”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(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加拉太书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3:10)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。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zh-CN" altLang="en-US" dirty="0">
                <a:latin typeface="Arial" pitchFamily="34" charset="0"/>
                <a:cs typeface="Arial" pitchFamily="34" charset="0"/>
              </a:rPr>
              <a:t>如果我们要遵守摩西的律法，我们必须尝试遵守律法一切的条例。哪怕对律法中的一个部分不遵守，都意味着那些在律法之下的人被谴</a:t>
            </a:r>
            <a:r>
              <a:rPr lang="zh-CN" altLang="en-US" dirty="0" smtClean="0">
                <a:latin typeface="Arial" pitchFamily="34" charset="0"/>
                <a:cs typeface="Arial" pitchFamily="34" charset="0"/>
              </a:rPr>
              <a:t>责</a:t>
            </a:r>
            <a:endParaRPr lang="en-US" altLang="zh-CN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zh-CN" altLang="en-US" dirty="0">
                <a:latin typeface="Arial" pitchFamily="34" charset="0"/>
                <a:cs typeface="Arial" pitchFamily="34" charset="0"/>
              </a:rPr>
              <a:t>保罗同样几次明确地强调这一点：“人称义不是因行律法，乃是因信耶稣基督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…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使我们因信基督称义，不因行律法称义：因为凡有血气的，没有一人因行律法称义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…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没有一个人靠着律法称义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…”(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加拉太书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2:16; 3:11;  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使徒行传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3:11)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。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zh-CN" altLang="en-US" sz="32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遵循摩西律法不能得救</a:t>
            </a:r>
            <a:endParaRPr lang="en-GB" sz="3200" b="1" dirty="0">
              <a:solidFill>
                <a:schemeClr val="accent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zh-CN" altLang="en-US" sz="3200" b="1" dirty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歌罗西书</a:t>
            </a:r>
            <a:r>
              <a:rPr lang="en-GB" sz="3200" b="1" dirty="0" smtClean="0">
                <a:solidFill>
                  <a:schemeClr val="accent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endParaRPr lang="en-GB" sz="3200" b="1" dirty="0">
              <a:solidFill>
                <a:schemeClr val="accent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80000"/>
              <a:buFont typeface="Wingdings" pitchFamily="2" charset="2"/>
              <a:buChar char="v"/>
              <a:defRPr/>
            </a:pPr>
            <a:r>
              <a:rPr lang="zh-CN" altLang="en-US" dirty="0">
                <a:latin typeface="Arial" pitchFamily="34" charset="0"/>
                <a:cs typeface="Arial" pitchFamily="34" charset="0"/>
              </a:rPr>
              <a:t>经他的死，基督抹去了“律例上所写、攻击我们、有碍于我们的字据，把它撒去，钉在十字架上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…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在饮食上，或节期、月朔、安息日都不可让人论断你们。这些原是后世的影儿；那形体却是基督”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(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歌罗西书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2:14…17)</a:t>
            </a:r>
            <a:r>
              <a:rPr lang="zh-CN" altLang="en-US" dirty="0">
                <a:latin typeface="Arial" pitchFamily="34" charset="0"/>
                <a:cs typeface="Arial" pitchFamily="34" charset="0"/>
              </a:rPr>
              <a:t>。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</TotalTime>
  <Words>1843</Words>
  <Application>Microsoft Office PowerPoint</Application>
  <PresentationFormat>全屏显示(4:3)</PresentationFormat>
  <Paragraphs>82</Paragraphs>
  <Slides>18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19" baseType="lpstr">
      <vt:lpstr>Adjacency</vt:lpstr>
      <vt:lpstr>圣经基本原理 第九章   耶稣的工 </vt:lpstr>
      <vt:lpstr>PowerPoint 演示文稿</vt:lpstr>
      <vt:lpstr>9.3我们的代表—耶稣</vt:lpstr>
      <vt:lpstr>耶稣不是我们的替代品</vt:lpstr>
      <vt:lpstr>他人观点</vt:lpstr>
      <vt:lpstr>9.4耶稣和摩西的律法</vt:lpstr>
      <vt:lpstr>遵从律法不能得救</vt:lpstr>
      <vt:lpstr>遵循摩西律法不能得救</vt:lpstr>
      <vt:lpstr>歌罗西书2</vt:lpstr>
      <vt:lpstr>食物都是洁净的</vt:lpstr>
      <vt:lpstr>9.5安息日 </vt:lpstr>
      <vt:lpstr>安息日：神以色列人中间为证据</vt:lpstr>
      <vt:lpstr>安息日终结</vt:lpstr>
      <vt:lpstr>安息日和救赎</vt:lpstr>
      <vt:lpstr>十诫和律法没有区别</vt:lpstr>
      <vt:lpstr>新的律法取代旧的律法</vt:lpstr>
      <vt:lpstr>以下所列的段落证明了十诫中的其余九诫在新约中被再确认</vt:lpstr>
      <vt:lpstr>第九章问题：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</dc:creator>
  <cp:lastModifiedBy>D</cp:lastModifiedBy>
  <cp:revision>35</cp:revision>
  <dcterms:created xsi:type="dcterms:W3CDTF">2012-04-16T19:41:35Z</dcterms:created>
  <dcterms:modified xsi:type="dcterms:W3CDTF">2012-08-12T15:37:12Z</dcterms:modified>
</cp:coreProperties>
</file>