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2" r:id="rId3"/>
    <p:sldId id="266" r:id="rId4"/>
    <p:sldId id="267" r:id="rId5"/>
    <p:sldId id="268" r:id="rId6"/>
    <p:sldId id="257" r:id="rId7"/>
    <p:sldId id="263" r:id="rId8"/>
    <p:sldId id="269" r:id="rId9"/>
    <p:sldId id="270" r:id="rId10"/>
    <p:sldId id="271" r:id="rId11"/>
    <p:sldId id="272" r:id="rId12"/>
    <p:sldId id="273" r:id="rId13"/>
    <p:sldId id="264" r:id="rId14"/>
    <p:sldId id="274" r:id="rId15"/>
    <p:sldId id="275" r:id="rId16"/>
    <p:sldId id="258" r:id="rId17"/>
    <p:sldId id="261" r:id="rId18"/>
    <p:sldId id="276" r:id="rId19"/>
    <p:sldId id="277" r:id="rId20"/>
    <p:sldId id="259" r:id="rId21"/>
    <p:sldId id="260" r:id="rId22"/>
    <p:sldId id="278" r:id="rId23"/>
    <p:sldId id="279" r:id="rId24"/>
    <p:sldId id="282" r:id="rId25"/>
    <p:sldId id="281" r:id="rId26"/>
    <p:sldId id="280" r:id="rId27"/>
    <p:sldId id="283" r:id="rId28"/>
    <p:sldId id="284"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CC"/>
    <a:srgbClr val="0033CC"/>
    <a:srgbClr val="6600CC"/>
    <a:srgbClr val="3333C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p:scale>
          <a:sx n="62" d="100"/>
          <a:sy n="62" d="100"/>
        </p:scale>
        <p:origin x="-1542"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A7DA2-5426-4670-9914-478191EC42C4}" type="datetimeFigureOut">
              <a:rPr lang="en-GB" smtClean="0"/>
              <a:pPr/>
              <a:t>02/08/2012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C17FA0-8BDF-4C5A-8677-3BEC01AC5FA5}" type="slidenum">
              <a:rPr lang="en-GB" smtClean="0"/>
              <a:pPr/>
              <a:t>‹#›</a:t>
            </a:fld>
            <a:endParaRPr lang="en-GB"/>
          </a:p>
        </p:txBody>
      </p:sp>
    </p:spTree>
    <p:extLst>
      <p:ext uri="{BB962C8B-B14F-4D97-AF65-F5344CB8AC3E}">
        <p14:creationId xmlns:p14="http://schemas.microsoft.com/office/powerpoint/2010/main" val="234662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1C601-0AAE-4FF9-9FF2-BB85B740CEF1}" type="slidenum">
              <a:rPr lang="en-US" altLang="ko-KR"/>
              <a:pPr/>
              <a:t>6</a:t>
            </a:fld>
            <a:endParaRPr lang="en-US" altLang="ko-K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ltLang="ko-K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7C3D05-F191-4E8D-836F-EF65CFB4864B}" type="datetimeFigureOut">
              <a:rPr lang="en-GB" smtClean="0"/>
              <a:pPr/>
              <a:t>02/08/2012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7C3D05-F191-4E8D-836F-EF65CFB4864B}" type="datetimeFigureOut">
              <a:rPr lang="en-GB" smtClean="0"/>
              <a:pPr/>
              <a:t>02/08/2012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7C3D05-F191-4E8D-836F-EF65CFB4864B}" type="datetimeFigureOut">
              <a:rPr lang="en-GB" smtClean="0"/>
              <a:pPr/>
              <a:t>02/08/2012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7C3D05-F191-4E8D-836F-EF65CFB4864B}" type="datetimeFigureOut">
              <a:rPr lang="en-GB" smtClean="0"/>
              <a:pPr/>
              <a:t>02/08/2012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C3D05-F191-4E8D-836F-EF65CFB4864B}" type="datetimeFigureOut">
              <a:rPr lang="en-GB" smtClean="0"/>
              <a:pPr/>
              <a:t>02/08/2012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7C3D05-F191-4E8D-836F-EF65CFB4864B}" type="datetimeFigureOut">
              <a:rPr lang="en-GB" smtClean="0"/>
              <a:pPr/>
              <a:t>02/08/2012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7C3D05-F191-4E8D-836F-EF65CFB4864B}" type="datetimeFigureOut">
              <a:rPr lang="en-GB" smtClean="0"/>
              <a:pPr/>
              <a:t>02/08/2012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7C3D05-F191-4E8D-836F-EF65CFB4864B}" type="datetimeFigureOut">
              <a:rPr lang="en-GB" smtClean="0"/>
              <a:pPr/>
              <a:t>02/08/2012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C3D05-F191-4E8D-836F-EF65CFB4864B}" type="datetimeFigureOut">
              <a:rPr lang="en-GB" smtClean="0"/>
              <a:pPr/>
              <a:t>02/08/2012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C3D05-F191-4E8D-836F-EF65CFB4864B}" type="datetimeFigureOut">
              <a:rPr lang="en-GB" smtClean="0"/>
              <a:pPr/>
              <a:t>02/08/2012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C3D05-F191-4E8D-836F-EF65CFB4864B}" type="datetimeFigureOut">
              <a:rPr lang="en-GB" smtClean="0"/>
              <a:pPr/>
              <a:t>02/08/2012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C3D05-F191-4E8D-836F-EF65CFB4864B}" type="datetimeFigureOut">
              <a:rPr lang="en-GB" smtClean="0"/>
              <a:pPr/>
              <a:t>02/08/2012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72DB8-4BEB-454F-9637-28C152FACC8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7560" y="908720"/>
            <a:ext cx="6046440" cy="2118097"/>
          </a:xfrm>
        </p:spPr>
        <p:txBody>
          <a:bodyPr>
            <a:normAutofit/>
          </a:bodyPr>
          <a:lstStyle/>
          <a:p>
            <a:r>
              <a:rPr lang="zh-CN" altLang="en-US" b="1" dirty="0" smtClean="0">
                <a:solidFill>
                  <a:schemeClr val="accent2">
                    <a:lumMod val="50000"/>
                  </a:schemeClr>
                </a:solidFill>
              </a:rPr>
              <a:t>圣经基本原理</a:t>
            </a:r>
            <a:r>
              <a:rPr lang="en-GB" b="1" dirty="0" smtClean="0">
                <a:solidFill>
                  <a:schemeClr val="accent2">
                    <a:lumMod val="50000"/>
                  </a:schemeClr>
                </a:solidFill>
              </a:rPr>
              <a:t/>
            </a:r>
            <a:br>
              <a:rPr lang="en-GB" b="1" dirty="0" smtClean="0">
                <a:solidFill>
                  <a:schemeClr val="accent2">
                    <a:lumMod val="50000"/>
                  </a:schemeClr>
                </a:solidFill>
              </a:rPr>
            </a:br>
            <a:r>
              <a:rPr lang="zh-CN" altLang="en-US" b="1" dirty="0" smtClean="0">
                <a:solidFill>
                  <a:schemeClr val="accent2">
                    <a:lumMod val="50000"/>
                  </a:schemeClr>
                </a:solidFill>
              </a:rPr>
              <a:t>第</a:t>
            </a:r>
            <a:r>
              <a:rPr lang="en-GB" b="1" dirty="0" smtClean="0">
                <a:solidFill>
                  <a:schemeClr val="accent2">
                    <a:lumMod val="50000"/>
                  </a:schemeClr>
                </a:solidFill>
              </a:rPr>
              <a:t>1</a:t>
            </a:r>
            <a:r>
              <a:rPr lang="zh-CN" altLang="en-US" b="1" dirty="0" smtClean="0">
                <a:solidFill>
                  <a:schemeClr val="accent2">
                    <a:lumMod val="50000"/>
                  </a:schemeClr>
                </a:solidFill>
              </a:rPr>
              <a:t>章</a:t>
            </a:r>
            <a:r>
              <a:rPr lang="en-GB" b="1" dirty="0" smtClean="0">
                <a:solidFill>
                  <a:schemeClr val="accent2">
                    <a:lumMod val="50000"/>
                  </a:schemeClr>
                </a:solidFill>
              </a:rPr>
              <a:t>: </a:t>
            </a:r>
            <a:r>
              <a:rPr lang="zh-CN" altLang="en-US" b="1" dirty="0" smtClean="0">
                <a:solidFill>
                  <a:schemeClr val="accent2">
                    <a:lumMod val="50000"/>
                  </a:schemeClr>
                </a:solidFill>
              </a:rPr>
              <a:t>上帝</a:t>
            </a:r>
            <a:r>
              <a:rPr lang="en-GB" dirty="0" smtClean="0"/>
              <a:t/>
            </a:r>
            <a:br>
              <a:rPr lang="en-GB" dirty="0" smtClean="0"/>
            </a:br>
            <a:endParaRPr lang="en-GB" dirty="0"/>
          </a:p>
        </p:txBody>
      </p:sp>
      <p:sp>
        <p:nvSpPr>
          <p:cNvPr id="3" name="Subtitle 2"/>
          <p:cNvSpPr>
            <a:spLocks noGrp="1"/>
          </p:cNvSpPr>
          <p:nvPr>
            <p:ph type="subTitle" idx="1"/>
          </p:nvPr>
        </p:nvSpPr>
        <p:spPr>
          <a:xfrm>
            <a:off x="3131840" y="3501008"/>
            <a:ext cx="6400800" cy="1656184"/>
          </a:xfrm>
        </p:spPr>
        <p:txBody>
          <a:bodyPr>
            <a:normAutofit fontScale="85000" lnSpcReduction="20000"/>
          </a:bodyPr>
          <a:lstStyle/>
          <a:p>
            <a:r>
              <a:rPr lang="en-US" altLang="zh-CN" dirty="0">
                <a:solidFill>
                  <a:schemeClr val="accent2">
                    <a:lumMod val="50000"/>
                  </a:schemeClr>
                </a:solidFill>
              </a:rPr>
              <a:t>1.1 </a:t>
            </a:r>
            <a:r>
              <a:rPr lang="zh-CN" altLang="en-US" dirty="0">
                <a:solidFill>
                  <a:schemeClr val="accent2">
                    <a:lumMod val="50000"/>
                  </a:schemeClr>
                </a:solidFill>
              </a:rPr>
              <a:t>神的存</a:t>
            </a:r>
            <a:r>
              <a:rPr lang="zh-CN" altLang="en-US" dirty="0" smtClean="0">
                <a:solidFill>
                  <a:schemeClr val="accent2">
                    <a:lumMod val="50000"/>
                  </a:schemeClr>
                </a:solidFill>
              </a:rPr>
              <a:t>在</a:t>
            </a:r>
            <a:endParaRPr lang="en-US" altLang="zh-CN" dirty="0" smtClean="0">
              <a:solidFill>
                <a:schemeClr val="accent2">
                  <a:lumMod val="50000"/>
                </a:schemeClr>
              </a:solidFill>
            </a:endParaRPr>
          </a:p>
          <a:p>
            <a:r>
              <a:rPr lang="en-GB" dirty="0" smtClean="0">
                <a:solidFill>
                  <a:schemeClr val="accent2">
                    <a:lumMod val="50000"/>
                  </a:schemeClr>
                </a:solidFill>
              </a:rPr>
              <a:t>1.2</a:t>
            </a:r>
            <a:r>
              <a:rPr lang="zh-CN" altLang="en-US" dirty="0">
                <a:solidFill>
                  <a:schemeClr val="accent2">
                    <a:lumMod val="50000"/>
                  </a:schemeClr>
                </a:solidFill>
              </a:rPr>
              <a:t>神的本</a:t>
            </a:r>
            <a:r>
              <a:rPr lang="zh-CN" altLang="en-US" dirty="0" smtClean="0">
                <a:solidFill>
                  <a:schemeClr val="accent2">
                    <a:lumMod val="50000"/>
                  </a:schemeClr>
                </a:solidFill>
              </a:rPr>
              <a:t>性</a:t>
            </a:r>
            <a:endParaRPr lang="en-US" altLang="zh-CN" dirty="0" smtClean="0">
              <a:solidFill>
                <a:schemeClr val="accent2">
                  <a:lumMod val="50000"/>
                </a:schemeClr>
              </a:solidFill>
            </a:endParaRPr>
          </a:p>
          <a:p>
            <a:r>
              <a:rPr lang="en-GB" dirty="0" smtClean="0">
                <a:solidFill>
                  <a:schemeClr val="accent2">
                    <a:lumMod val="50000"/>
                  </a:schemeClr>
                </a:solidFill>
              </a:rPr>
              <a:t>1.3</a:t>
            </a:r>
            <a:r>
              <a:rPr lang="zh-CN" altLang="en-US" dirty="0">
                <a:solidFill>
                  <a:schemeClr val="accent2">
                    <a:lumMod val="50000"/>
                  </a:schemeClr>
                </a:solidFill>
              </a:rPr>
              <a:t>神的名和品</a:t>
            </a:r>
            <a:r>
              <a:rPr lang="zh-CN" altLang="en-US" dirty="0" smtClean="0">
                <a:solidFill>
                  <a:schemeClr val="accent2">
                    <a:lumMod val="50000"/>
                  </a:schemeClr>
                </a:solidFill>
              </a:rPr>
              <a:t>性</a:t>
            </a:r>
            <a:endParaRPr lang="en-US" altLang="zh-CN" dirty="0" smtClean="0">
              <a:solidFill>
                <a:schemeClr val="accent2">
                  <a:lumMod val="50000"/>
                </a:schemeClr>
              </a:solidFill>
            </a:endParaRPr>
          </a:p>
          <a:p>
            <a:r>
              <a:rPr lang="zh-CN" altLang="en-US" i="1" dirty="0" smtClean="0">
                <a:solidFill>
                  <a:schemeClr val="accent2">
                    <a:lumMod val="50000"/>
                  </a:schemeClr>
                </a:solidFill>
              </a:rPr>
              <a:t>话题</a:t>
            </a:r>
            <a:r>
              <a:rPr lang="en-GB" i="1" dirty="0" smtClean="0">
                <a:solidFill>
                  <a:schemeClr val="accent2">
                    <a:lumMod val="50000"/>
                  </a:schemeClr>
                </a:solidFill>
              </a:rPr>
              <a:t> </a:t>
            </a:r>
            <a:r>
              <a:rPr lang="en-GB" i="1" dirty="0">
                <a:solidFill>
                  <a:schemeClr val="accent2">
                    <a:lumMod val="50000"/>
                  </a:schemeClr>
                </a:solidFill>
              </a:rPr>
              <a:t>1</a:t>
            </a:r>
            <a:r>
              <a:rPr lang="en-GB" i="1" dirty="0" smtClean="0">
                <a:solidFill>
                  <a:schemeClr val="accent2">
                    <a:lumMod val="50000"/>
                  </a:schemeClr>
                </a:solidFill>
              </a:rPr>
              <a:t>:</a:t>
            </a:r>
            <a:r>
              <a:rPr lang="zh-CN" altLang="en-US" i="1" dirty="0">
                <a:solidFill>
                  <a:schemeClr val="accent2">
                    <a:lumMod val="50000"/>
                  </a:schemeClr>
                </a:solidFill>
              </a:rPr>
              <a:t>神的显现</a:t>
            </a:r>
            <a:endParaRPr lang="en-GB" dirty="0"/>
          </a:p>
        </p:txBody>
      </p:sp>
      <p:pic>
        <p:nvPicPr>
          <p:cNvPr id="4" name="Picture 3" descr="BBjpg.JPG"/>
          <p:cNvPicPr>
            <a:picLocks noChangeAspect="1"/>
          </p:cNvPicPr>
          <p:nvPr/>
        </p:nvPicPr>
        <p:blipFill>
          <a:blip r:embed="rId2" cstate="print"/>
          <a:stretch>
            <a:fillRect/>
          </a:stretch>
        </p:blipFill>
        <p:spPr>
          <a:xfrm>
            <a:off x="683568" y="1124744"/>
            <a:ext cx="2741891" cy="42144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b="1" dirty="0" smtClean="0">
                <a:solidFill>
                  <a:schemeClr val="accent1">
                    <a:lumMod val="50000"/>
                  </a:schemeClr>
                </a:solidFill>
                <a:effectLst>
                  <a:reflection blurRad="6350" stA="55000" endA="300" endPos="45500" dir="5400000" sy="-100000" algn="bl" rotWithShape="0"/>
                </a:effectLst>
              </a:rPr>
              <a:t>看见上帝</a:t>
            </a:r>
            <a:r>
              <a:rPr lang="en-GB" b="1" dirty="0" smtClean="0">
                <a:solidFill>
                  <a:schemeClr val="accent1">
                    <a:lumMod val="50000"/>
                  </a:schemeClr>
                </a:solidFill>
                <a:effectLst>
                  <a:reflection blurRad="6350" stA="55000" endA="300" endPos="45500" dir="5400000" sy="-100000" algn="bl" rotWithShape="0"/>
                </a:effectLst>
              </a:rPr>
              <a:t/>
            </a:r>
            <a:br>
              <a:rPr lang="en-GB" b="1" dirty="0" smtClean="0">
                <a:solidFill>
                  <a:schemeClr val="accent1">
                    <a:lumMod val="50000"/>
                  </a:schemeClr>
                </a:solidFill>
                <a:effectLst>
                  <a:reflection blurRad="6350" stA="55000" endA="300" endPos="45500" dir="5400000" sy="-100000" algn="bl" rotWithShape="0"/>
                </a:effectLst>
              </a:rPr>
            </a:br>
            <a:r>
              <a:rPr lang="en-GB" b="1" dirty="0" smtClean="0">
                <a:solidFill>
                  <a:schemeClr val="accent1">
                    <a:lumMod val="50000"/>
                  </a:schemeClr>
                </a:solidFill>
                <a:effectLst>
                  <a:reflection blurRad="6350" stA="55000" endA="300" endPos="45500" dir="5400000" sy="-100000" algn="bl" rotWithShape="0"/>
                </a:effectLst>
              </a:rPr>
              <a:t>-</a:t>
            </a:r>
            <a:r>
              <a:rPr lang="zh-CN" altLang="en-US" b="1" dirty="0">
                <a:solidFill>
                  <a:schemeClr val="accent1">
                    <a:lumMod val="50000"/>
                  </a:schemeClr>
                </a:solidFill>
                <a:effectLst>
                  <a:reflection blurRad="6350" stA="55000" endA="300" endPos="45500" dir="5400000" sy="-100000" algn="bl" rotWithShape="0"/>
                </a:effectLst>
              </a:rPr>
              <a:t>信仰</a:t>
            </a:r>
            <a:r>
              <a:rPr lang="zh-CN" altLang="en-US" b="1" dirty="0" smtClean="0">
                <a:solidFill>
                  <a:schemeClr val="accent1">
                    <a:lumMod val="50000"/>
                  </a:schemeClr>
                </a:solidFill>
                <a:effectLst>
                  <a:reflection blurRad="6350" stA="55000" endA="300" endPos="45500" dir="5400000" sy="-100000" algn="bl" rotWithShape="0"/>
                </a:effectLst>
              </a:rPr>
              <a:t>的希望</a:t>
            </a:r>
            <a:endParaRPr lang="en-GB" b="1" dirty="0">
              <a:solidFill>
                <a:schemeClr val="accent1">
                  <a:lumMod val="50000"/>
                </a:schemeClr>
              </a:solidFill>
              <a:effectLst>
                <a:reflection blurRad="6350" stA="55000" endA="300" endPos="45500" dir="5400000" sy="-100000" algn="bl" rotWithShape="0"/>
              </a:effectLst>
            </a:endParaRPr>
          </a:p>
        </p:txBody>
      </p:sp>
      <p:sp>
        <p:nvSpPr>
          <p:cNvPr id="3" name="Content Placeholder 2"/>
          <p:cNvSpPr>
            <a:spLocks noGrp="1"/>
          </p:cNvSpPr>
          <p:nvPr>
            <p:ph idx="1"/>
          </p:nvPr>
        </p:nvSpPr>
        <p:spPr>
          <a:xfrm>
            <a:off x="457200" y="1772816"/>
            <a:ext cx="5266928" cy="4353347"/>
          </a:xfrm>
        </p:spPr>
        <p:txBody>
          <a:bodyPr>
            <a:normAutofit fontScale="92500"/>
          </a:bodyPr>
          <a:lstStyle/>
          <a:p>
            <a:pPr>
              <a:buNone/>
            </a:pPr>
            <a:r>
              <a:rPr lang="zh-CN" altLang="en-US" dirty="0"/>
              <a:t>“我这皮肉灭绝之后，我必在肉体之外得见神。我自己要见他，亲眼看见他，并不像外人”</a:t>
            </a:r>
            <a:r>
              <a:rPr lang="en-US" altLang="zh-CN" dirty="0"/>
              <a:t>(</a:t>
            </a:r>
            <a:r>
              <a:rPr lang="zh-CN" altLang="en-US" dirty="0"/>
              <a:t>约伯记</a:t>
            </a:r>
            <a:r>
              <a:rPr lang="en-US" altLang="zh-CN" dirty="0"/>
              <a:t>19:26,27)</a:t>
            </a:r>
            <a:r>
              <a:rPr lang="zh-CN" altLang="en-US" dirty="0" smtClean="0"/>
              <a:t>。</a:t>
            </a:r>
            <a:endParaRPr lang="en-US" altLang="zh-CN" dirty="0" smtClean="0"/>
          </a:p>
          <a:p>
            <a:pPr>
              <a:buNone/>
            </a:pPr>
            <a:endParaRPr lang="en-GB" dirty="0"/>
          </a:p>
          <a:p>
            <a:pPr>
              <a:buNone/>
            </a:pPr>
            <a:r>
              <a:rPr lang="zh-CN" altLang="en-US" dirty="0" smtClean="0"/>
              <a:t>我</a:t>
            </a:r>
            <a:r>
              <a:rPr lang="zh-CN" altLang="en-US" dirty="0"/>
              <a:t>们如今仿佛对着镜子观看，模糊不清，到那时就要面对面了”</a:t>
            </a:r>
            <a:r>
              <a:rPr lang="en-US" altLang="zh-CN" dirty="0"/>
              <a:t>(</a:t>
            </a:r>
            <a:r>
              <a:rPr lang="zh-CN" altLang="en-US" dirty="0"/>
              <a:t>哥林多前书</a:t>
            </a:r>
            <a:r>
              <a:rPr lang="en-US" altLang="zh-CN" dirty="0"/>
              <a:t>13:12)</a:t>
            </a:r>
            <a:r>
              <a:rPr lang="zh-CN" altLang="en-US" dirty="0"/>
              <a:t>。</a:t>
            </a:r>
            <a:endParaRPr lang="en-GB" dirty="0"/>
          </a:p>
        </p:txBody>
      </p:sp>
      <p:pic>
        <p:nvPicPr>
          <p:cNvPr id="4" name="Picture 3" descr="foggy mirror.jpg"/>
          <p:cNvPicPr>
            <a:picLocks noChangeAspect="1"/>
          </p:cNvPicPr>
          <p:nvPr/>
        </p:nvPicPr>
        <p:blipFill>
          <a:blip r:embed="rId2" cstate="print"/>
          <a:stretch>
            <a:fillRect/>
          </a:stretch>
        </p:blipFill>
        <p:spPr>
          <a:xfrm>
            <a:off x="5508104" y="2420888"/>
            <a:ext cx="3923928" cy="3923928"/>
          </a:xfrm>
          <a:prstGeom prst="rect">
            <a:avLst/>
          </a:prstGeom>
          <a:effectLst>
            <a:softEdge rad="317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“神说，我们要照着我们的形象，按着我的样式造人”</a:t>
            </a:r>
            <a:r>
              <a:rPr lang="en-US" altLang="zh-CN" dirty="0"/>
              <a:t>(</a:t>
            </a:r>
            <a:r>
              <a:rPr lang="zh-CN" altLang="en-US" dirty="0"/>
              <a:t>创世记</a:t>
            </a:r>
            <a:r>
              <a:rPr lang="en-US" altLang="zh-CN" dirty="0"/>
              <a:t>1:26)</a:t>
            </a:r>
            <a:r>
              <a:rPr lang="zh-CN" altLang="en-US" dirty="0"/>
              <a:t>。</a:t>
            </a:r>
            <a:endParaRPr lang="en-GB" sz="3100" dirty="0"/>
          </a:p>
        </p:txBody>
      </p:sp>
      <p:sp>
        <p:nvSpPr>
          <p:cNvPr id="3" name="Content Placeholder 2"/>
          <p:cNvSpPr>
            <a:spLocks noGrp="1"/>
          </p:cNvSpPr>
          <p:nvPr>
            <p:ph idx="1"/>
          </p:nvPr>
        </p:nvSpPr>
        <p:spPr>
          <a:xfrm>
            <a:off x="457200" y="1600200"/>
            <a:ext cx="6275040" cy="4781127"/>
          </a:xfrm>
        </p:spPr>
        <p:txBody>
          <a:bodyPr>
            <a:normAutofit lnSpcReduction="10000"/>
          </a:bodyPr>
          <a:lstStyle/>
          <a:p>
            <a:r>
              <a:rPr lang="zh-CN" altLang="en-US" dirty="0"/>
              <a:t>雅各书</a:t>
            </a:r>
            <a:r>
              <a:rPr lang="en-US" altLang="zh-CN" dirty="0"/>
              <a:t>3:9</a:t>
            </a:r>
            <a:r>
              <a:rPr lang="zh-CN" altLang="en-US" dirty="0"/>
              <a:t>说道：“照着神形象被造的人</a:t>
            </a:r>
            <a:r>
              <a:rPr lang="zh-CN" altLang="en-US" dirty="0" smtClean="0"/>
              <a:t>。”</a:t>
            </a:r>
            <a:endParaRPr lang="en-US" altLang="zh-CN" dirty="0" smtClean="0"/>
          </a:p>
          <a:p>
            <a:r>
              <a:rPr lang="zh-CN" altLang="en-US" dirty="0"/>
              <a:t>以西结看到上帝</a:t>
            </a:r>
            <a:r>
              <a:rPr lang="zh-CN" altLang="en-US" dirty="0" smtClean="0"/>
              <a:t>基路伯</a:t>
            </a:r>
            <a:r>
              <a:rPr lang="zh-CN" altLang="en-US" dirty="0"/>
              <a:t>宝座形像以上有仿佛人的形状</a:t>
            </a:r>
            <a:r>
              <a:rPr lang="en-GB" dirty="0" smtClean="0"/>
              <a:t>” (</a:t>
            </a:r>
            <a:r>
              <a:rPr lang="zh-CN" altLang="en-US" dirty="0"/>
              <a:t>以西结</a:t>
            </a:r>
            <a:r>
              <a:rPr lang="en-GB" dirty="0" smtClean="0"/>
              <a:t> </a:t>
            </a:r>
            <a:r>
              <a:rPr lang="en-GB" dirty="0"/>
              <a:t>1:26; 10:20</a:t>
            </a:r>
            <a:r>
              <a:rPr lang="en-GB" dirty="0" smtClean="0"/>
              <a:t>);</a:t>
            </a:r>
            <a:r>
              <a:rPr lang="zh-CN" altLang="en-US" dirty="0"/>
              <a:t>基路</a:t>
            </a:r>
            <a:r>
              <a:rPr lang="zh-CN" altLang="en-US" dirty="0" smtClean="0"/>
              <a:t>伯上正是上帝本人</a:t>
            </a:r>
            <a:r>
              <a:rPr lang="en-GB" dirty="0" smtClean="0"/>
              <a:t>(</a:t>
            </a:r>
            <a:r>
              <a:rPr lang="en-GB" dirty="0"/>
              <a:t>2 </a:t>
            </a:r>
            <a:r>
              <a:rPr lang="zh-CN" altLang="en-US" dirty="0"/>
              <a:t>列王</a:t>
            </a:r>
            <a:r>
              <a:rPr lang="en-GB" dirty="0" smtClean="0"/>
              <a:t>19:15 </a:t>
            </a:r>
            <a:r>
              <a:rPr lang="en-GB" dirty="0"/>
              <a:t>RV). </a:t>
            </a:r>
            <a:endParaRPr lang="en-GB" dirty="0" smtClean="0"/>
          </a:p>
          <a:p>
            <a:r>
              <a:rPr lang="zh-CN" altLang="en-US" dirty="0" smtClean="0"/>
              <a:t>因为我们有上帝的形象</a:t>
            </a:r>
            <a:r>
              <a:rPr lang="en-GB" dirty="0" smtClean="0"/>
              <a:t>, </a:t>
            </a:r>
            <a:r>
              <a:rPr lang="zh-CN" altLang="en-US" dirty="0" smtClean="0"/>
              <a:t>所以我们当归上帝，如</a:t>
            </a:r>
            <a:r>
              <a:rPr lang="zh-CN" altLang="en-US" dirty="0" smtClean="0"/>
              <a:t>耶稣</a:t>
            </a:r>
            <a:r>
              <a:rPr lang="zh-CN" altLang="en-US" dirty="0"/>
              <a:t>说，这样，该撒的物当归给该撒，神的物当归给神。 </a:t>
            </a:r>
            <a:r>
              <a:rPr lang="en-GB" dirty="0" smtClean="0"/>
              <a:t>(</a:t>
            </a:r>
            <a:r>
              <a:rPr lang="zh-CN" altLang="en-US" dirty="0" smtClean="0"/>
              <a:t>路加</a:t>
            </a:r>
            <a:r>
              <a:rPr lang="en-GB" dirty="0" smtClean="0"/>
              <a:t> </a:t>
            </a:r>
            <a:r>
              <a:rPr lang="en-GB" dirty="0"/>
              <a:t>20:25). </a:t>
            </a:r>
          </a:p>
        </p:txBody>
      </p:sp>
      <p:pic>
        <p:nvPicPr>
          <p:cNvPr id="5" name="Picture 4" descr="Julius-Caesar-coin.jpg"/>
          <p:cNvPicPr>
            <a:picLocks noChangeAspect="1"/>
          </p:cNvPicPr>
          <p:nvPr/>
        </p:nvPicPr>
        <p:blipFill>
          <a:blip r:embed="rId2" cstate="print"/>
          <a:stretch>
            <a:fillRect/>
          </a:stretch>
        </p:blipFill>
        <p:spPr>
          <a:xfrm>
            <a:off x="6555448" y="4077072"/>
            <a:ext cx="2273044" cy="2189976"/>
          </a:xfrm>
          <a:prstGeom prst="ellipse">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t="-4000" r="-7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solidFill>
                  <a:srgbClr val="FFFFCC"/>
                </a:solidFill>
              </a:rPr>
              <a:t>神有居</a:t>
            </a:r>
            <a:r>
              <a:rPr lang="zh-CN" altLang="en-US" b="1" dirty="0">
                <a:solidFill>
                  <a:srgbClr val="FFFFCC"/>
                </a:solidFill>
              </a:rPr>
              <a:t>住位置</a:t>
            </a:r>
            <a:endParaRPr lang="en-GB" b="1" dirty="0">
              <a:solidFill>
                <a:srgbClr val="FFFFCC"/>
              </a:solidFill>
            </a:endParaRPr>
          </a:p>
        </p:txBody>
      </p:sp>
      <p:sp>
        <p:nvSpPr>
          <p:cNvPr id="3" name="Content Placeholder 2"/>
          <p:cNvSpPr>
            <a:spLocks noGrp="1"/>
          </p:cNvSpPr>
          <p:nvPr>
            <p:ph idx="1"/>
          </p:nvPr>
        </p:nvSpPr>
        <p:spPr/>
        <p:txBody>
          <a:bodyPr/>
          <a:lstStyle/>
          <a:p>
            <a:r>
              <a:rPr lang="zh-CN" altLang="en-US" dirty="0">
                <a:solidFill>
                  <a:srgbClr val="FFFFCC"/>
                </a:solidFill>
              </a:rPr>
              <a:t>“神在天上”</a:t>
            </a:r>
            <a:r>
              <a:rPr lang="en-US" altLang="zh-CN" dirty="0">
                <a:solidFill>
                  <a:srgbClr val="FFFFCC"/>
                </a:solidFill>
              </a:rPr>
              <a:t>(</a:t>
            </a:r>
            <a:r>
              <a:rPr lang="zh-CN" altLang="en-US" dirty="0">
                <a:solidFill>
                  <a:srgbClr val="FFFFCC"/>
                </a:solidFill>
              </a:rPr>
              <a:t>传道书</a:t>
            </a:r>
            <a:r>
              <a:rPr lang="en-US" altLang="zh-CN" dirty="0">
                <a:solidFill>
                  <a:srgbClr val="FFFFCC"/>
                </a:solidFill>
              </a:rPr>
              <a:t>5:2</a:t>
            </a:r>
            <a:r>
              <a:rPr lang="en-US" altLang="zh-CN" dirty="0" smtClean="0">
                <a:solidFill>
                  <a:srgbClr val="FFFFCC"/>
                </a:solidFill>
              </a:rPr>
              <a:t>)</a:t>
            </a:r>
          </a:p>
          <a:p>
            <a:r>
              <a:rPr lang="zh-CN" altLang="en-US" dirty="0">
                <a:solidFill>
                  <a:srgbClr val="FFFFCC"/>
                </a:solidFill>
              </a:rPr>
              <a:t>“他从至高的圣所垂看。耶和华从天向地观察”</a:t>
            </a:r>
            <a:r>
              <a:rPr lang="en-US" altLang="zh-CN" dirty="0">
                <a:solidFill>
                  <a:srgbClr val="FFFFCC"/>
                </a:solidFill>
              </a:rPr>
              <a:t>(</a:t>
            </a:r>
            <a:r>
              <a:rPr lang="zh-CN" altLang="en-US" dirty="0">
                <a:solidFill>
                  <a:srgbClr val="FFFFCC"/>
                </a:solidFill>
              </a:rPr>
              <a:t>诗篇</a:t>
            </a:r>
            <a:r>
              <a:rPr lang="en-US" altLang="zh-CN" dirty="0">
                <a:solidFill>
                  <a:srgbClr val="FFFFCC"/>
                </a:solidFill>
              </a:rPr>
              <a:t>102:19…20</a:t>
            </a:r>
            <a:r>
              <a:rPr lang="en-US" altLang="zh-CN" dirty="0" smtClean="0">
                <a:solidFill>
                  <a:srgbClr val="FFFFCC"/>
                </a:solidFill>
              </a:rPr>
              <a:t>)</a:t>
            </a:r>
          </a:p>
          <a:p>
            <a:r>
              <a:rPr lang="zh-CN" altLang="en-US" dirty="0">
                <a:solidFill>
                  <a:srgbClr val="FFFFCC"/>
                </a:solidFill>
              </a:rPr>
              <a:t>“求你在天上你的居所”</a:t>
            </a:r>
            <a:r>
              <a:rPr lang="en-US" altLang="zh-CN" dirty="0">
                <a:solidFill>
                  <a:srgbClr val="FFFFCC"/>
                </a:solidFill>
              </a:rPr>
              <a:t>(</a:t>
            </a:r>
            <a:r>
              <a:rPr lang="zh-CN" altLang="en-US" dirty="0">
                <a:solidFill>
                  <a:srgbClr val="FFFFCC"/>
                </a:solidFill>
              </a:rPr>
              <a:t>列王记上</a:t>
            </a:r>
            <a:r>
              <a:rPr lang="en-US" altLang="zh-CN" dirty="0">
                <a:solidFill>
                  <a:srgbClr val="FFFFCC"/>
                </a:solidFill>
              </a:rPr>
              <a:t>8:39)</a:t>
            </a:r>
            <a:r>
              <a:rPr lang="zh-CN" altLang="en-US" dirty="0">
                <a:solidFill>
                  <a:srgbClr val="FFFFCC"/>
                </a:solidFill>
              </a:rPr>
              <a:t>。</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869160"/>
            <a:ext cx="7772400" cy="1470025"/>
          </a:xfrm>
        </p:spPr>
        <p:txBody>
          <a:bodyPr/>
          <a:lstStyle/>
          <a:p>
            <a:r>
              <a:rPr lang="en-GB" b="1" dirty="0" smtClean="0">
                <a:solidFill>
                  <a:srgbClr val="FFFFCC"/>
                </a:solidFill>
                <a:effectLst>
                  <a:glow rad="101600">
                    <a:schemeClr val="tx2">
                      <a:lumMod val="50000"/>
                      <a:alpha val="60000"/>
                    </a:schemeClr>
                  </a:glow>
                  <a:reflection blurRad="6350" stA="55000" endA="50" endPos="85000" dir="5400000" sy="-100000" algn="bl" rotWithShape="0"/>
                </a:effectLst>
              </a:rPr>
              <a:t>1.3</a:t>
            </a:r>
            <a:r>
              <a:rPr lang="zh-CN" altLang="en-US" b="1" dirty="0">
                <a:solidFill>
                  <a:srgbClr val="FFFFCC"/>
                </a:solidFill>
                <a:effectLst>
                  <a:glow rad="101600">
                    <a:schemeClr val="tx2">
                      <a:lumMod val="50000"/>
                      <a:alpha val="60000"/>
                    </a:schemeClr>
                  </a:glow>
                  <a:reflection blurRad="6350" stA="55000" endA="50" endPos="85000" dir="5400000" sy="-100000" algn="bl" rotWithShape="0"/>
                </a:effectLst>
              </a:rPr>
              <a:t>神的名和品性</a:t>
            </a:r>
            <a:r>
              <a:rPr lang="en-GB" dirty="0" smtClean="0">
                <a:solidFill>
                  <a:srgbClr val="FFFFCC"/>
                </a:solidFill>
                <a:effectLst>
                  <a:glow rad="101600">
                    <a:schemeClr val="tx2">
                      <a:lumMod val="50000"/>
                      <a:alpha val="60000"/>
                    </a:schemeClr>
                  </a:glow>
                  <a:reflection blurRad="6350" stA="55000" endA="50" endPos="85000" dir="5400000" sy="-100000" algn="bl" rotWithShape="0"/>
                </a:effectLst>
              </a:rPr>
              <a:t/>
            </a:r>
            <a:br>
              <a:rPr lang="en-GB" dirty="0" smtClean="0">
                <a:solidFill>
                  <a:srgbClr val="FFFFCC"/>
                </a:solidFill>
                <a:effectLst>
                  <a:glow rad="101600">
                    <a:schemeClr val="tx2">
                      <a:lumMod val="50000"/>
                      <a:alpha val="60000"/>
                    </a:schemeClr>
                  </a:glow>
                  <a:reflection blurRad="6350" stA="55000" endA="50" endPos="85000" dir="5400000" sy="-100000" algn="bl" rotWithShape="0"/>
                </a:effectLst>
              </a:rPr>
            </a:br>
            <a:endParaRPr lang="en-GB" dirty="0">
              <a:solidFill>
                <a:srgbClr val="FFFFCC"/>
              </a:solidFill>
              <a:effectLst>
                <a:glow rad="101600">
                  <a:schemeClr val="tx2">
                    <a:lumMod val="50000"/>
                    <a:alpha val="60000"/>
                  </a:schemeClr>
                </a:glow>
                <a:reflection blurRad="6350" stA="55000" endA="50" endPos="85000" dir="5400000" sy="-100000" algn="bl" rotWithShape="0"/>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b="1" dirty="0">
                <a:solidFill>
                  <a:schemeClr val="tx2">
                    <a:lumMod val="50000"/>
                  </a:schemeClr>
                </a:solidFill>
              </a:rPr>
              <a:t>在希伯来语</a:t>
            </a:r>
            <a:r>
              <a:rPr lang="zh-CN" altLang="en-US" b="1" dirty="0" smtClean="0">
                <a:solidFill>
                  <a:schemeClr val="tx2">
                    <a:lumMod val="50000"/>
                  </a:schemeClr>
                </a:solidFill>
              </a:rPr>
              <a:t>中一</a:t>
            </a:r>
            <a:r>
              <a:rPr lang="zh-CN" altLang="en-US" b="1" dirty="0">
                <a:solidFill>
                  <a:schemeClr val="tx2">
                    <a:lumMod val="50000"/>
                  </a:schemeClr>
                </a:solidFill>
              </a:rPr>
              <a:t>个人的</a:t>
            </a:r>
            <a:r>
              <a:rPr lang="zh-CN" altLang="en-US" b="1" dirty="0" smtClean="0">
                <a:solidFill>
                  <a:schemeClr val="tx2">
                    <a:lumMod val="50000"/>
                  </a:schemeClr>
                </a:solidFill>
              </a:rPr>
              <a:t>名反</a:t>
            </a:r>
            <a:r>
              <a:rPr lang="zh-CN" altLang="en-US" b="1" dirty="0">
                <a:solidFill>
                  <a:schemeClr val="tx2">
                    <a:lumMod val="50000"/>
                  </a:schemeClr>
                </a:solidFill>
              </a:rPr>
              <a:t>映了他的性</a:t>
            </a:r>
            <a:r>
              <a:rPr lang="zh-CN" altLang="en-US" b="1" dirty="0" smtClean="0">
                <a:solidFill>
                  <a:schemeClr val="tx2">
                    <a:lumMod val="50000"/>
                  </a:schemeClr>
                </a:solidFill>
              </a:rPr>
              <a:t>格</a:t>
            </a:r>
            <a:endParaRPr lang="en-GB" b="1" dirty="0">
              <a:solidFill>
                <a:schemeClr val="tx2">
                  <a:lumMod val="50000"/>
                </a:schemeClr>
              </a:solidFill>
            </a:endParaRPr>
          </a:p>
        </p:txBody>
      </p:sp>
      <p:sp>
        <p:nvSpPr>
          <p:cNvPr id="3" name="Content Placeholder 2"/>
          <p:cNvSpPr>
            <a:spLocks noGrp="1"/>
          </p:cNvSpPr>
          <p:nvPr>
            <p:ph idx="1"/>
          </p:nvPr>
        </p:nvSpPr>
        <p:spPr/>
        <p:txBody>
          <a:bodyPr>
            <a:normAutofit/>
          </a:bodyPr>
          <a:lstStyle/>
          <a:p>
            <a:pPr lvl="0"/>
            <a:r>
              <a:rPr lang="zh-CN" altLang="en-US" dirty="0"/>
              <a:t>“耶稣”＝“救世者”因为“他要将自己的百姓从罪恶里救</a:t>
            </a:r>
            <a:r>
              <a:rPr lang="zh-CN" altLang="en-US" dirty="0" smtClean="0"/>
              <a:t>出。”</a:t>
            </a:r>
            <a:r>
              <a:rPr lang="en-GB" dirty="0" smtClean="0"/>
              <a:t>(</a:t>
            </a:r>
            <a:r>
              <a:rPr lang="zh-CN" altLang="en-US" dirty="0" smtClean="0"/>
              <a:t>马太</a:t>
            </a:r>
            <a:r>
              <a:rPr lang="en-GB" dirty="0" smtClean="0"/>
              <a:t>1:21</a:t>
            </a:r>
            <a:r>
              <a:rPr lang="en-GB" dirty="0"/>
              <a:t>).</a:t>
            </a:r>
          </a:p>
          <a:p>
            <a:pPr lvl="0"/>
            <a:r>
              <a:rPr lang="zh-CN" altLang="en-US" dirty="0"/>
              <a:t>“亚伯拉罕”＝“众人之父”“我已立你作多国的父”</a:t>
            </a:r>
            <a:r>
              <a:rPr lang="en-US" altLang="zh-CN" dirty="0"/>
              <a:t>(</a:t>
            </a:r>
            <a:r>
              <a:rPr lang="zh-CN" altLang="en-US" dirty="0"/>
              <a:t>创世记</a:t>
            </a:r>
            <a:r>
              <a:rPr lang="en-US" altLang="zh-CN" dirty="0"/>
              <a:t>17:5</a:t>
            </a:r>
            <a:r>
              <a:rPr lang="en-US" altLang="zh-CN" dirty="0" smtClean="0"/>
              <a:t>)</a:t>
            </a:r>
          </a:p>
          <a:p>
            <a:pPr lvl="0"/>
            <a:r>
              <a:rPr lang="zh-CN" altLang="en-US" dirty="0"/>
              <a:t>“夏娃”＝“生命”“因为她是众生之母”</a:t>
            </a:r>
            <a:r>
              <a:rPr lang="en-US" altLang="zh-CN" dirty="0"/>
              <a:t>(</a:t>
            </a:r>
            <a:r>
              <a:rPr lang="zh-CN" altLang="en-US" dirty="0"/>
              <a:t>创世记</a:t>
            </a:r>
            <a:r>
              <a:rPr lang="en-US" altLang="zh-CN" dirty="0"/>
              <a:t>3:20</a:t>
            </a:r>
            <a:r>
              <a:rPr lang="en-US" altLang="zh-CN" dirty="0" smtClean="0"/>
              <a:t>)</a:t>
            </a:r>
          </a:p>
          <a:p>
            <a:pPr lvl="0"/>
            <a:r>
              <a:rPr lang="zh-CN" altLang="en-US" dirty="0"/>
              <a:t>“西缅”＝“听见”“耶和华因为听见我失宠，所以又赐给我这个儿子</a:t>
            </a:r>
            <a:r>
              <a:rPr lang="en-US" altLang="zh-CN" dirty="0"/>
              <a:t>(</a:t>
            </a:r>
            <a:r>
              <a:rPr lang="zh-CN" altLang="en-US" dirty="0"/>
              <a:t>创世记</a:t>
            </a:r>
            <a:r>
              <a:rPr lang="en-US" altLang="zh-CN" dirty="0"/>
              <a:t>29:33)</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6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solidFill>
                  <a:srgbClr val="FFFFCC"/>
                </a:solidFill>
                <a:effectLst>
                  <a:glow rad="101600">
                    <a:schemeClr val="tx2">
                      <a:lumMod val="50000"/>
                      <a:alpha val="60000"/>
                    </a:schemeClr>
                  </a:glow>
                </a:effectLst>
              </a:rPr>
              <a:t>宣告耶和华的名</a:t>
            </a:r>
            <a:endParaRPr lang="en-GB" dirty="0">
              <a:solidFill>
                <a:srgbClr val="FFFFCC"/>
              </a:solidFill>
              <a:effectLst>
                <a:glow rad="101600">
                  <a:schemeClr val="tx2">
                    <a:lumMod val="50000"/>
                    <a:alpha val="60000"/>
                  </a:schemeClr>
                </a:glow>
              </a:effectLst>
            </a:endParaRPr>
          </a:p>
        </p:txBody>
      </p:sp>
      <p:sp>
        <p:nvSpPr>
          <p:cNvPr id="3" name="Content Placeholder 2"/>
          <p:cNvSpPr>
            <a:spLocks noGrp="1"/>
          </p:cNvSpPr>
          <p:nvPr>
            <p:ph idx="1"/>
          </p:nvPr>
        </p:nvSpPr>
        <p:spPr>
          <a:xfrm>
            <a:off x="179512" y="1412776"/>
            <a:ext cx="8712968" cy="2332855"/>
          </a:xfrm>
        </p:spPr>
        <p:txBody>
          <a:bodyPr>
            <a:normAutofit lnSpcReduction="10000"/>
          </a:bodyPr>
          <a:lstStyle/>
          <a:p>
            <a:pPr>
              <a:buNone/>
            </a:pPr>
            <a:r>
              <a:rPr lang="zh-CN" altLang="en-US" dirty="0">
                <a:solidFill>
                  <a:schemeClr val="accent1">
                    <a:lumMod val="50000"/>
                  </a:schemeClr>
                </a:solidFill>
              </a:rPr>
              <a:t>“宣告耶和华的名；耶和华，耶和华是有怜悯、有恩典的神，不轻易发怒，并有丰盛的慈爱和诚实。为千万人存留慈爱，赫免罪孽，过犯和罪恶，万不以有罪的为无罪”</a:t>
            </a:r>
            <a:r>
              <a:rPr lang="en-US" altLang="zh-CN" dirty="0">
                <a:solidFill>
                  <a:schemeClr val="accent1">
                    <a:lumMod val="50000"/>
                  </a:schemeClr>
                </a:solidFill>
              </a:rPr>
              <a:t>(</a:t>
            </a:r>
            <a:r>
              <a:rPr lang="zh-CN" altLang="en-US" dirty="0">
                <a:solidFill>
                  <a:schemeClr val="accent1">
                    <a:lumMod val="50000"/>
                  </a:schemeClr>
                </a:solidFill>
              </a:rPr>
              <a:t>出埃及记</a:t>
            </a:r>
            <a:r>
              <a:rPr lang="en-US" altLang="zh-CN" dirty="0">
                <a:solidFill>
                  <a:schemeClr val="accent1">
                    <a:lumMod val="50000"/>
                  </a:schemeClr>
                </a:solidFill>
              </a:rPr>
              <a:t>34:5-7)</a:t>
            </a:r>
            <a:r>
              <a:rPr lang="zh-CN" altLang="en-US" dirty="0">
                <a:solidFill>
                  <a:schemeClr val="accent1">
                    <a:lumMod val="50000"/>
                  </a:schemeClr>
                </a:solidFill>
              </a:rPr>
              <a:t>。</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zh-CN" altLang="en-US" dirty="0">
                <a:effectLst>
                  <a:glow rad="101600">
                    <a:schemeClr val="accent2">
                      <a:lumMod val="50000"/>
                      <a:alpha val="60000"/>
                    </a:schemeClr>
                  </a:glow>
                </a:effectLst>
              </a:rPr>
              <a:t>特性</a:t>
            </a:r>
            <a:r>
              <a:rPr lang="en-US" dirty="0" smtClean="0">
                <a:effectLst>
                  <a:glow rad="101600">
                    <a:schemeClr val="accent2">
                      <a:lumMod val="50000"/>
                      <a:alpha val="60000"/>
                    </a:schemeClr>
                  </a:glow>
                </a:effectLst>
              </a:rPr>
              <a:t> </a:t>
            </a:r>
            <a:endParaRPr lang="en-US" dirty="0">
              <a:effectLst>
                <a:glow rad="101600">
                  <a:schemeClr val="accent2">
                    <a:lumMod val="50000"/>
                    <a:alpha val="60000"/>
                  </a:schemeClr>
                </a:glow>
              </a:effectLst>
            </a:endParaRPr>
          </a:p>
        </p:txBody>
      </p:sp>
      <p:sp>
        <p:nvSpPr>
          <p:cNvPr id="138243" name="Rectangle 3"/>
          <p:cNvSpPr>
            <a:spLocks noGrp="1" noChangeArrowheads="1"/>
          </p:cNvSpPr>
          <p:nvPr>
            <p:ph type="body" idx="1"/>
          </p:nvPr>
        </p:nvSpPr>
        <p:spPr/>
        <p:txBody>
          <a:bodyPr/>
          <a:lstStyle/>
          <a:p>
            <a:pPr>
              <a:lnSpc>
                <a:spcPct val="80000"/>
              </a:lnSpc>
              <a:buNone/>
            </a:pPr>
            <a:r>
              <a:rPr lang="en-US" sz="2400" dirty="0" smtClean="0">
                <a:solidFill>
                  <a:schemeClr val="accent2">
                    <a:lumMod val="50000"/>
                  </a:schemeClr>
                </a:solidFill>
              </a:rPr>
              <a:t>	</a:t>
            </a:r>
            <a:r>
              <a:rPr lang="en-US" sz="2400" dirty="0" smtClean="0">
                <a:solidFill>
                  <a:schemeClr val="accent2">
                    <a:lumMod val="50000"/>
                  </a:schemeClr>
                </a:solidFill>
              </a:rPr>
              <a:t>-</a:t>
            </a:r>
            <a:r>
              <a:rPr lang="zh-CN" altLang="en-US" sz="2400" dirty="0">
                <a:solidFill>
                  <a:schemeClr val="accent2">
                    <a:lumMod val="50000"/>
                  </a:schemeClr>
                </a:solidFill>
              </a:rPr>
              <a:t>善良</a:t>
            </a:r>
            <a:r>
              <a:rPr lang="en-US" sz="2400" dirty="0" smtClean="0">
                <a:solidFill>
                  <a:schemeClr val="accent2">
                    <a:lumMod val="50000"/>
                  </a:schemeClr>
                </a:solidFill>
              </a:rPr>
              <a:t>- </a:t>
            </a:r>
            <a:r>
              <a:rPr lang="zh-CN" altLang="en-US" sz="2400" dirty="0" smtClean="0">
                <a:solidFill>
                  <a:schemeClr val="accent2">
                    <a:lumMod val="50000"/>
                  </a:schemeClr>
                </a:solidFill>
              </a:rPr>
              <a:t>耶和华是仁慈的</a:t>
            </a:r>
            <a:r>
              <a:rPr lang="en-US" sz="2400" dirty="0" smtClean="0">
                <a:solidFill>
                  <a:schemeClr val="accent2">
                    <a:lumMod val="50000"/>
                  </a:schemeClr>
                </a:solidFill>
              </a:rPr>
              <a:t> -</a:t>
            </a:r>
            <a:r>
              <a:rPr lang="zh-CN" altLang="en-US" sz="2400" dirty="0" smtClean="0">
                <a:solidFill>
                  <a:schemeClr val="accent2">
                    <a:lumMod val="50000"/>
                  </a:schemeClr>
                </a:solidFill>
              </a:rPr>
              <a:t>同情心 </a:t>
            </a:r>
            <a:r>
              <a:rPr lang="en-US" altLang="zh-CN" sz="2400" dirty="0">
                <a:solidFill>
                  <a:schemeClr val="accent2">
                    <a:lumMod val="50000"/>
                  </a:schemeClr>
                </a:solidFill>
              </a:rPr>
              <a:t> </a:t>
            </a:r>
            <a:r>
              <a:rPr lang="zh-CN" altLang="en-US" sz="2400" dirty="0" smtClean="0">
                <a:solidFill>
                  <a:schemeClr val="accent2">
                    <a:lumMod val="50000"/>
                  </a:schemeClr>
                </a:solidFill>
              </a:rPr>
              <a:t>诗篇</a:t>
            </a:r>
            <a:r>
              <a:rPr lang="en-US" sz="2400" dirty="0" smtClean="0">
                <a:solidFill>
                  <a:schemeClr val="accent2">
                    <a:lumMod val="50000"/>
                  </a:schemeClr>
                </a:solidFill>
              </a:rPr>
              <a:t>78:38</a:t>
            </a:r>
            <a:endParaRPr lang="en-US" sz="2400" dirty="0">
              <a:solidFill>
                <a:schemeClr val="accent2">
                  <a:lumMod val="50000"/>
                </a:schemeClr>
              </a:solidFill>
            </a:endParaRPr>
          </a:p>
          <a:p>
            <a:pPr>
              <a:lnSpc>
                <a:spcPct val="80000"/>
              </a:lnSpc>
              <a:buNone/>
            </a:pPr>
            <a:r>
              <a:rPr lang="en-US" sz="2400" dirty="0" smtClean="0">
                <a:solidFill>
                  <a:schemeClr val="accent2">
                    <a:lumMod val="50000"/>
                  </a:schemeClr>
                </a:solidFill>
              </a:rPr>
              <a:t>	</a:t>
            </a:r>
            <a:r>
              <a:rPr lang="en-US" sz="2400" dirty="0" smtClean="0">
                <a:solidFill>
                  <a:schemeClr val="accent2">
                    <a:lumMod val="50000"/>
                  </a:schemeClr>
                </a:solidFill>
              </a:rPr>
              <a:t>-</a:t>
            </a:r>
            <a:r>
              <a:rPr lang="zh-CN" altLang="en-US" sz="2400" dirty="0">
                <a:solidFill>
                  <a:schemeClr val="accent2">
                    <a:lumMod val="50000"/>
                  </a:schemeClr>
                </a:solidFill>
              </a:rPr>
              <a:t>耶和华是亲切 </a:t>
            </a:r>
            <a:r>
              <a:rPr lang="en-US" altLang="zh-CN" sz="2400" dirty="0">
                <a:solidFill>
                  <a:schemeClr val="accent2">
                    <a:lumMod val="50000"/>
                  </a:schemeClr>
                </a:solidFill>
              </a:rPr>
              <a:t>- </a:t>
            </a:r>
            <a:r>
              <a:rPr lang="zh-CN" altLang="en-US" sz="2400" dirty="0">
                <a:solidFill>
                  <a:schemeClr val="accent2">
                    <a:lumMod val="50000"/>
                  </a:schemeClr>
                </a:solidFill>
              </a:rPr>
              <a:t>神圣的</a:t>
            </a:r>
            <a:r>
              <a:rPr lang="zh-CN" altLang="en-US" sz="2400" dirty="0" smtClean="0">
                <a:solidFill>
                  <a:schemeClr val="accent2">
                    <a:lumMod val="50000"/>
                  </a:schemeClr>
                </a:solidFill>
              </a:rPr>
              <a:t>恩泽</a:t>
            </a:r>
            <a:r>
              <a:rPr lang="en-US" altLang="zh-CN" sz="2400" dirty="0">
                <a:solidFill>
                  <a:schemeClr val="accent2">
                    <a:lumMod val="50000"/>
                  </a:schemeClr>
                </a:solidFill>
              </a:rPr>
              <a:t> </a:t>
            </a:r>
            <a:r>
              <a:rPr lang="en-US" altLang="zh-CN" sz="2400" dirty="0" smtClean="0">
                <a:solidFill>
                  <a:schemeClr val="accent2">
                    <a:lumMod val="50000"/>
                  </a:schemeClr>
                </a:solidFill>
              </a:rPr>
              <a:t>  </a:t>
            </a:r>
            <a:r>
              <a:rPr lang="zh-CN" altLang="en-US" sz="2400" dirty="0" smtClean="0">
                <a:solidFill>
                  <a:schemeClr val="accent2">
                    <a:lumMod val="50000"/>
                  </a:schemeClr>
                </a:solidFill>
              </a:rPr>
              <a:t>以弗所</a:t>
            </a:r>
            <a:r>
              <a:rPr lang="en-US" sz="2400" dirty="0" smtClean="0">
                <a:solidFill>
                  <a:schemeClr val="accent2">
                    <a:lumMod val="50000"/>
                  </a:schemeClr>
                </a:solidFill>
              </a:rPr>
              <a:t>2:8-9</a:t>
            </a:r>
            <a:endParaRPr lang="en-US" sz="2400" dirty="0">
              <a:solidFill>
                <a:schemeClr val="accent2">
                  <a:lumMod val="50000"/>
                </a:schemeClr>
              </a:solidFill>
            </a:endParaRPr>
          </a:p>
          <a:p>
            <a:pPr>
              <a:lnSpc>
                <a:spcPct val="80000"/>
              </a:lnSpc>
              <a:buNone/>
            </a:pPr>
            <a:r>
              <a:rPr lang="en-US" sz="2400" dirty="0" smtClean="0">
                <a:solidFill>
                  <a:schemeClr val="accent2">
                    <a:lumMod val="50000"/>
                  </a:schemeClr>
                </a:solidFill>
              </a:rPr>
              <a:t>	</a:t>
            </a:r>
            <a:r>
              <a:rPr lang="en-US" sz="2400" dirty="0" smtClean="0">
                <a:solidFill>
                  <a:schemeClr val="accent2">
                    <a:lumMod val="50000"/>
                  </a:schemeClr>
                </a:solidFill>
              </a:rPr>
              <a:t>-</a:t>
            </a:r>
            <a:r>
              <a:rPr lang="zh-CN" altLang="en-US" sz="2400" dirty="0">
                <a:solidFill>
                  <a:schemeClr val="accent2">
                    <a:lumMod val="50000"/>
                  </a:schemeClr>
                </a:solidFill>
              </a:rPr>
              <a:t>耶和华</a:t>
            </a:r>
            <a:r>
              <a:rPr lang="zh-CN" altLang="en-US" sz="2400" dirty="0" smtClean="0">
                <a:solidFill>
                  <a:schemeClr val="accent2">
                    <a:lumMod val="50000"/>
                  </a:schemeClr>
                </a:solidFill>
              </a:rPr>
              <a:t>是有耐心 </a:t>
            </a:r>
            <a:r>
              <a:rPr lang="en-US" altLang="zh-CN" sz="2400" dirty="0">
                <a:solidFill>
                  <a:schemeClr val="accent2">
                    <a:lumMod val="50000"/>
                  </a:schemeClr>
                </a:solidFill>
              </a:rPr>
              <a:t>- </a:t>
            </a:r>
            <a:r>
              <a:rPr lang="zh-CN" altLang="en-US" sz="2400" dirty="0">
                <a:solidFill>
                  <a:schemeClr val="accent2">
                    <a:lumMod val="50000"/>
                  </a:schemeClr>
                </a:solidFill>
              </a:rPr>
              <a:t>忍耐</a:t>
            </a:r>
            <a:r>
              <a:rPr lang="zh-CN" altLang="en-US" sz="2400" dirty="0" smtClean="0">
                <a:solidFill>
                  <a:schemeClr val="accent2">
                    <a:lumMod val="50000"/>
                  </a:schemeClr>
                </a:solidFill>
              </a:rPr>
              <a:t>，</a:t>
            </a:r>
            <a:r>
              <a:rPr lang="zh-CN" altLang="en-US" sz="2400" dirty="0">
                <a:solidFill>
                  <a:schemeClr val="accent2">
                    <a:lumMod val="50000"/>
                  </a:schemeClr>
                </a:solidFill>
              </a:rPr>
              <a:t>不易</a:t>
            </a:r>
            <a:r>
              <a:rPr lang="zh-CN" altLang="en-US" sz="2400" dirty="0" smtClean="0">
                <a:solidFill>
                  <a:schemeClr val="accent2">
                    <a:lumMod val="50000"/>
                  </a:schemeClr>
                </a:solidFill>
              </a:rPr>
              <a:t>愤怒</a:t>
            </a:r>
            <a:r>
              <a:rPr lang="zh-CN" altLang="en-US" sz="2400" dirty="0">
                <a:solidFill>
                  <a:schemeClr val="accent2">
                    <a:lumMod val="50000"/>
                  </a:schemeClr>
                </a:solidFill>
              </a:rPr>
              <a:t>，</a:t>
            </a:r>
            <a:r>
              <a:rPr lang="en-US" sz="2400" dirty="0" smtClean="0">
                <a:solidFill>
                  <a:schemeClr val="accent2">
                    <a:lumMod val="50000"/>
                  </a:schemeClr>
                </a:solidFill>
              </a:rPr>
              <a:t>1 </a:t>
            </a:r>
            <a:r>
              <a:rPr lang="zh-CN" altLang="en-US" sz="2400" dirty="0" smtClean="0">
                <a:solidFill>
                  <a:schemeClr val="accent2">
                    <a:lumMod val="50000"/>
                  </a:schemeClr>
                </a:solidFill>
              </a:rPr>
              <a:t>彼特</a:t>
            </a:r>
            <a:r>
              <a:rPr lang="en-US" sz="2400" dirty="0" smtClean="0">
                <a:solidFill>
                  <a:schemeClr val="accent2">
                    <a:lumMod val="50000"/>
                  </a:schemeClr>
                </a:solidFill>
              </a:rPr>
              <a:t> </a:t>
            </a:r>
            <a:r>
              <a:rPr lang="en-US" sz="2400" dirty="0">
                <a:solidFill>
                  <a:schemeClr val="accent2">
                    <a:lumMod val="50000"/>
                  </a:schemeClr>
                </a:solidFill>
              </a:rPr>
              <a:t>3:20</a:t>
            </a:r>
          </a:p>
          <a:p>
            <a:pPr>
              <a:lnSpc>
                <a:spcPct val="80000"/>
              </a:lnSpc>
              <a:buNone/>
            </a:pPr>
            <a:r>
              <a:rPr lang="en-US" sz="2400" dirty="0" smtClean="0">
                <a:solidFill>
                  <a:schemeClr val="accent2">
                    <a:lumMod val="50000"/>
                  </a:schemeClr>
                </a:solidFill>
              </a:rPr>
              <a:t>	</a:t>
            </a:r>
            <a:r>
              <a:rPr lang="en-US" sz="2400" dirty="0" smtClean="0">
                <a:solidFill>
                  <a:schemeClr val="accent2">
                    <a:lumMod val="50000"/>
                  </a:schemeClr>
                </a:solidFill>
              </a:rPr>
              <a:t>-</a:t>
            </a:r>
            <a:r>
              <a:rPr lang="zh-CN" altLang="en-US" sz="2400" dirty="0">
                <a:solidFill>
                  <a:schemeClr val="accent2">
                    <a:lumMod val="50000"/>
                  </a:schemeClr>
                </a:solidFill>
              </a:rPr>
              <a:t>耶和华是善 </a:t>
            </a:r>
            <a:r>
              <a:rPr lang="en-US" altLang="zh-CN" sz="2400" dirty="0">
                <a:solidFill>
                  <a:schemeClr val="accent2">
                    <a:lumMod val="50000"/>
                  </a:schemeClr>
                </a:solidFill>
              </a:rPr>
              <a:t>- </a:t>
            </a:r>
            <a:r>
              <a:rPr lang="zh-CN" altLang="en-US" sz="2400" dirty="0">
                <a:solidFill>
                  <a:schemeClr val="accent2">
                    <a:lumMod val="50000"/>
                  </a:schemeClr>
                </a:solidFill>
              </a:rPr>
              <a:t>善良，善，美</a:t>
            </a:r>
            <a:r>
              <a:rPr lang="zh-CN" altLang="en-US" sz="2400" dirty="0" smtClean="0">
                <a:solidFill>
                  <a:schemeClr val="accent2">
                    <a:lumMod val="50000"/>
                  </a:schemeClr>
                </a:solidFill>
              </a:rPr>
              <a:t>，</a:t>
            </a:r>
            <a:r>
              <a:rPr lang="zh-CN" altLang="en-US" sz="2400" dirty="0">
                <a:solidFill>
                  <a:schemeClr val="accent2">
                    <a:lumMod val="50000"/>
                  </a:schemeClr>
                </a:solidFill>
              </a:rPr>
              <a:t>诗篇</a:t>
            </a:r>
            <a:r>
              <a:rPr lang="en-US" sz="2400" dirty="0" smtClean="0">
                <a:solidFill>
                  <a:schemeClr val="accent2">
                    <a:lumMod val="50000"/>
                  </a:schemeClr>
                </a:solidFill>
              </a:rPr>
              <a:t> </a:t>
            </a:r>
            <a:r>
              <a:rPr lang="en-US" sz="2400" dirty="0">
                <a:solidFill>
                  <a:schemeClr val="accent2">
                    <a:lumMod val="50000"/>
                  </a:schemeClr>
                </a:solidFill>
              </a:rPr>
              <a:t>33:5</a:t>
            </a:r>
          </a:p>
          <a:p>
            <a:pPr>
              <a:lnSpc>
                <a:spcPct val="80000"/>
              </a:lnSpc>
              <a:buNone/>
            </a:pPr>
            <a:r>
              <a:rPr lang="en-US" sz="2400" dirty="0" smtClean="0">
                <a:solidFill>
                  <a:schemeClr val="accent2">
                    <a:lumMod val="50000"/>
                  </a:schemeClr>
                </a:solidFill>
              </a:rPr>
              <a:t>	</a:t>
            </a:r>
            <a:r>
              <a:rPr lang="en-US" sz="2400" dirty="0" smtClean="0">
                <a:solidFill>
                  <a:schemeClr val="accent2">
                    <a:lumMod val="50000"/>
                  </a:schemeClr>
                </a:solidFill>
              </a:rPr>
              <a:t>-</a:t>
            </a:r>
            <a:r>
              <a:rPr lang="zh-CN" altLang="en-US" sz="2400" dirty="0">
                <a:solidFill>
                  <a:schemeClr val="accent2">
                    <a:lumMod val="50000"/>
                  </a:schemeClr>
                </a:solidFill>
              </a:rPr>
              <a:t>耶和华是真理 </a:t>
            </a:r>
            <a:r>
              <a:rPr lang="en-US" altLang="zh-CN" sz="2400" dirty="0">
                <a:solidFill>
                  <a:schemeClr val="accent2">
                    <a:lumMod val="50000"/>
                  </a:schemeClr>
                </a:solidFill>
              </a:rPr>
              <a:t>- </a:t>
            </a:r>
            <a:r>
              <a:rPr lang="zh-CN" altLang="en-US" sz="2400" dirty="0" smtClean="0">
                <a:solidFill>
                  <a:schemeClr val="accent2">
                    <a:lumMod val="50000"/>
                  </a:schemeClr>
                </a:solidFill>
              </a:rPr>
              <a:t>信任，稳定</a:t>
            </a:r>
            <a:r>
              <a:rPr lang="en-US" altLang="zh-CN" sz="2400" dirty="0">
                <a:solidFill>
                  <a:schemeClr val="accent2">
                    <a:lumMod val="50000"/>
                  </a:schemeClr>
                </a:solidFill>
              </a:rPr>
              <a:t> </a:t>
            </a:r>
            <a:r>
              <a:rPr lang="zh-CN" altLang="en-US" sz="2400" dirty="0" smtClean="0">
                <a:solidFill>
                  <a:schemeClr val="accent2">
                    <a:lumMod val="50000"/>
                  </a:schemeClr>
                </a:solidFill>
              </a:rPr>
              <a:t>诗篇</a:t>
            </a:r>
            <a:r>
              <a:rPr lang="en-US" sz="2400" dirty="0" smtClean="0">
                <a:solidFill>
                  <a:schemeClr val="accent2">
                    <a:lumMod val="50000"/>
                  </a:schemeClr>
                </a:solidFill>
              </a:rPr>
              <a:t> </a:t>
            </a:r>
            <a:r>
              <a:rPr lang="en-US" sz="2400" dirty="0">
                <a:solidFill>
                  <a:schemeClr val="accent2">
                    <a:lumMod val="50000"/>
                  </a:schemeClr>
                </a:solidFill>
              </a:rPr>
              <a:t>119:160.</a:t>
            </a:r>
          </a:p>
          <a:p>
            <a:pPr>
              <a:lnSpc>
                <a:spcPct val="80000"/>
              </a:lnSpc>
              <a:buNone/>
            </a:pPr>
            <a:r>
              <a:rPr lang="en-US" sz="2400" dirty="0" smtClean="0">
                <a:solidFill>
                  <a:schemeClr val="accent2">
                    <a:lumMod val="50000"/>
                  </a:schemeClr>
                </a:solidFill>
              </a:rPr>
              <a:t>	</a:t>
            </a:r>
            <a:r>
              <a:rPr lang="zh-CN" altLang="en-US" sz="2400" dirty="0" smtClean="0">
                <a:solidFill>
                  <a:schemeClr val="accent2">
                    <a:lumMod val="50000"/>
                  </a:schemeClr>
                </a:solidFill>
              </a:rPr>
              <a:t>严格性 </a:t>
            </a:r>
            <a:r>
              <a:rPr lang="en-US" altLang="zh-CN" sz="2400" dirty="0" smtClean="0">
                <a:solidFill>
                  <a:schemeClr val="accent2">
                    <a:lumMod val="50000"/>
                  </a:schemeClr>
                </a:solidFill>
              </a:rPr>
              <a:t>– </a:t>
            </a:r>
            <a:r>
              <a:rPr lang="zh-CN" altLang="en-US" sz="2400" dirty="0" smtClean="0">
                <a:solidFill>
                  <a:schemeClr val="accent2">
                    <a:lumMod val="50000"/>
                  </a:schemeClr>
                </a:solidFill>
              </a:rPr>
              <a:t>耶和华不会清除罪 </a:t>
            </a:r>
            <a:r>
              <a:rPr lang="zh-CN" altLang="en-US" sz="2400" dirty="0">
                <a:solidFill>
                  <a:schemeClr val="accent2">
                    <a:lumMod val="50000"/>
                  </a:schemeClr>
                </a:solidFill>
              </a:rPr>
              <a:t>出</a:t>
            </a:r>
            <a:r>
              <a:rPr lang="en-US" sz="2400" dirty="0" smtClean="0">
                <a:solidFill>
                  <a:schemeClr val="accent2">
                    <a:lumMod val="50000"/>
                  </a:schemeClr>
                </a:solidFill>
              </a:rPr>
              <a:t> </a:t>
            </a:r>
            <a:r>
              <a:rPr lang="en-US" sz="2400" dirty="0">
                <a:solidFill>
                  <a:schemeClr val="accent2">
                    <a:lumMod val="50000"/>
                  </a:schemeClr>
                </a:solidFill>
              </a:rPr>
              <a:t>34:7, </a:t>
            </a:r>
            <a:r>
              <a:rPr lang="zh-CN" altLang="en-US" sz="2400" dirty="0">
                <a:solidFill>
                  <a:schemeClr val="accent2">
                    <a:lumMod val="50000"/>
                  </a:schemeClr>
                </a:solidFill>
              </a:rPr>
              <a:t>申</a:t>
            </a:r>
            <a:r>
              <a:rPr lang="en-US" sz="2400" dirty="0" smtClean="0">
                <a:solidFill>
                  <a:schemeClr val="accent2">
                    <a:lumMod val="50000"/>
                  </a:schemeClr>
                </a:solidFill>
              </a:rPr>
              <a:t> </a:t>
            </a:r>
            <a:r>
              <a:rPr lang="en-US" sz="2400" dirty="0">
                <a:solidFill>
                  <a:schemeClr val="accent2">
                    <a:lumMod val="50000"/>
                  </a:schemeClr>
                </a:solidFill>
              </a:rPr>
              <a:t>5:9</a:t>
            </a:r>
          </a:p>
          <a:p>
            <a:pPr>
              <a:lnSpc>
                <a:spcPct val="80000"/>
              </a:lnSpc>
              <a:buNone/>
            </a:pPr>
            <a:r>
              <a:rPr lang="en-US" sz="2400" dirty="0" smtClean="0">
                <a:solidFill>
                  <a:schemeClr val="accent2">
                    <a:lumMod val="50000"/>
                  </a:schemeClr>
                </a:solidFill>
              </a:rPr>
              <a:t>	- </a:t>
            </a:r>
            <a:r>
              <a:rPr lang="zh-CN" altLang="en-US" sz="2400" dirty="0" smtClean="0">
                <a:solidFill>
                  <a:schemeClr val="accent2">
                    <a:lumMod val="50000"/>
                  </a:schemeClr>
                </a:solidFill>
              </a:rPr>
              <a:t>痛恨他的人 </a:t>
            </a:r>
            <a:r>
              <a:rPr lang="en-US" sz="2400" dirty="0" smtClean="0">
                <a:solidFill>
                  <a:schemeClr val="accent2">
                    <a:lumMod val="50000"/>
                  </a:schemeClr>
                </a:solidFill>
              </a:rPr>
              <a:t> </a:t>
            </a:r>
            <a:r>
              <a:rPr lang="zh-CN" altLang="en-US" sz="2400" dirty="0" smtClean="0">
                <a:solidFill>
                  <a:schemeClr val="accent2">
                    <a:lumMod val="50000"/>
                  </a:schemeClr>
                </a:solidFill>
              </a:rPr>
              <a:t>创</a:t>
            </a:r>
            <a:r>
              <a:rPr lang="en-US" sz="2400" dirty="0" smtClean="0">
                <a:solidFill>
                  <a:schemeClr val="accent2">
                    <a:lumMod val="50000"/>
                  </a:schemeClr>
                </a:solidFill>
              </a:rPr>
              <a:t> </a:t>
            </a:r>
            <a:r>
              <a:rPr lang="en-US" sz="2400" dirty="0">
                <a:solidFill>
                  <a:schemeClr val="accent2">
                    <a:lumMod val="50000"/>
                  </a:schemeClr>
                </a:solidFill>
              </a:rPr>
              <a:t>6:5-8, </a:t>
            </a:r>
            <a:r>
              <a:rPr lang="zh-CN" altLang="en-US" sz="2400" dirty="0" smtClean="0">
                <a:solidFill>
                  <a:schemeClr val="accent2">
                    <a:lumMod val="50000"/>
                  </a:schemeClr>
                </a:solidFill>
              </a:rPr>
              <a:t>罗</a:t>
            </a:r>
            <a:r>
              <a:rPr lang="en-US" sz="2400" dirty="0" smtClean="0">
                <a:solidFill>
                  <a:schemeClr val="accent2">
                    <a:lumMod val="50000"/>
                  </a:schemeClr>
                </a:solidFill>
              </a:rPr>
              <a:t> </a:t>
            </a:r>
            <a:r>
              <a:rPr lang="en-US" sz="2400" dirty="0">
                <a:solidFill>
                  <a:schemeClr val="accent2">
                    <a:lumMod val="50000"/>
                  </a:schemeClr>
                </a:solidFill>
              </a:rPr>
              <a:t>1:28-32</a:t>
            </a:r>
          </a:p>
        </p:txBody>
      </p:sp>
      <p:pic>
        <p:nvPicPr>
          <p:cNvPr id="4" name="Picture 3" descr="hands.jpg"/>
          <p:cNvPicPr>
            <a:picLocks noChangeAspect="1"/>
          </p:cNvPicPr>
          <p:nvPr/>
        </p:nvPicPr>
        <p:blipFill>
          <a:blip r:embed="rId2" cstate="print"/>
          <a:stretch>
            <a:fillRect/>
          </a:stretch>
        </p:blipFill>
        <p:spPr>
          <a:xfrm>
            <a:off x="2843808" y="4293096"/>
            <a:ext cx="3506143" cy="2337429"/>
          </a:xfrm>
          <a:prstGeom prst="rect">
            <a:avLst/>
          </a:prstGeom>
          <a:effectLst>
            <a:softEdge rad="1270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Ex34_5_GodsGlor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rgbClr val="FFFFCC"/>
                </a:solidFill>
              </a:rPr>
              <a:t>יהוה</a:t>
            </a:r>
            <a:r>
              <a:rPr lang="en-GB" dirty="0" smtClean="0">
                <a:solidFill>
                  <a:srgbClr val="FFFFCC"/>
                </a:solidFill>
              </a:rPr>
              <a:t> </a:t>
            </a:r>
            <a:r>
              <a:rPr lang="he-IL" dirty="0" smtClean="0">
                <a:solidFill>
                  <a:srgbClr val="FFFFCC"/>
                </a:solidFill>
              </a:rPr>
              <a:t>אלהים</a:t>
            </a:r>
            <a:endParaRPr lang="en-GB" dirty="0">
              <a:solidFill>
                <a:srgbClr val="FFFFCC"/>
              </a:solidFill>
            </a:endParaRPr>
          </a:p>
        </p:txBody>
      </p:sp>
      <p:sp>
        <p:nvSpPr>
          <p:cNvPr id="3" name="Content Placeholder 2"/>
          <p:cNvSpPr>
            <a:spLocks noGrp="1"/>
          </p:cNvSpPr>
          <p:nvPr>
            <p:ph idx="1"/>
          </p:nvPr>
        </p:nvSpPr>
        <p:spPr>
          <a:xfrm>
            <a:off x="899592" y="1412776"/>
            <a:ext cx="7787208" cy="4713387"/>
          </a:xfrm>
        </p:spPr>
        <p:txBody>
          <a:bodyPr/>
          <a:lstStyle/>
          <a:p>
            <a:pPr>
              <a:buNone/>
            </a:pPr>
            <a:r>
              <a:rPr lang="zh-CN" altLang="en-US" b="1" cap="small" dirty="0">
                <a:solidFill>
                  <a:srgbClr val="FFFFCC"/>
                </a:solidFill>
              </a:rPr>
              <a:t>耶和华</a:t>
            </a:r>
            <a:r>
              <a:rPr lang="zh-CN" altLang="en-US" b="1" cap="small" dirty="0" smtClean="0">
                <a:solidFill>
                  <a:srgbClr val="FFFFCC"/>
                </a:solidFill>
              </a:rPr>
              <a:t>神</a:t>
            </a:r>
            <a:endParaRPr lang="en-US" altLang="zh-CN" b="1" cap="small" dirty="0" smtClean="0">
              <a:solidFill>
                <a:srgbClr val="FFFFCC"/>
              </a:solidFill>
            </a:endParaRPr>
          </a:p>
          <a:p>
            <a:pPr>
              <a:buNone/>
            </a:pPr>
            <a:r>
              <a:rPr lang="zh-CN" altLang="en-US" b="1" cap="small" dirty="0">
                <a:solidFill>
                  <a:srgbClr val="FFFFCC"/>
                </a:solidFill>
              </a:rPr>
              <a:t>意</a:t>
            </a:r>
            <a:r>
              <a:rPr lang="zh-CN" altLang="en-US" b="1" cap="small" dirty="0" smtClean="0">
                <a:solidFill>
                  <a:srgbClr val="FFFFCC"/>
                </a:solidFill>
              </a:rPr>
              <a:t>味着</a:t>
            </a:r>
            <a:endParaRPr lang="en-US" altLang="zh-CN" b="1" cap="small" dirty="0" smtClean="0">
              <a:solidFill>
                <a:srgbClr val="FFFFCC"/>
              </a:solidFill>
            </a:endParaRPr>
          </a:p>
          <a:p>
            <a:pPr>
              <a:buNone/>
            </a:pPr>
            <a:r>
              <a:rPr lang="zh-CN" altLang="en-US" b="1" cap="small" dirty="0">
                <a:solidFill>
                  <a:srgbClr val="FFFFCC"/>
                </a:solidFill>
              </a:rPr>
              <a:t>将在一群全能圣者中显现出的那一位。</a:t>
            </a:r>
            <a:endParaRPr lang="en-GB" dirty="0"/>
          </a:p>
        </p:txBody>
      </p:sp>
      <p:pic>
        <p:nvPicPr>
          <p:cNvPr id="4" name="Picture 3" descr="shining-in-the-darkness.jpg"/>
          <p:cNvPicPr>
            <a:picLocks noChangeAspect="1"/>
          </p:cNvPicPr>
          <p:nvPr/>
        </p:nvPicPr>
        <p:blipFill>
          <a:blip r:embed="rId2" cstate="print"/>
          <a:stretch>
            <a:fillRect/>
          </a:stretch>
        </p:blipFill>
        <p:spPr>
          <a:xfrm>
            <a:off x="2267744" y="3347610"/>
            <a:ext cx="4680520" cy="3510390"/>
          </a:xfrm>
          <a:prstGeom prst="rect">
            <a:avLst/>
          </a:prstGeom>
          <a:effectLst>
            <a:softEdge rad="317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t="-3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525963"/>
          </a:xfrm>
        </p:spPr>
        <p:txBody>
          <a:bodyPr>
            <a:normAutofit/>
          </a:bodyPr>
          <a:lstStyle/>
          <a:p>
            <a:pPr>
              <a:buNone/>
            </a:pPr>
            <a:r>
              <a:rPr lang="zh-CN" altLang="en-US" dirty="0">
                <a:solidFill>
                  <a:schemeClr val="tx2">
                    <a:lumMod val="50000"/>
                  </a:schemeClr>
                </a:solidFill>
              </a:rPr>
              <a:t>如果，我们希望与神的目的相联，希望象神一样不再死亡，过一种永恒的完美的道德生活，这样我们就必须通过受洗将我们自己与神的名相联。归于他的名耶和华</a:t>
            </a:r>
            <a:r>
              <a:rPr lang="en-US" altLang="zh-CN" dirty="0">
                <a:solidFill>
                  <a:schemeClr val="tx2">
                    <a:lumMod val="50000"/>
                  </a:schemeClr>
                </a:solidFill>
              </a:rPr>
              <a:t>(</a:t>
            </a:r>
            <a:r>
              <a:rPr lang="zh-CN" altLang="en-US" dirty="0">
                <a:solidFill>
                  <a:schemeClr val="tx2">
                    <a:lumMod val="50000"/>
                  </a:schemeClr>
                </a:solidFill>
              </a:rPr>
              <a:t>马太福音</a:t>
            </a:r>
            <a:r>
              <a:rPr lang="en-US" altLang="zh-CN" dirty="0">
                <a:solidFill>
                  <a:schemeClr val="tx2">
                    <a:lumMod val="50000"/>
                  </a:schemeClr>
                </a:solidFill>
              </a:rPr>
              <a:t>28:19)</a:t>
            </a:r>
            <a:r>
              <a:rPr lang="zh-CN" altLang="en-US" dirty="0">
                <a:solidFill>
                  <a:schemeClr val="tx2">
                    <a:lumMod val="50000"/>
                  </a:schemeClr>
                </a:solidFill>
              </a:rPr>
              <a:t>。这也使我们成为亚伯拉罕的后裔。</a:t>
            </a:r>
            <a:r>
              <a:rPr lang="en-US" altLang="zh-CN" dirty="0">
                <a:solidFill>
                  <a:schemeClr val="tx2">
                    <a:lumMod val="50000"/>
                  </a:schemeClr>
                </a:solidFill>
              </a:rPr>
              <a:t>(</a:t>
            </a:r>
            <a:r>
              <a:rPr lang="zh-CN" altLang="en-US" dirty="0">
                <a:solidFill>
                  <a:schemeClr val="tx2">
                    <a:lumMod val="50000"/>
                  </a:schemeClr>
                </a:solidFill>
              </a:rPr>
              <a:t>歌罗西书</a:t>
            </a:r>
            <a:r>
              <a:rPr lang="en-US" altLang="zh-CN" dirty="0">
                <a:solidFill>
                  <a:schemeClr val="tx2">
                    <a:lumMod val="50000"/>
                  </a:schemeClr>
                </a:solidFill>
              </a:rPr>
              <a:t>3:7…29)</a:t>
            </a:r>
            <a:r>
              <a:rPr lang="zh-CN" altLang="en-US" dirty="0">
                <a:solidFill>
                  <a:schemeClr val="tx2">
                    <a:lumMod val="50000"/>
                  </a:schemeClr>
                </a:solidFill>
              </a:rPr>
              <a:t>被应许了这地上永恒的继承权</a:t>
            </a:r>
            <a:r>
              <a:rPr lang="en-US" altLang="zh-CN" dirty="0">
                <a:solidFill>
                  <a:schemeClr val="tx2">
                    <a:lumMod val="50000"/>
                  </a:schemeClr>
                </a:solidFill>
              </a:rPr>
              <a:t>(</a:t>
            </a:r>
            <a:r>
              <a:rPr lang="zh-CN" altLang="en-US" dirty="0">
                <a:solidFill>
                  <a:schemeClr val="tx2">
                    <a:lumMod val="50000"/>
                  </a:schemeClr>
                </a:solidFill>
              </a:rPr>
              <a:t>创世记</a:t>
            </a:r>
            <a:r>
              <a:rPr lang="en-US" altLang="zh-CN" dirty="0">
                <a:solidFill>
                  <a:schemeClr val="tx2">
                    <a:lumMod val="50000"/>
                  </a:schemeClr>
                </a:solidFill>
              </a:rPr>
              <a:t>27:8</a:t>
            </a:r>
            <a:r>
              <a:rPr lang="zh-CN" altLang="en-US" dirty="0">
                <a:solidFill>
                  <a:schemeClr val="tx2">
                    <a:lumMod val="50000"/>
                  </a:schemeClr>
                </a:solidFill>
              </a:rPr>
              <a:t>，罗马书</a:t>
            </a:r>
            <a:r>
              <a:rPr lang="en-US" altLang="zh-CN" dirty="0">
                <a:solidFill>
                  <a:schemeClr val="tx2">
                    <a:lumMod val="50000"/>
                  </a:schemeClr>
                </a:solidFill>
              </a:rPr>
              <a:t>4:13)</a:t>
            </a:r>
            <a:r>
              <a:rPr lang="zh-CN" altLang="en-US" dirty="0">
                <a:solidFill>
                  <a:schemeClr val="tx2">
                    <a:lumMod val="50000"/>
                  </a:schemeClr>
                </a:solidFill>
              </a:rPr>
              <a:t>。在一群“全能的人”身上关于神的名的预言将要实现。</a:t>
            </a:r>
            <a:endParaRPr lang="en-GB"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p:spPr>
        <p:txBody>
          <a:bodyPr/>
          <a:lstStyle/>
          <a:p>
            <a:r>
              <a:rPr lang="en-GB" b="1" dirty="0" smtClean="0">
                <a:solidFill>
                  <a:schemeClr val="accent2">
                    <a:lumMod val="50000"/>
                  </a:schemeClr>
                </a:solidFill>
              </a:rPr>
              <a:t>1.1</a:t>
            </a:r>
            <a:r>
              <a:rPr lang="zh-CN" altLang="en-US" b="1" dirty="0">
                <a:solidFill>
                  <a:schemeClr val="accent2">
                    <a:lumMod val="50000"/>
                  </a:schemeClr>
                </a:solidFill>
              </a:rPr>
              <a:t>神的存在</a:t>
            </a:r>
            <a:r>
              <a:rPr lang="en-GB" dirty="0" smtClean="0"/>
              <a:t/>
            </a:r>
            <a:br>
              <a:rPr lang="en-GB" dirty="0" smtClean="0"/>
            </a:br>
            <a:endParaRPr lang="en-GB" dirty="0"/>
          </a:p>
        </p:txBody>
      </p:sp>
      <p:sp>
        <p:nvSpPr>
          <p:cNvPr id="3" name="Subtitle 2"/>
          <p:cNvSpPr>
            <a:spLocks noGrp="1"/>
          </p:cNvSpPr>
          <p:nvPr>
            <p:ph type="subTitle" idx="1"/>
          </p:nvPr>
        </p:nvSpPr>
        <p:spPr>
          <a:xfrm>
            <a:off x="395536" y="2708920"/>
            <a:ext cx="4320480" cy="4581128"/>
          </a:xfrm>
        </p:spPr>
        <p:txBody>
          <a:bodyPr>
            <a:normAutofit/>
          </a:bodyPr>
          <a:lstStyle/>
          <a:p>
            <a:pPr algn="l"/>
            <a:r>
              <a:rPr lang="zh-CN" altLang="en-US" dirty="0">
                <a:solidFill>
                  <a:schemeClr val="accent2">
                    <a:lumMod val="50000"/>
                  </a:schemeClr>
                </a:solidFill>
              </a:rPr>
              <a:t>“人非有信，就不能得神喜悦；因为到神面前来的人必须信有神，且信他赏赐那寻求他的人”</a:t>
            </a:r>
            <a:r>
              <a:rPr lang="en-US" altLang="zh-CN" dirty="0">
                <a:solidFill>
                  <a:schemeClr val="accent2">
                    <a:lumMod val="50000"/>
                  </a:schemeClr>
                </a:solidFill>
              </a:rPr>
              <a:t>(</a:t>
            </a:r>
            <a:r>
              <a:rPr lang="zh-CN" altLang="en-US" dirty="0">
                <a:solidFill>
                  <a:schemeClr val="accent2">
                    <a:lumMod val="50000"/>
                  </a:schemeClr>
                </a:solidFill>
              </a:rPr>
              <a:t>希伯来书</a:t>
            </a:r>
            <a:r>
              <a:rPr lang="en-US" altLang="zh-CN" dirty="0">
                <a:solidFill>
                  <a:schemeClr val="accent2">
                    <a:lumMod val="50000"/>
                  </a:schemeClr>
                </a:solidFill>
              </a:rPr>
              <a:t>11:6)</a:t>
            </a:r>
            <a:r>
              <a:rPr lang="zh-CN" altLang="en-US" dirty="0">
                <a:solidFill>
                  <a:schemeClr val="accent2">
                    <a:lumMod val="50000"/>
                  </a:schemeClr>
                </a:solidFill>
              </a:rPr>
              <a:t>。</a:t>
            </a:r>
            <a:endParaRPr lang="en-GB" sz="2400" dirty="0">
              <a:solidFill>
                <a:schemeClr val="accent2">
                  <a:lumMod val="50000"/>
                </a:schemeClr>
              </a:solidFill>
            </a:endParaRPr>
          </a:p>
        </p:txBody>
      </p:sp>
      <p:pic>
        <p:nvPicPr>
          <p:cNvPr id="5" name="Picture 4" descr="praying man.jpg"/>
          <p:cNvPicPr>
            <a:picLocks noChangeAspect="1"/>
          </p:cNvPicPr>
          <p:nvPr/>
        </p:nvPicPr>
        <p:blipFill>
          <a:blip r:embed="rId2" cstate="print"/>
          <a:stretch>
            <a:fillRect/>
          </a:stretch>
        </p:blipFill>
        <p:spPr>
          <a:xfrm>
            <a:off x="4586047" y="2780928"/>
            <a:ext cx="4378441" cy="3024336"/>
          </a:xfrm>
          <a:prstGeom prst="rect">
            <a:avLst/>
          </a:prstGeom>
          <a:effectLst>
            <a:softEdge rad="1270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titlep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ab2_1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a:bodyPr>
          <a:lstStyle/>
          <a:p>
            <a:r>
              <a:rPr lang="en-GB" sz="4800" b="1" dirty="0" smtClean="0">
                <a:solidFill>
                  <a:srgbClr val="002060"/>
                </a:solidFill>
              </a:rPr>
              <a:t>1.4 </a:t>
            </a:r>
            <a:r>
              <a:rPr lang="zh-CN" altLang="en-US" sz="4800" b="1" dirty="0">
                <a:solidFill>
                  <a:srgbClr val="002060"/>
                </a:solidFill>
              </a:rPr>
              <a:t> 天使</a:t>
            </a:r>
            <a:endParaRPr lang="en-GB" sz="4800" b="1"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solidFill>
                  <a:schemeClr val="tx2">
                    <a:lumMod val="50000"/>
                  </a:schemeClr>
                </a:solidFill>
              </a:rPr>
              <a:t> 天使</a:t>
            </a:r>
            <a:endParaRPr lang="en-GB" b="1" dirty="0">
              <a:solidFill>
                <a:schemeClr val="tx2">
                  <a:lumMod val="50000"/>
                </a:schemeClr>
              </a:solidFill>
            </a:endParaRPr>
          </a:p>
        </p:txBody>
      </p:sp>
      <p:sp>
        <p:nvSpPr>
          <p:cNvPr id="3" name="Content Placeholder 2"/>
          <p:cNvSpPr>
            <a:spLocks noGrp="1"/>
          </p:cNvSpPr>
          <p:nvPr>
            <p:ph idx="1"/>
          </p:nvPr>
        </p:nvSpPr>
        <p:spPr>
          <a:xfrm>
            <a:off x="457200" y="1600200"/>
            <a:ext cx="6131024" cy="4997152"/>
          </a:xfrm>
        </p:spPr>
        <p:txBody>
          <a:bodyPr/>
          <a:lstStyle/>
          <a:p>
            <a:pPr lvl="0"/>
            <a:r>
              <a:rPr lang="zh-CN" altLang="en-US" dirty="0">
                <a:solidFill>
                  <a:schemeClr val="accent2">
                    <a:lumMod val="50000"/>
                  </a:schemeClr>
                </a:solidFill>
              </a:rPr>
              <a:t>物质的，有形的存</a:t>
            </a:r>
            <a:r>
              <a:rPr lang="zh-CN" altLang="en-US" dirty="0" smtClean="0">
                <a:solidFill>
                  <a:schemeClr val="accent2">
                    <a:lumMod val="50000"/>
                  </a:schemeClr>
                </a:solidFill>
              </a:rPr>
              <a:t>在</a:t>
            </a:r>
            <a:endParaRPr lang="en-US" altLang="zh-CN" dirty="0" smtClean="0">
              <a:solidFill>
                <a:schemeClr val="accent2">
                  <a:lumMod val="50000"/>
                </a:schemeClr>
              </a:solidFill>
            </a:endParaRPr>
          </a:p>
          <a:p>
            <a:pPr lvl="0"/>
            <a:r>
              <a:rPr lang="zh-CN" altLang="en-US" dirty="0">
                <a:solidFill>
                  <a:schemeClr val="accent2">
                    <a:lumMod val="50000"/>
                  </a:schemeClr>
                </a:solidFill>
              </a:rPr>
              <a:t>奉神的名行</a:t>
            </a:r>
            <a:r>
              <a:rPr lang="zh-CN" altLang="en-US" dirty="0" smtClean="0">
                <a:solidFill>
                  <a:schemeClr val="accent2">
                    <a:lumMod val="50000"/>
                  </a:schemeClr>
                </a:solidFill>
              </a:rPr>
              <a:t>事</a:t>
            </a:r>
            <a:endParaRPr lang="en-US" altLang="zh-CN" dirty="0" smtClean="0">
              <a:solidFill>
                <a:schemeClr val="accent2">
                  <a:lumMod val="50000"/>
                </a:schemeClr>
              </a:solidFill>
            </a:endParaRPr>
          </a:p>
          <a:p>
            <a:pPr lvl="0"/>
            <a:r>
              <a:rPr lang="zh-CN" altLang="en-US" dirty="0">
                <a:solidFill>
                  <a:schemeClr val="accent2">
                    <a:lumMod val="50000"/>
                  </a:schemeClr>
                </a:solidFill>
              </a:rPr>
              <a:t>神的灵通过他们做功以达成神的愿</a:t>
            </a:r>
            <a:r>
              <a:rPr lang="zh-CN" altLang="en-US" dirty="0" smtClean="0">
                <a:solidFill>
                  <a:schemeClr val="accent2">
                    <a:lumMod val="50000"/>
                  </a:schemeClr>
                </a:solidFill>
              </a:rPr>
              <a:t>望</a:t>
            </a:r>
            <a:endParaRPr lang="en-US" altLang="zh-CN" dirty="0" smtClean="0">
              <a:solidFill>
                <a:schemeClr val="accent2">
                  <a:lumMod val="50000"/>
                </a:schemeClr>
              </a:solidFill>
            </a:endParaRPr>
          </a:p>
          <a:p>
            <a:pPr lvl="0"/>
            <a:r>
              <a:rPr lang="zh-CN" altLang="en-US" dirty="0">
                <a:solidFill>
                  <a:schemeClr val="accent2">
                    <a:lumMod val="50000"/>
                  </a:schemeClr>
                </a:solidFill>
              </a:rPr>
              <a:t>与神的品性和目的相一</a:t>
            </a:r>
            <a:r>
              <a:rPr lang="zh-CN" altLang="en-US" dirty="0" smtClean="0">
                <a:solidFill>
                  <a:schemeClr val="accent2">
                    <a:lumMod val="50000"/>
                  </a:schemeClr>
                </a:solidFill>
              </a:rPr>
              <a:t>致</a:t>
            </a:r>
            <a:endParaRPr lang="en-US" altLang="zh-CN" dirty="0" smtClean="0">
              <a:solidFill>
                <a:schemeClr val="accent2">
                  <a:lumMod val="50000"/>
                </a:schemeClr>
              </a:solidFill>
            </a:endParaRPr>
          </a:p>
          <a:p>
            <a:pPr lvl="0"/>
            <a:r>
              <a:rPr lang="zh-CN" altLang="en-US" dirty="0">
                <a:solidFill>
                  <a:schemeClr val="accent2">
                    <a:lumMod val="50000"/>
                  </a:schemeClr>
                </a:solidFill>
              </a:rPr>
              <a:t>是神的显现</a:t>
            </a:r>
            <a:endParaRPr lang="en-GB" dirty="0"/>
          </a:p>
        </p:txBody>
      </p:sp>
      <p:pic>
        <p:nvPicPr>
          <p:cNvPr id="4" name="Picture 3" descr="CARELINK.jpg"/>
          <p:cNvPicPr>
            <a:picLocks noChangeAspect="1"/>
          </p:cNvPicPr>
          <p:nvPr/>
        </p:nvPicPr>
        <p:blipFill>
          <a:blip r:embed="rId2" cstate="print"/>
          <a:stretch>
            <a:fillRect/>
          </a:stretch>
        </p:blipFill>
        <p:spPr>
          <a:xfrm>
            <a:off x="6444208" y="836712"/>
            <a:ext cx="2349500" cy="5080000"/>
          </a:xfrm>
          <a:prstGeom prst="rect">
            <a:avLst/>
          </a:prstGeom>
          <a:effectLst>
            <a:softEdge rad="63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天使的含义</a:t>
            </a:r>
            <a:endParaRPr lang="en-GB" dirty="0"/>
          </a:p>
        </p:txBody>
      </p:sp>
      <p:sp>
        <p:nvSpPr>
          <p:cNvPr id="3" name="Content Placeholder 2"/>
          <p:cNvSpPr>
            <a:spLocks noGrp="1"/>
          </p:cNvSpPr>
          <p:nvPr>
            <p:ph idx="1"/>
          </p:nvPr>
        </p:nvSpPr>
        <p:spPr/>
        <p:txBody>
          <a:bodyPr>
            <a:normAutofit/>
          </a:bodyPr>
          <a:lstStyle/>
          <a:p>
            <a:pPr>
              <a:buNone/>
            </a:pPr>
            <a:r>
              <a:rPr lang="zh-CN" altLang="en-US" dirty="0"/>
              <a:t>希腊语和希伯来语原文的“天使”是“信使”的意思；天使是神的信使或仆人，他们遵从神的旨意，他们是不可能有罪的。于是，当讲到普通人时，这个希腊词“</a:t>
            </a:r>
            <a:r>
              <a:rPr lang="en-US" altLang="zh-CN" dirty="0" err="1"/>
              <a:t>angelos</a:t>
            </a:r>
            <a:r>
              <a:rPr lang="en-US" altLang="zh-CN" dirty="0"/>
              <a:t>"</a:t>
            </a:r>
            <a:r>
              <a:rPr lang="zh-CN" altLang="en-US" dirty="0"/>
              <a:t>也被译为“天使”或“信使”例如，施洗约翰</a:t>
            </a:r>
            <a:r>
              <a:rPr lang="en-US" altLang="zh-CN" dirty="0"/>
              <a:t>(</a:t>
            </a:r>
            <a:r>
              <a:rPr lang="zh-CN" altLang="en-US" dirty="0"/>
              <a:t>马太福音</a:t>
            </a:r>
            <a:r>
              <a:rPr lang="en-US" altLang="zh-CN" dirty="0"/>
              <a:t>11:10)</a:t>
            </a:r>
            <a:r>
              <a:rPr lang="zh-CN" altLang="en-US" dirty="0"/>
              <a:t>和他们的使者们</a:t>
            </a:r>
            <a:r>
              <a:rPr lang="en-US" altLang="zh-CN" dirty="0"/>
              <a:t>(</a:t>
            </a:r>
            <a:r>
              <a:rPr lang="zh-CN" altLang="en-US" dirty="0"/>
              <a:t>路加福音</a:t>
            </a:r>
            <a:r>
              <a:rPr lang="en-US" altLang="zh-CN" dirty="0"/>
              <a:t>7:24)</a:t>
            </a:r>
            <a:r>
              <a:rPr lang="zh-CN" altLang="en-US" dirty="0"/>
              <a:t>；耶稣的使者们（路加福音</a:t>
            </a:r>
            <a:r>
              <a:rPr lang="en-US" altLang="zh-CN" dirty="0"/>
              <a:t>9:52)</a:t>
            </a:r>
            <a:r>
              <a:rPr lang="zh-CN" altLang="en-US" dirty="0"/>
              <a:t>和那监察耶利哥的人</a:t>
            </a:r>
            <a:r>
              <a:rPr lang="en-US" altLang="zh-CN" dirty="0"/>
              <a:t>(</a:t>
            </a:r>
            <a:r>
              <a:rPr lang="zh-CN" altLang="en-US" dirty="0"/>
              <a:t>雅各书</a:t>
            </a:r>
            <a:r>
              <a:rPr lang="en-US" altLang="zh-CN" dirty="0"/>
              <a:t>2:25)</a:t>
            </a:r>
            <a:r>
              <a:rPr lang="zh-CN" altLang="en-US" dirty="0"/>
              <a:t>。当然，普通人作“信使”讲是可能犯罪的。</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神的本</a:t>
            </a:r>
            <a:r>
              <a:rPr lang="zh-CN" altLang="en-US" dirty="0" smtClean="0"/>
              <a:t>质和人</a:t>
            </a:r>
            <a:r>
              <a:rPr lang="zh-CN" altLang="en-US" dirty="0"/>
              <a:t>类的本质</a:t>
            </a:r>
            <a:endParaRPr lang="en-GB" dirty="0"/>
          </a:p>
        </p:txBody>
      </p:sp>
      <p:sp>
        <p:nvSpPr>
          <p:cNvPr id="3" name="Text Placeholder 2"/>
          <p:cNvSpPr>
            <a:spLocks noGrp="1"/>
          </p:cNvSpPr>
          <p:nvPr>
            <p:ph type="body" idx="1"/>
          </p:nvPr>
        </p:nvSpPr>
        <p:spPr/>
        <p:txBody>
          <a:bodyPr/>
          <a:lstStyle/>
          <a:p>
            <a:r>
              <a:rPr lang="zh-CN" altLang="en-US" dirty="0"/>
              <a:t>神的本质：</a:t>
            </a:r>
            <a:endParaRPr lang="en-GB" dirty="0"/>
          </a:p>
        </p:txBody>
      </p:sp>
      <p:sp>
        <p:nvSpPr>
          <p:cNvPr id="4" name="Content Placeholder 3"/>
          <p:cNvSpPr>
            <a:spLocks noGrp="1"/>
          </p:cNvSpPr>
          <p:nvPr>
            <p:ph sz="half" idx="2"/>
          </p:nvPr>
        </p:nvSpPr>
        <p:spPr/>
        <p:txBody>
          <a:bodyPr/>
          <a:lstStyle/>
          <a:p>
            <a:pPr lvl="0"/>
            <a:r>
              <a:rPr lang="zh-CN" altLang="en-US" dirty="0"/>
              <a:t>不会犯罪</a:t>
            </a:r>
            <a:r>
              <a:rPr lang="en-US" altLang="zh-CN" dirty="0"/>
              <a:t>(</a:t>
            </a:r>
            <a:r>
              <a:rPr lang="zh-CN" altLang="en-US" dirty="0"/>
              <a:t>完美的</a:t>
            </a:r>
            <a:r>
              <a:rPr lang="en-US" altLang="zh-CN" dirty="0"/>
              <a:t>)(</a:t>
            </a:r>
            <a:r>
              <a:rPr lang="zh-CN" altLang="en-US" dirty="0"/>
              <a:t>罗马书</a:t>
            </a:r>
            <a:r>
              <a:rPr lang="en-US" altLang="zh-CN" dirty="0"/>
              <a:t>9:14</a:t>
            </a:r>
            <a:r>
              <a:rPr lang="zh-CN" altLang="en-US" dirty="0"/>
              <a:t>；</a:t>
            </a:r>
            <a:r>
              <a:rPr lang="en-US" altLang="zh-CN" dirty="0"/>
              <a:t>6:23</a:t>
            </a:r>
            <a:r>
              <a:rPr lang="zh-CN" altLang="en-US" dirty="0"/>
              <a:t>；对比诗篇</a:t>
            </a:r>
            <a:r>
              <a:rPr lang="en-US" altLang="zh-CN" dirty="0"/>
              <a:t>90:2</a:t>
            </a:r>
            <a:r>
              <a:rPr lang="zh-CN" altLang="en-US" dirty="0"/>
              <a:t>；马太福音</a:t>
            </a:r>
            <a:r>
              <a:rPr lang="en-US" altLang="zh-CN" dirty="0"/>
              <a:t>5:48</a:t>
            </a:r>
            <a:r>
              <a:rPr lang="zh-CN" altLang="en-US" dirty="0"/>
              <a:t>；雅各书</a:t>
            </a:r>
            <a:r>
              <a:rPr lang="en-US" altLang="zh-CN" dirty="0"/>
              <a:t>1:13</a:t>
            </a:r>
            <a:r>
              <a:rPr lang="en-US" altLang="zh-CN" dirty="0" smtClean="0"/>
              <a:t>)</a:t>
            </a:r>
          </a:p>
          <a:p>
            <a:pPr lvl="0"/>
            <a:r>
              <a:rPr lang="zh-CN" altLang="en-US" dirty="0"/>
              <a:t>不会死去，即永恒的生命</a:t>
            </a:r>
            <a:r>
              <a:rPr lang="en-US" altLang="zh-CN" dirty="0"/>
              <a:t>(</a:t>
            </a:r>
            <a:r>
              <a:rPr lang="zh-CN" altLang="en-US" dirty="0"/>
              <a:t>提摩太前书</a:t>
            </a:r>
            <a:r>
              <a:rPr lang="en-US" altLang="zh-CN" dirty="0"/>
              <a:t>6:16</a:t>
            </a:r>
            <a:r>
              <a:rPr lang="en-US" altLang="zh-CN" dirty="0" smtClean="0"/>
              <a:t>)</a:t>
            </a:r>
          </a:p>
          <a:p>
            <a:pPr lvl="0"/>
            <a:r>
              <a:rPr lang="zh-CN" altLang="en-US" dirty="0"/>
              <a:t>充满了智慧和能力</a:t>
            </a:r>
            <a:r>
              <a:rPr lang="en-US" altLang="zh-CN" dirty="0"/>
              <a:t>(</a:t>
            </a:r>
            <a:r>
              <a:rPr lang="zh-CN" altLang="en-US" dirty="0"/>
              <a:t>以赛亚书</a:t>
            </a:r>
            <a:r>
              <a:rPr lang="en-US" altLang="zh-CN" dirty="0"/>
              <a:t>40:28)</a:t>
            </a:r>
            <a:endParaRPr lang="en-GB" dirty="0"/>
          </a:p>
        </p:txBody>
      </p:sp>
      <p:sp>
        <p:nvSpPr>
          <p:cNvPr id="5" name="Text Placeholder 4"/>
          <p:cNvSpPr>
            <a:spLocks noGrp="1"/>
          </p:cNvSpPr>
          <p:nvPr>
            <p:ph type="body" sz="quarter" idx="3"/>
          </p:nvPr>
        </p:nvSpPr>
        <p:spPr/>
        <p:txBody>
          <a:bodyPr/>
          <a:lstStyle/>
          <a:p>
            <a:r>
              <a:rPr lang="zh-CN" altLang="en-US" dirty="0"/>
              <a:t>人类的本质：</a:t>
            </a:r>
            <a:endParaRPr lang="en-GB" dirty="0"/>
          </a:p>
        </p:txBody>
      </p:sp>
      <p:sp>
        <p:nvSpPr>
          <p:cNvPr id="6" name="Content Placeholder 5"/>
          <p:cNvSpPr>
            <a:spLocks noGrp="1"/>
          </p:cNvSpPr>
          <p:nvPr>
            <p:ph sz="quarter" idx="4"/>
          </p:nvPr>
        </p:nvSpPr>
        <p:spPr/>
        <p:txBody>
          <a:bodyPr>
            <a:normAutofit/>
          </a:bodyPr>
          <a:lstStyle/>
          <a:p>
            <a:pPr lvl="0"/>
            <a:r>
              <a:rPr lang="zh-CN" altLang="en-US" dirty="0"/>
              <a:t>易受腐败的意念诱惑而犯罪</a:t>
            </a:r>
            <a:r>
              <a:rPr lang="en-US" altLang="zh-CN" dirty="0"/>
              <a:t>(</a:t>
            </a:r>
            <a:r>
              <a:rPr lang="zh-CN" altLang="en-US" dirty="0"/>
              <a:t>雅各书</a:t>
            </a:r>
            <a:r>
              <a:rPr lang="en-US" altLang="zh-CN" dirty="0"/>
              <a:t>1:13-15)</a:t>
            </a:r>
            <a:r>
              <a:rPr lang="zh-CN" altLang="en-US" dirty="0"/>
              <a:t>。</a:t>
            </a:r>
            <a:r>
              <a:rPr lang="en-GB" dirty="0" smtClean="0"/>
              <a:t>by </a:t>
            </a:r>
            <a:r>
              <a:rPr lang="en-GB" dirty="0"/>
              <a:t>a corrupt natural mind (Jer. 17:9; Mk. 7:21-23)</a:t>
            </a:r>
          </a:p>
          <a:p>
            <a:pPr lvl="0"/>
            <a:r>
              <a:rPr lang="zh-CN" altLang="en-US" dirty="0"/>
              <a:t>注定要死亡，即会死的</a:t>
            </a:r>
            <a:r>
              <a:rPr lang="en-US" altLang="zh-CN" dirty="0"/>
              <a:t>(</a:t>
            </a:r>
            <a:r>
              <a:rPr lang="zh-CN" altLang="en-US" dirty="0"/>
              <a:t>罗马书</a:t>
            </a:r>
            <a:r>
              <a:rPr lang="en-US" altLang="zh-CN" dirty="0"/>
              <a:t>5:12,17</a:t>
            </a:r>
            <a:r>
              <a:rPr lang="zh-CN" altLang="en-US" dirty="0"/>
              <a:t>；哥林多前书</a:t>
            </a:r>
            <a:r>
              <a:rPr lang="en-US" altLang="zh-CN" dirty="0"/>
              <a:t>15:22)</a:t>
            </a:r>
            <a:r>
              <a:rPr lang="zh-CN" altLang="en-US" dirty="0" smtClean="0"/>
              <a:t>。</a:t>
            </a:r>
            <a:endParaRPr lang="en-US" altLang="zh-CN" dirty="0" smtClean="0"/>
          </a:p>
          <a:p>
            <a:pPr lvl="0"/>
            <a:r>
              <a:rPr lang="zh-CN" altLang="en-US" dirty="0"/>
              <a:t>物质上</a:t>
            </a:r>
            <a:r>
              <a:rPr lang="en-US" altLang="zh-CN" dirty="0"/>
              <a:t>(</a:t>
            </a:r>
            <a:r>
              <a:rPr lang="zh-CN" altLang="en-US" dirty="0"/>
              <a:t>以赛亚书</a:t>
            </a:r>
            <a:r>
              <a:rPr lang="en-US" altLang="zh-CN" dirty="0"/>
              <a:t>40:30)</a:t>
            </a:r>
            <a:r>
              <a:rPr lang="zh-CN" altLang="en-US" dirty="0"/>
              <a:t>精神上</a:t>
            </a:r>
            <a:r>
              <a:rPr lang="en-US" altLang="zh-CN" dirty="0"/>
              <a:t>(</a:t>
            </a:r>
            <a:r>
              <a:rPr lang="zh-CN" altLang="en-US" dirty="0"/>
              <a:t>耶利米书</a:t>
            </a:r>
            <a:r>
              <a:rPr lang="en-US" altLang="zh-CN" dirty="0"/>
              <a:t>10:23)</a:t>
            </a:r>
            <a:r>
              <a:rPr lang="zh-CN" altLang="en-US" dirty="0"/>
              <a:t>的力量都极其有限。</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天使不会犯罪</a:t>
            </a:r>
            <a:endParaRPr lang="en-GB" dirty="0"/>
          </a:p>
        </p:txBody>
      </p:sp>
      <p:sp>
        <p:nvSpPr>
          <p:cNvPr id="3" name="Content Placeholder 2"/>
          <p:cNvSpPr>
            <a:spLocks noGrp="1"/>
          </p:cNvSpPr>
          <p:nvPr>
            <p:ph idx="1"/>
          </p:nvPr>
        </p:nvSpPr>
        <p:spPr>
          <a:xfrm>
            <a:off x="457200" y="1340768"/>
            <a:ext cx="8229600" cy="5517232"/>
          </a:xfrm>
        </p:spPr>
        <p:txBody>
          <a:bodyPr>
            <a:normAutofit fontScale="85000" lnSpcReduction="10000"/>
          </a:bodyPr>
          <a:lstStyle/>
          <a:p>
            <a:pPr>
              <a:buNone/>
            </a:pPr>
            <a:r>
              <a:rPr lang="zh-CN" altLang="en-US" dirty="0"/>
              <a:t>“耶和华在天上立定宝座，他的权柄统管万有</a:t>
            </a:r>
            <a:r>
              <a:rPr lang="en-US" altLang="zh-CN" dirty="0"/>
              <a:t>(</a:t>
            </a:r>
            <a:r>
              <a:rPr lang="zh-CN" altLang="en-US" dirty="0"/>
              <a:t>即，在天堂不可能有神的叛逆</a:t>
            </a:r>
            <a:r>
              <a:rPr lang="en-US" altLang="zh-CN" dirty="0"/>
              <a:t>)</a:t>
            </a:r>
            <a:r>
              <a:rPr lang="zh-CN" altLang="en-US" dirty="0"/>
              <a:t>，听从他命令，成全他旨意，有大能的天使，都要称颂耶稣和华。你们作他的诸军，作他的仆役，行作他所喜悦的，都要称颂耶和华”</a:t>
            </a:r>
            <a:r>
              <a:rPr lang="en-US" altLang="zh-CN" dirty="0"/>
              <a:t>(</a:t>
            </a:r>
            <a:r>
              <a:rPr lang="zh-CN" altLang="en-US" dirty="0"/>
              <a:t>诗篇</a:t>
            </a:r>
            <a:r>
              <a:rPr lang="en-US" altLang="zh-CN" dirty="0"/>
              <a:t>103:19-21)</a:t>
            </a:r>
            <a:r>
              <a:rPr lang="zh-CN" altLang="en-US" dirty="0" smtClean="0"/>
              <a:t>。</a:t>
            </a:r>
            <a:endParaRPr lang="en-US" altLang="zh-CN" dirty="0" smtClean="0"/>
          </a:p>
          <a:p>
            <a:pPr>
              <a:buNone/>
            </a:pPr>
            <a:endParaRPr lang="en-GB" dirty="0"/>
          </a:p>
          <a:p>
            <a:pPr>
              <a:buNone/>
            </a:pPr>
            <a:r>
              <a:rPr lang="zh-CN" altLang="en-US" dirty="0"/>
              <a:t>“他的众使者都要赞美他</a:t>
            </a:r>
            <a:r>
              <a:rPr lang="en-US" altLang="zh-CN" dirty="0"/>
              <a:t>……”</a:t>
            </a:r>
            <a:r>
              <a:rPr lang="zh-CN" altLang="en-US" dirty="0"/>
              <a:t>（诗篇</a:t>
            </a:r>
            <a:r>
              <a:rPr lang="en-US" altLang="zh-CN" dirty="0"/>
              <a:t>148:2</a:t>
            </a:r>
            <a:r>
              <a:rPr lang="zh-CN" altLang="en-US" dirty="0" smtClean="0"/>
              <a:t>）</a:t>
            </a:r>
            <a:endParaRPr lang="en-US" altLang="zh-CN" dirty="0" smtClean="0"/>
          </a:p>
          <a:p>
            <a:pPr>
              <a:buNone/>
            </a:pPr>
            <a:endParaRPr lang="en-GB" dirty="0"/>
          </a:p>
          <a:p>
            <a:pPr>
              <a:buNone/>
            </a:pPr>
            <a:r>
              <a:rPr lang="zh-CN" altLang="en-US" dirty="0"/>
              <a:t>“所有的天使</a:t>
            </a:r>
            <a:r>
              <a:rPr lang="en-US" altLang="zh-CN" dirty="0"/>
              <a:t>……</a:t>
            </a:r>
            <a:r>
              <a:rPr lang="zh-CN" altLang="en-US" dirty="0"/>
              <a:t>岂不都是服役的灵，奉差遣为那将要承受救恩的人效力吗</a:t>
            </a:r>
            <a:r>
              <a:rPr lang="en-US" altLang="zh-CN" dirty="0"/>
              <a:t>?"(</a:t>
            </a:r>
            <a:r>
              <a:rPr lang="zh-CN" altLang="en-US" dirty="0"/>
              <a:t>希伯来书</a:t>
            </a:r>
            <a:r>
              <a:rPr lang="en-US" altLang="zh-CN" dirty="0"/>
              <a:t>31:13,14</a:t>
            </a:r>
            <a:r>
              <a:rPr lang="en-US" altLang="zh-CN" dirty="0" smtClean="0"/>
              <a:t>)</a:t>
            </a:r>
          </a:p>
          <a:p>
            <a:pPr>
              <a:buNone/>
            </a:pPr>
            <a:endParaRPr lang="en-GB" dirty="0"/>
          </a:p>
          <a:p>
            <a:pPr>
              <a:buNone/>
            </a:pPr>
            <a:r>
              <a:rPr lang="zh-CN" altLang="en-US" dirty="0"/>
              <a:t>这里重复使用的“所有”表示天使们没有被分为两组，一组好的，一组有罪的。</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路加福音</a:t>
            </a:r>
            <a:r>
              <a:rPr lang="en-US" altLang="zh-CN" dirty="0"/>
              <a:t>20</a:t>
            </a:r>
            <a:r>
              <a:rPr lang="zh-CN" altLang="en-US" dirty="0"/>
              <a:t>：</a:t>
            </a:r>
            <a:r>
              <a:rPr lang="en-US" altLang="zh-CN" dirty="0"/>
              <a:t>35</a:t>
            </a:r>
            <a:r>
              <a:rPr lang="zh-CN" altLang="en-US" dirty="0"/>
              <a:t>，</a:t>
            </a:r>
            <a:r>
              <a:rPr lang="en-US" altLang="zh-CN" dirty="0"/>
              <a:t>36</a:t>
            </a:r>
            <a:endParaRPr lang="en-GB" dirty="0"/>
          </a:p>
        </p:txBody>
      </p:sp>
      <p:sp>
        <p:nvSpPr>
          <p:cNvPr id="3" name="Content Placeholder 2"/>
          <p:cNvSpPr>
            <a:spLocks noGrp="1"/>
          </p:cNvSpPr>
          <p:nvPr>
            <p:ph idx="1"/>
          </p:nvPr>
        </p:nvSpPr>
        <p:spPr/>
        <p:txBody>
          <a:bodyPr>
            <a:normAutofit fontScale="92500" lnSpcReduction="20000"/>
          </a:bodyPr>
          <a:lstStyle/>
          <a:p>
            <a:pPr>
              <a:buNone/>
            </a:pPr>
            <a:r>
              <a:rPr lang="zh-CN" altLang="en-US" dirty="0"/>
              <a:t>“惟有算为配得那世界</a:t>
            </a:r>
            <a:r>
              <a:rPr lang="en-US" altLang="zh-CN" dirty="0"/>
              <a:t>……</a:t>
            </a:r>
            <a:r>
              <a:rPr lang="zh-CN" altLang="en-US" dirty="0"/>
              <a:t>也不聚也不嫁，因为他们不能再死，和天使一样，即是复活的人”</a:t>
            </a:r>
            <a:r>
              <a:rPr lang="en-US" altLang="zh-CN" dirty="0"/>
              <a:t>(</a:t>
            </a:r>
            <a:r>
              <a:rPr lang="zh-CN" altLang="en-US" dirty="0"/>
              <a:t>路加福音</a:t>
            </a:r>
            <a:r>
              <a:rPr lang="en-US" altLang="zh-CN" dirty="0"/>
              <a:t>20:35,36)</a:t>
            </a:r>
            <a:r>
              <a:rPr lang="zh-CN" altLang="en-US" dirty="0"/>
              <a:t>。这是我们应该了解的要点。如果天使会犯罪，那么耶稣重临时那些得到奖赏的人们以后还是会犯罪。因罪导致死亡</a:t>
            </a:r>
            <a:r>
              <a:rPr lang="en-US" altLang="zh-CN" dirty="0"/>
              <a:t>(</a:t>
            </a:r>
            <a:r>
              <a:rPr lang="zh-CN" altLang="en-US" dirty="0"/>
              <a:t>罗马书</a:t>
            </a:r>
            <a:r>
              <a:rPr lang="en-US" altLang="zh-CN" dirty="0" smtClean="0"/>
              <a:t>6:23</a:t>
            </a:r>
            <a:r>
              <a:rPr lang="en-US" altLang="zh-CN" dirty="0"/>
              <a:t>)</a:t>
            </a:r>
            <a:r>
              <a:rPr lang="zh-CN" altLang="en-US" dirty="0"/>
              <a:t>，那么他们就不会有永生；如果我们有犯罪的可能性，我们就有死的可能。这样认为天使会犯罪，就使得神永生的应许毫无意义，因为他对义人的奖赏是分享让他们分享天使的特质。关于“天使”的参考经节（路加福音</a:t>
            </a:r>
            <a:r>
              <a:rPr lang="en-US" altLang="zh-CN" dirty="0"/>
              <a:t>20</a:t>
            </a:r>
            <a:r>
              <a:rPr lang="zh-CN" altLang="en-US" dirty="0"/>
              <a:t>：</a:t>
            </a:r>
            <a:r>
              <a:rPr lang="en-US" altLang="zh-CN" dirty="0"/>
              <a:t>35</a:t>
            </a:r>
            <a:r>
              <a:rPr lang="zh-CN" altLang="en-US" dirty="0"/>
              <a:t>，</a:t>
            </a:r>
            <a:r>
              <a:rPr lang="en-US" altLang="zh-CN" dirty="0"/>
              <a:t>36</a:t>
            </a:r>
            <a:r>
              <a:rPr lang="zh-CN" altLang="en-US" dirty="0"/>
              <a:t>）表明没有好的天使和有罪的天使之分，天使就是天使，独其一类。</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护身天使</a:t>
            </a:r>
            <a:endParaRPr lang="en-GB" dirty="0"/>
          </a:p>
        </p:txBody>
      </p:sp>
      <p:sp>
        <p:nvSpPr>
          <p:cNvPr id="3" name="Content Placeholder 2"/>
          <p:cNvSpPr>
            <a:spLocks noGrp="1"/>
          </p:cNvSpPr>
          <p:nvPr>
            <p:ph idx="1"/>
          </p:nvPr>
        </p:nvSpPr>
        <p:spPr>
          <a:xfrm>
            <a:off x="251520" y="1340769"/>
            <a:ext cx="8640960" cy="4176464"/>
          </a:xfrm>
        </p:spPr>
        <p:txBody>
          <a:bodyPr>
            <a:normAutofit fontScale="85000" lnSpcReduction="20000"/>
          </a:bodyPr>
          <a:lstStyle/>
          <a:p>
            <a:pPr lvl="0">
              <a:buNone/>
            </a:pPr>
            <a:r>
              <a:rPr lang="zh-CN" altLang="en-US" dirty="0"/>
              <a:t>“耶和华的使者，在敬畏他的人四周安营搭救他们”</a:t>
            </a:r>
            <a:r>
              <a:rPr lang="en-US" altLang="zh-CN" dirty="0"/>
              <a:t>(</a:t>
            </a:r>
            <a:r>
              <a:rPr lang="zh-CN" altLang="en-US" dirty="0"/>
              <a:t>诗篇</a:t>
            </a:r>
            <a:r>
              <a:rPr lang="en-US" altLang="zh-CN" dirty="0"/>
              <a:t>34:7)</a:t>
            </a:r>
            <a:r>
              <a:rPr lang="zh-CN" altLang="en-US" dirty="0" smtClean="0"/>
              <a:t>。</a:t>
            </a:r>
            <a:endParaRPr lang="en-US" altLang="zh-CN" dirty="0" smtClean="0"/>
          </a:p>
          <a:p>
            <a:pPr lvl="0">
              <a:buNone/>
            </a:pPr>
            <a:r>
              <a:rPr lang="zh-CN" altLang="en-US" dirty="0"/>
              <a:t>“相信我的微小者</a:t>
            </a:r>
            <a:r>
              <a:rPr lang="en-US" altLang="zh-CN" dirty="0"/>
              <a:t>(</a:t>
            </a:r>
            <a:r>
              <a:rPr lang="zh-CN" altLang="en-US" dirty="0"/>
              <a:t>撒迦利亚书</a:t>
            </a:r>
            <a:r>
              <a:rPr lang="en-US" altLang="zh-CN" dirty="0"/>
              <a:t>13:7</a:t>
            </a:r>
            <a:r>
              <a:rPr lang="zh-CN" altLang="en-US" dirty="0"/>
              <a:t>，马太福音</a:t>
            </a:r>
            <a:r>
              <a:rPr lang="en-US" altLang="zh-CN" dirty="0"/>
              <a:t>26:31)......</a:t>
            </a:r>
            <a:r>
              <a:rPr lang="zh-CN" altLang="en-US" dirty="0"/>
              <a:t>它们的使者在天上常见我天父的面”</a:t>
            </a:r>
            <a:r>
              <a:rPr lang="en-US" altLang="zh-CN" dirty="0"/>
              <a:t>(</a:t>
            </a:r>
            <a:r>
              <a:rPr lang="zh-CN" altLang="en-US" dirty="0"/>
              <a:t>马太福音</a:t>
            </a:r>
            <a:r>
              <a:rPr lang="en-US" altLang="zh-CN" dirty="0"/>
              <a:t>18:6,10)</a:t>
            </a:r>
            <a:r>
              <a:rPr lang="zh-CN" altLang="en-US" dirty="0" smtClean="0"/>
              <a:t>。</a:t>
            </a:r>
            <a:endParaRPr lang="en-US" altLang="zh-CN" dirty="0" smtClean="0"/>
          </a:p>
          <a:p>
            <a:pPr lvl="0">
              <a:buNone/>
            </a:pPr>
            <a:r>
              <a:rPr lang="zh-CN" altLang="en-US" dirty="0"/>
              <a:t>早期的基督徒很显然相信彼得有一个护身天使</a:t>
            </a:r>
            <a:r>
              <a:rPr lang="en-US" altLang="zh-CN" dirty="0"/>
              <a:t>(</a:t>
            </a:r>
            <a:r>
              <a:rPr lang="zh-CN" altLang="en-US" dirty="0"/>
              <a:t>使徒行传</a:t>
            </a:r>
            <a:r>
              <a:rPr lang="en-US" altLang="zh-CN" dirty="0"/>
              <a:t>12:14,13)</a:t>
            </a:r>
            <a:r>
              <a:rPr lang="zh-CN" altLang="en-US" dirty="0" smtClean="0"/>
              <a:t>。</a:t>
            </a:r>
            <a:endParaRPr lang="en-US" altLang="zh-CN" dirty="0" smtClean="0"/>
          </a:p>
          <a:p>
            <a:pPr lvl="0">
              <a:buNone/>
            </a:pPr>
            <a:r>
              <a:rPr lang="zh-CN" altLang="en-US" dirty="0"/>
              <a:t> 以色列人过红海，被一个天使领着经过荒野，走向应许之地。经过红海代表我们在水中的洗礼</a:t>
            </a:r>
            <a:r>
              <a:rPr lang="en-US" altLang="zh-CN" dirty="0"/>
              <a:t>(</a:t>
            </a:r>
            <a:r>
              <a:rPr lang="zh-CN" altLang="en-US" dirty="0"/>
              <a:t>哥林多前书</a:t>
            </a:r>
            <a:r>
              <a:rPr lang="en-US" altLang="zh-CN" dirty="0"/>
              <a:t>10:1)</a:t>
            </a:r>
            <a:r>
              <a:rPr lang="zh-CN" altLang="en-US" dirty="0"/>
              <a:t>，所以我们有理由认为受过洗礼后，在我们走向神应许的国度的过程中，我们也被天使带领着，并得到天使的帮助，经过生活的磨难</a:t>
            </a:r>
            <a:r>
              <a:rPr lang="zh-CN" altLang="en-US" dirty="0" smtClean="0"/>
              <a:t>。</a:t>
            </a:r>
            <a:endParaRPr lang="en-US" altLang="zh-CN" dirty="0" smtClean="0"/>
          </a:p>
          <a:p>
            <a:pPr lvl="0">
              <a:buNone/>
            </a:pPr>
            <a:endParaRPr lang="en-GB" dirty="0"/>
          </a:p>
        </p:txBody>
      </p:sp>
      <p:pic>
        <p:nvPicPr>
          <p:cNvPr id="4" name="Picture 3" descr="red sea.jpg"/>
          <p:cNvPicPr>
            <a:picLocks noChangeAspect="1"/>
          </p:cNvPicPr>
          <p:nvPr/>
        </p:nvPicPr>
        <p:blipFill>
          <a:blip r:embed="rId2" cstate="print"/>
          <a:stretch>
            <a:fillRect/>
          </a:stretch>
        </p:blipFill>
        <p:spPr>
          <a:xfrm>
            <a:off x="5076056" y="4895303"/>
            <a:ext cx="3385939" cy="1962697"/>
          </a:xfrm>
          <a:prstGeom prst="rect">
            <a:avLst/>
          </a:prstGeom>
          <a:effectLst>
            <a:softEdge rad="317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i="1" dirty="0"/>
              <a:t>第一章问题 </a:t>
            </a:r>
            <a:r>
              <a:rPr lang="en-GB" dirty="0" smtClean="0"/>
              <a:t/>
            </a:r>
            <a:br>
              <a:rPr lang="en-GB" dirty="0" smtClean="0"/>
            </a:br>
            <a:endParaRPr lang="en-GB" dirty="0"/>
          </a:p>
        </p:txBody>
      </p:sp>
      <p:sp>
        <p:nvSpPr>
          <p:cNvPr id="3" name="Content Placeholder 2"/>
          <p:cNvSpPr>
            <a:spLocks noGrp="1"/>
          </p:cNvSpPr>
          <p:nvPr>
            <p:ph sz="half" idx="1"/>
          </p:nvPr>
        </p:nvSpPr>
        <p:spPr/>
        <p:txBody>
          <a:bodyPr>
            <a:normAutofit fontScale="55000" lnSpcReduction="20000"/>
          </a:bodyPr>
          <a:lstStyle/>
          <a:p>
            <a:r>
              <a:rPr lang="zh-CN" altLang="en-US" dirty="0"/>
              <a:t>１、什么最能帮助我们发展对神的信仰？</a:t>
            </a:r>
          </a:p>
          <a:p>
            <a:r>
              <a:rPr lang="zh-CN" altLang="en-US" dirty="0"/>
              <a:t>    </a:t>
            </a:r>
            <a:r>
              <a:rPr lang="en-US" altLang="zh-CN" dirty="0"/>
              <a:t>a) </a:t>
            </a:r>
            <a:r>
              <a:rPr lang="zh-CN" altLang="en-US" dirty="0"/>
              <a:t>上教堂</a:t>
            </a:r>
          </a:p>
          <a:p>
            <a:r>
              <a:rPr lang="zh-CN" altLang="en-US" dirty="0"/>
              <a:t>    </a:t>
            </a:r>
            <a:r>
              <a:rPr lang="en-US" altLang="zh-CN" dirty="0"/>
              <a:t>b) </a:t>
            </a:r>
            <a:r>
              <a:rPr lang="zh-CN" altLang="en-US" dirty="0"/>
              <a:t>祷告的</a:t>
            </a:r>
            <a:r>
              <a:rPr lang="en-US" altLang="zh-CN" dirty="0"/>
              <a:t>《</a:t>
            </a:r>
            <a:r>
              <a:rPr lang="zh-CN" altLang="en-US" dirty="0"/>
              <a:t>圣经</a:t>
            </a:r>
            <a:r>
              <a:rPr lang="en-US" altLang="zh-CN" dirty="0"/>
              <a:t>》</a:t>
            </a:r>
            <a:r>
              <a:rPr lang="zh-CN" altLang="en-US" dirty="0"/>
              <a:t>学习</a:t>
            </a:r>
          </a:p>
          <a:p>
            <a:r>
              <a:rPr lang="zh-CN" altLang="en-US" dirty="0"/>
              <a:t>    </a:t>
            </a:r>
            <a:r>
              <a:rPr lang="en-US" altLang="zh-CN" dirty="0"/>
              <a:t>c) </a:t>
            </a:r>
            <a:r>
              <a:rPr lang="zh-CN" altLang="en-US" dirty="0"/>
              <a:t>与基督徒交谈</a:t>
            </a:r>
          </a:p>
          <a:p>
            <a:r>
              <a:rPr lang="zh-CN" altLang="en-US" dirty="0"/>
              <a:t>    </a:t>
            </a:r>
            <a:r>
              <a:rPr lang="en-US" altLang="zh-CN" dirty="0"/>
              <a:t>d) </a:t>
            </a:r>
            <a:r>
              <a:rPr lang="zh-CN" altLang="en-US" dirty="0"/>
              <a:t>观察自然</a:t>
            </a:r>
          </a:p>
          <a:p>
            <a:r>
              <a:rPr lang="zh-CN" altLang="en-US" dirty="0"/>
              <a:t> </a:t>
            </a:r>
          </a:p>
          <a:p>
            <a:r>
              <a:rPr lang="zh-CN" altLang="en-US" dirty="0"/>
              <a:t>２、下面哪一个是对神的最正确定义？</a:t>
            </a:r>
          </a:p>
          <a:p>
            <a:r>
              <a:rPr lang="zh-CN" altLang="en-US" dirty="0"/>
              <a:t>    </a:t>
            </a:r>
            <a:r>
              <a:rPr lang="en-US" altLang="zh-CN" dirty="0"/>
              <a:t>a) </a:t>
            </a:r>
            <a:r>
              <a:rPr lang="zh-CN" altLang="en-US" dirty="0"/>
              <a:t>只是我们头脑中的一个意念</a:t>
            </a:r>
          </a:p>
          <a:p>
            <a:r>
              <a:rPr lang="zh-CN" altLang="en-US" dirty="0"/>
              <a:t>    </a:t>
            </a:r>
            <a:r>
              <a:rPr lang="en-US" altLang="zh-CN" dirty="0"/>
              <a:t>b) </a:t>
            </a:r>
            <a:r>
              <a:rPr lang="zh-CN" altLang="en-US" dirty="0"/>
              <a:t>天空中一缕灵魂</a:t>
            </a:r>
          </a:p>
          <a:p>
            <a:r>
              <a:rPr lang="zh-CN" altLang="en-US" dirty="0"/>
              <a:t>    </a:t>
            </a:r>
            <a:r>
              <a:rPr lang="en-US" altLang="zh-CN" dirty="0"/>
              <a:t>c) </a:t>
            </a:r>
            <a:r>
              <a:rPr lang="zh-CN" altLang="en-US" dirty="0"/>
              <a:t>没有神</a:t>
            </a:r>
          </a:p>
          <a:p>
            <a:r>
              <a:rPr lang="zh-CN" altLang="en-US" dirty="0"/>
              <a:t>    </a:t>
            </a:r>
            <a:r>
              <a:rPr lang="en-US" altLang="zh-CN" dirty="0"/>
              <a:t>d) </a:t>
            </a:r>
            <a:r>
              <a:rPr lang="zh-CN" altLang="en-US" dirty="0"/>
              <a:t>一个真实的物质的形体存在</a:t>
            </a:r>
          </a:p>
          <a:p>
            <a:r>
              <a:rPr lang="zh-CN" altLang="en-US" dirty="0"/>
              <a:t> </a:t>
            </a:r>
          </a:p>
          <a:p>
            <a:r>
              <a:rPr lang="zh-CN" altLang="en-US" dirty="0"/>
              <a:t>３、神是</a:t>
            </a:r>
          </a:p>
          <a:p>
            <a:r>
              <a:rPr lang="zh-CN" altLang="en-US" dirty="0"/>
              <a:t>    </a:t>
            </a:r>
            <a:r>
              <a:rPr lang="en-US" altLang="zh-CN" dirty="0"/>
              <a:t>a) </a:t>
            </a:r>
            <a:r>
              <a:rPr lang="zh-CN" altLang="en-US" dirty="0"/>
              <a:t>一个个体的</a:t>
            </a:r>
          </a:p>
          <a:p>
            <a:r>
              <a:rPr lang="zh-CN" altLang="en-US" dirty="0"/>
              <a:t>    </a:t>
            </a:r>
            <a:r>
              <a:rPr lang="en-US" altLang="zh-CN" dirty="0"/>
              <a:t>b) </a:t>
            </a:r>
            <a:r>
              <a:rPr lang="zh-CN" altLang="en-US" dirty="0"/>
              <a:t>三位一体的</a:t>
            </a:r>
          </a:p>
          <a:p>
            <a:r>
              <a:rPr lang="zh-CN" altLang="en-US" dirty="0"/>
              <a:t>    </a:t>
            </a:r>
            <a:r>
              <a:rPr lang="en-US" altLang="zh-CN" dirty="0"/>
              <a:t>c) </a:t>
            </a:r>
            <a:r>
              <a:rPr lang="zh-CN" altLang="en-US" dirty="0"/>
              <a:t>多个神的集合体</a:t>
            </a:r>
          </a:p>
          <a:p>
            <a:r>
              <a:rPr lang="zh-CN" altLang="en-US" dirty="0"/>
              <a:t>    </a:t>
            </a:r>
            <a:r>
              <a:rPr lang="en-US" altLang="zh-CN" dirty="0"/>
              <a:t>d) </a:t>
            </a:r>
            <a:r>
              <a:rPr lang="zh-CN" altLang="en-US" dirty="0"/>
              <a:t>不可能以任何方式下定义？</a:t>
            </a:r>
          </a:p>
          <a:p>
            <a:endParaRPr lang="en-GB" dirty="0"/>
          </a:p>
        </p:txBody>
      </p:sp>
      <p:sp>
        <p:nvSpPr>
          <p:cNvPr id="4" name="Content Placeholder 3"/>
          <p:cNvSpPr>
            <a:spLocks noGrp="1"/>
          </p:cNvSpPr>
          <p:nvPr>
            <p:ph sz="half" idx="2"/>
          </p:nvPr>
        </p:nvSpPr>
        <p:spPr/>
        <p:txBody>
          <a:bodyPr>
            <a:normAutofit fontScale="55000" lnSpcReduction="20000"/>
          </a:bodyPr>
          <a:lstStyle/>
          <a:p>
            <a:r>
              <a:rPr lang="zh-CN" altLang="en-US" dirty="0"/>
              <a:t>４、神的名字“耶和华神”的意思是什么</a:t>
            </a:r>
          </a:p>
          <a:p>
            <a:r>
              <a:rPr lang="zh-CN" altLang="en-US" dirty="0"/>
              <a:t>    </a:t>
            </a:r>
            <a:r>
              <a:rPr lang="en-US" altLang="zh-CN" dirty="0"/>
              <a:t>a) </a:t>
            </a:r>
            <a:r>
              <a:rPr lang="zh-CN" altLang="en-US" dirty="0"/>
              <a:t>将要来的那一位</a:t>
            </a:r>
          </a:p>
          <a:p>
            <a:r>
              <a:rPr lang="zh-CN" altLang="en-US" dirty="0"/>
              <a:t>    </a:t>
            </a:r>
            <a:r>
              <a:rPr lang="en-US" altLang="zh-CN" dirty="0"/>
              <a:t>b) </a:t>
            </a:r>
            <a:r>
              <a:rPr lang="zh-CN" altLang="en-US" dirty="0"/>
              <a:t>将显现在一群大能的人面前的那一位</a:t>
            </a:r>
          </a:p>
          <a:p>
            <a:r>
              <a:rPr lang="zh-CN" altLang="en-US" dirty="0"/>
              <a:t>    </a:t>
            </a:r>
            <a:r>
              <a:rPr lang="en-US" altLang="zh-CN" dirty="0"/>
              <a:t>c) </a:t>
            </a:r>
            <a:r>
              <a:rPr lang="zh-CN" altLang="en-US" dirty="0"/>
              <a:t>一个伟人</a:t>
            </a:r>
          </a:p>
          <a:p>
            <a:r>
              <a:rPr lang="zh-CN" altLang="en-US" dirty="0"/>
              <a:t>    </a:t>
            </a:r>
            <a:r>
              <a:rPr lang="en-US" altLang="zh-CN" dirty="0"/>
              <a:t>d) </a:t>
            </a:r>
            <a:r>
              <a:rPr lang="zh-CN" altLang="en-US" dirty="0"/>
              <a:t>力量</a:t>
            </a:r>
          </a:p>
          <a:p>
            <a:r>
              <a:rPr lang="en-GB" dirty="0"/>
              <a:t> </a:t>
            </a:r>
          </a:p>
          <a:p>
            <a:r>
              <a:rPr lang="zh-CN" altLang="en-US" dirty="0"/>
              <a:t>５、“天使”这个词是什么意思？</a:t>
            </a:r>
          </a:p>
          <a:p>
            <a:r>
              <a:rPr lang="zh-CN" altLang="en-US" dirty="0"/>
              <a:t>    </a:t>
            </a:r>
            <a:r>
              <a:rPr lang="en-US" altLang="zh-CN" dirty="0"/>
              <a:t>a) </a:t>
            </a:r>
            <a:r>
              <a:rPr lang="zh-CN" altLang="en-US" dirty="0"/>
              <a:t>象人一样</a:t>
            </a:r>
          </a:p>
          <a:p>
            <a:r>
              <a:rPr lang="zh-CN" altLang="en-US" dirty="0"/>
              <a:t>    </a:t>
            </a:r>
            <a:r>
              <a:rPr lang="en-US" altLang="zh-CN" dirty="0"/>
              <a:t>b) </a:t>
            </a:r>
            <a:r>
              <a:rPr lang="zh-CN" altLang="en-US" dirty="0"/>
              <a:t>有翅膀的东西</a:t>
            </a:r>
          </a:p>
          <a:p>
            <a:r>
              <a:rPr lang="zh-CN" altLang="en-US" dirty="0"/>
              <a:t>    </a:t>
            </a:r>
            <a:r>
              <a:rPr lang="en-US" altLang="zh-CN" dirty="0"/>
              <a:t>c) </a:t>
            </a:r>
            <a:r>
              <a:rPr lang="zh-CN" altLang="en-US" dirty="0"/>
              <a:t>信使</a:t>
            </a:r>
          </a:p>
          <a:p>
            <a:r>
              <a:rPr lang="en-GB" dirty="0"/>
              <a:t> </a:t>
            </a:r>
            <a:r>
              <a:rPr lang="zh-CN" altLang="en-US" dirty="0"/>
              <a:t>６、天使会犯罪吗</a:t>
            </a:r>
            <a:r>
              <a:rPr lang="zh-CN" altLang="en-US" dirty="0" smtClean="0"/>
              <a:t>？</a:t>
            </a:r>
            <a:endParaRPr lang="en-US" altLang="zh-CN" dirty="0" smtClean="0"/>
          </a:p>
          <a:p>
            <a:pPr lvl="0"/>
            <a:r>
              <a:rPr lang="zh-CN" altLang="en-US" dirty="0" smtClean="0"/>
              <a:t>是</a:t>
            </a:r>
            <a:endParaRPr lang="en-US" altLang="zh-CN" dirty="0" smtClean="0"/>
          </a:p>
          <a:p>
            <a:pPr lvl="0"/>
            <a:r>
              <a:rPr lang="zh-CN" altLang="en-US" dirty="0" smtClean="0"/>
              <a:t>否</a:t>
            </a:r>
            <a:r>
              <a:rPr lang="en-GB" dirty="0" smtClean="0"/>
              <a:t> </a:t>
            </a:r>
            <a:endParaRPr lang="en-GB" dirty="0"/>
          </a:p>
          <a:p>
            <a:r>
              <a:rPr lang="en-GB" dirty="0"/>
              <a:t> </a:t>
            </a:r>
          </a:p>
          <a:p>
            <a:r>
              <a:rPr lang="zh-CN" altLang="en-US" dirty="0"/>
              <a:t>７、什么最让你相信神存在？</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6552728" cy="5966123"/>
          </a:xfrm>
        </p:spPr>
        <p:txBody>
          <a:bodyPr/>
          <a:lstStyle/>
          <a:p>
            <a:pPr>
              <a:buNone/>
            </a:pPr>
            <a:r>
              <a:rPr lang="zh-CN" altLang="en-US" dirty="0"/>
              <a:t>希伯来书</a:t>
            </a:r>
            <a:r>
              <a:rPr lang="en-US" altLang="zh-CN" dirty="0"/>
              <a:t>11</a:t>
            </a:r>
            <a:r>
              <a:rPr lang="zh-CN" altLang="en-US" dirty="0"/>
              <a:t>：</a:t>
            </a:r>
            <a:r>
              <a:rPr lang="en-US" altLang="zh-CN" dirty="0" smtClean="0"/>
              <a:t>6</a:t>
            </a:r>
          </a:p>
          <a:p>
            <a:pPr>
              <a:buNone/>
            </a:pPr>
            <a:r>
              <a:rPr lang="zh-CN" altLang="en-US" dirty="0" smtClean="0">
                <a:solidFill>
                  <a:schemeClr val="tx2">
                    <a:lumMod val="50000"/>
                  </a:schemeClr>
                </a:solidFill>
              </a:rPr>
              <a:t>我们清</a:t>
            </a:r>
            <a:r>
              <a:rPr lang="zh-CN" altLang="en-US" dirty="0">
                <a:solidFill>
                  <a:schemeClr val="tx2">
                    <a:lumMod val="50000"/>
                  </a:schemeClr>
                </a:solidFill>
              </a:rPr>
              <a:t>楚的相信神实际存</a:t>
            </a:r>
            <a:r>
              <a:rPr lang="zh-CN" altLang="en-US" dirty="0" smtClean="0">
                <a:solidFill>
                  <a:schemeClr val="tx2">
                    <a:lumMod val="50000"/>
                  </a:schemeClr>
                </a:solidFill>
              </a:rPr>
              <a:t>在</a:t>
            </a:r>
            <a:endParaRPr lang="en-US" altLang="zh-CN" dirty="0" smtClean="0">
              <a:solidFill>
                <a:schemeClr val="tx2">
                  <a:lumMod val="50000"/>
                </a:schemeClr>
              </a:solidFill>
            </a:endParaRPr>
          </a:p>
          <a:p>
            <a:pPr>
              <a:buNone/>
            </a:pPr>
            <a:r>
              <a:rPr lang="en-GB" b="1" i="1" dirty="0">
                <a:solidFill>
                  <a:schemeClr val="tx2">
                    <a:lumMod val="50000"/>
                  </a:schemeClr>
                </a:solidFill>
              </a:rPr>
              <a:t> </a:t>
            </a:r>
            <a:r>
              <a:rPr lang="zh-CN" altLang="en-US" b="1" i="1" dirty="0">
                <a:solidFill>
                  <a:schemeClr val="tx2">
                    <a:lumMod val="50000"/>
                  </a:schemeClr>
                </a:solidFill>
              </a:rPr>
              <a:t>和</a:t>
            </a:r>
            <a:endParaRPr lang="en-GB" dirty="0">
              <a:solidFill>
                <a:schemeClr val="tx2">
                  <a:lumMod val="50000"/>
                </a:schemeClr>
              </a:solidFill>
            </a:endParaRPr>
          </a:p>
          <a:p>
            <a:pPr>
              <a:buNone/>
            </a:pPr>
            <a:r>
              <a:rPr lang="zh-CN" altLang="en-US" dirty="0">
                <a:solidFill>
                  <a:schemeClr val="tx2">
                    <a:lumMod val="50000"/>
                  </a:schemeClr>
                </a:solidFill>
              </a:rPr>
              <a:t>并且相信他将奖赏忠信的义人</a:t>
            </a:r>
            <a:endParaRPr lang="en-GB" dirty="0"/>
          </a:p>
        </p:txBody>
      </p:sp>
      <p:pic>
        <p:nvPicPr>
          <p:cNvPr id="6" name="Picture 5" descr="thinking+woman.jpg"/>
          <p:cNvPicPr>
            <a:picLocks noChangeAspect="1"/>
          </p:cNvPicPr>
          <p:nvPr/>
        </p:nvPicPr>
        <p:blipFill>
          <a:blip r:embed="rId3" cstate="print"/>
          <a:stretch>
            <a:fillRect/>
          </a:stretch>
        </p:blipFill>
        <p:spPr>
          <a:xfrm>
            <a:off x="6372200" y="3284984"/>
            <a:ext cx="2488233" cy="3284467"/>
          </a:xfrm>
          <a:prstGeom prst="rect">
            <a:avLst/>
          </a:prstGeom>
          <a:effectLst>
            <a:softEdge rad="1270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95536" y="764704"/>
            <a:ext cx="8003232" cy="868958"/>
          </a:xfrm>
        </p:spPr>
        <p:txBody>
          <a:bodyPr>
            <a:normAutofit fontScale="90000"/>
          </a:bodyPr>
          <a:lstStyle/>
          <a:p>
            <a:r>
              <a:rPr lang="zh-CN" altLang="en-US" dirty="0"/>
              <a:t>“信道是从听道来的，听道是从基督的话来的”</a:t>
            </a:r>
            <a:r>
              <a:rPr lang="en-US" altLang="zh-CN" dirty="0"/>
              <a:t>(</a:t>
            </a:r>
            <a:r>
              <a:rPr lang="zh-CN" altLang="en-US" dirty="0"/>
              <a:t>罗马书</a:t>
            </a:r>
            <a:r>
              <a:rPr lang="en-US" altLang="zh-CN" dirty="0"/>
              <a:t>10:17)</a:t>
            </a:r>
            <a:r>
              <a:rPr lang="en-GB" sz="4000" dirty="0" smtClean="0"/>
              <a:t/>
            </a:r>
            <a:br>
              <a:rPr lang="en-GB" sz="4000" dirty="0" smtClean="0"/>
            </a:br>
            <a:endParaRPr lang="en-AU" dirty="0"/>
          </a:p>
        </p:txBody>
      </p:sp>
      <p:sp>
        <p:nvSpPr>
          <p:cNvPr id="3" name="Content Placeholder 2"/>
          <p:cNvSpPr>
            <a:spLocks noGrp="1"/>
          </p:cNvSpPr>
          <p:nvPr>
            <p:ph idx="1"/>
          </p:nvPr>
        </p:nvSpPr>
        <p:spPr>
          <a:xfrm>
            <a:off x="251520" y="1772816"/>
            <a:ext cx="6264696" cy="5257800"/>
          </a:xfrm>
        </p:spPr>
        <p:txBody>
          <a:bodyPr>
            <a:normAutofit lnSpcReduction="10000"/>
          </a:bodyPr>
          <a:lstStyle/>
          <a:p>
            <a:pPr>
              <a:buNone/>
            </a:pPr>
            <a:r>
              <a:rPr lang="zh-CN" altLang="en-US" dirty="0"/>
              <a:t>保罗来到一个叫庇哩亚，现址在希腊北部的小镇。他像往常一样，传讲神的福音；但是，人们不是只接受保罗的话语，“他们甘心领受这道</a:t>
            </a:r>
            <a:r>
              <a:rPr lang="en-US" altLang="zh-CN" dirty="0"/>
              <a:t>(</a:t>
            </a:r>
            <a:r>
              <a:rPr lang="zh-CN" altLang="en-US" dirty="0"/>
              <a:t>神的话语，而不是保罗的</a:t>
            </a:r>
            <a:r>
              <a:rPr lang="en-US" altLang="zh-CN" dirty="0"/>
              <a:t>)</a:t>
            </a:r>
            <a:r>
              <a:rPr lang="zh-CN" altLang="en-US" dirty="0"/>
              <a:t>，天天考查</a:t>
            </a:r>
            <a:r>
              <a:rPr lang="en-US" altLang="zh-CN" dirty="0"/>
              <a:t>《</a:t>
            </a:r>
            <a:r>
              <a:rPr lang="zh-CN" altLang="en-US" dirty="0"/>
              <a:t>圣经</a:t>
            </a:r>
            <a:r>
              <a:rPr lang="en-US" altLang="zh-CN" dirty="0"/>
              <a:t>》</a:t>
            </a:r>
            <a:r>
              <a:rPr lang="zh-CN" altLang="en-US" dirty="0"/>
              <a:t>，要晓得这道是与不是，所以他们中间多有相信的</a:t>
            </a:r>
            <a:r>
              <a:rPr lang="zh-CN" altLang="en-US" dirty="0" smtClean="0"/>
              <a:t>”</a:t>
            </a:r>
            <a:r>
              <a:rPr lang="zh-CN" altLang="en-US" sz="2800" dirty="0" smtClean="0"/>
              <a:t>使</a:t>
            </a:r>
            <a:r>
              <a:rPr lang="zh-CN" altLang="en-US" sz="2800" dirty="0"/>
              <a:t>徒行传</a:t>
            </a:r>
            <a:r>
              <a:rPr lang="en-US" altLang="zh-CN" sz="2800" dirty="0" smtClean="0"/>
              <a:t>17:11</a:t>
            </a:r>
            <a:r>
              <a:rPr lang="en-GB" dirty="0" smtClean="0"/>
              <a:t> </a:t>
            </a:r>
          </a:p>
          <a:p>
            <a:pPr>
              <a:buNone/>
            </a:pPr>
            <a:r>
              <a:rPr lang="zh-CN" altLang="en-US" dirty="0"/>
              <a:t>他们的信念来自开放的头脑，有规律的</a:t>
            </a:r>
            <a:r>
              <a:rPr lang="en-US" altLang="zh-CN" dirty="0"/>
              <a:t>(</a:t>
            </a:r>
            <a:r>
              <a:rPr lang="zh-CN" altLang="en-US" dirty="0"/>
              <a:t>每天</a:t>
            </a:r>
            <a:r>
              <a:rPr lang="en-US" altLang="zh-CN" dirty="0"/>
              <a:t>)</a:t>
            </a:r>
            <a:r>
              <a:rPr lang="zh-CN" altLang="en-US" dirty="0"/>
              <a:t>和系统的查阅</a:t>
            </a:r>
            <a:r>
              <a:rPr lang="en-US" altLang="zh-CN" dirty="0"/>
              <a:t>《</a:t>
            </a:r>
            <a:r>
              <a:rPr lang="zh-CN" altLang="en-US" dirty="0"/>
              <a:t>圣经</a:t>
            </a:r>
            <a:r>
              <a:rPr lang="en-US" altLang="zh-CN" dirty="0"/>
              <a:t>》</a:t>
            </a:r>
            <a:r>
              <a:rPr lang="zh-CN" altLang="en-US" dirty="0"/>
              <a:t>。</a:t>
            </a:r>
            <a:endParaRPr lang="en-GB" dirty="0"/>
          </a:p>
        </p:txBody>
      </p:sp>
      <p:pic>
        <p:nvPicPr>
          <p:cNvPr id="4" name="Picture 3" descr="scroll 2.jpg"/>
          <p:cNvPicPr>
            <a:picLocks noChangeAspect="1"/>
          </p:cNvPicPr>
          <p:nvPr/>
        </p:nvPicPr>
        <p:blipFill>
          <a:blip r:embed="rId3" cstate="print"/>
          <a:stretch>
            <a:fillRect/>
          </a:stretch>
        </p:blipFill>
        <p:spPr>
          <a:xfrm>
            <a:off x="6442564" y="2276872"/>
            <a:ext cx="2701436" cy="4059535"/>
          </a:xfrm>
          <a:prstGeom prst="rect">
            <a:avLst/>
          </a:prstGeom>
          <a:effectLst>
            <a:softEdge rad="1270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5472608" cy="2592288"/>
          </a:xfrm>
        </p:spPr>
        <p:txBody>
          <a:bodyPr>
            <a:normAutofit fontScale="90000"/>
          </a:bodyPr>
          <a:lstStyle/>
          <a:p>
            <a:pPr algn="l"/>
            <a:r>
              <a:rPr lang="zh-CN" altLang="en-US" sz="4000" dirty="0"/>
              <a:t>听到真正的福音和拥有一个真正的信念之间的关系常在福音书的传道中被强调：</a:t>
            </a:r>
            <a:br>
              <a:rPr lang="zh-CN" altLang="en-US" sz="4000" dirty="0"/>
            </a:br>
            <a:r>
              <a:rPr lang="zh-CN" altLang="en-US" sz="4000" dirty="0"/>
              <a:t/>
            </a:r>
            <a:br>
              <a:rPr lang="zh-CN" altLang="en-US" sz="4000" dirty="0"/>
            </a:br>
            <a:r>
              <a:rPr lang="en-GB" dirty="0" smtClean="0"/>
              <a:t/>
            </a:r>
            <a:br>
              <a:rPr lang="en-GB" dirty="0" smtClean="0"/>
            </a:br>
            <a:endParaRPr lang="en-GB" dirty="0"/>
          </a:p>
        </p:txBody>
      </p:sp>
      <p:sp>
        <p:nvSpPr>
          <p:cNvPr id="3" name="Content Placeholder 2"/>
          <p:cNvSpPr>
            <a:spLocks noGrp="1"/>
          </p:cNvSpPr>
          <p:nvPr>
            <p:ph idx="1"/>
          </p:nvPr>
        </p:nvSpPr>
        <p:spPr>
          <a:xfrm>
            <a:off x="395536" y="3789040"/>
            <a:ext cx="8496944" cy="3312368"/>
          </a:xfrm>
        </p:spPr>
        <p:txBody>
          <a:bodyPr>
            <a:normAutofit/>
          </a:bodyPr>
          <a:lstStyle/>
          <a:p>
            <a:pPr lvl="0"/>
            <a:r>
              <a:rPr lang="zh-CN" altLang="en-US" dirty="0"/>
              <a:t>“许多哥林多人听了就相，并且信受洗”</a:t>
            </a:r>
            <a:r>
              <a:rPr lang="en-US" altLang="zh-CN" dirty="0"/>
              <a:t>(</a:t>
            </a:r>
            <a:r>
              <a:rPr lang="zh-CN" altLang="en-US" dirty="0"/>
              <a:t>使徒行传</a:t>
            </a:r>
            <a:r>
              <a:rPr lang="en-US" altLang="zh-CN" dirty="0"/>
              <a:t>18:8)</a:t>
            </a:r>
            <a:r>
              <a:rPr lang="zh-CN" altLang="en-US" dirty="0" smtClean="0"/>
              <a:t>。</a:t>
            </a:r>
            <a:endParaRPr lang="en-US" altLang="zh-CN" dirty="0" smtClean="0"/>
          </a:p>
          <a:p>
            <a:pPr lvl="0"/>
            <a:r>
              <a:rPr lang="zh-CN" altLang="en-US" dirty="0"/>
              <a:t>人们“从我口中得福音之道，而且相信”</a:t>
            </a:r>
            <a:r>
              <a:rPr lang="en-US" altLang="zh-CN" dirty="0"/>
              <a:t>(</a:t>
            </a:r>
            <a:r>
              <a:rPr lang="zh-CN" altLang="en-US" dirty="0"/>
              <a:t>使徒行传</a:t>
            </a:r>
            <a:r>
              <a:rPr lang="en-US" altLang="zh-CN" dirty="0"/>
              <a:t>15:7)</a:t>
            </a:r>
            <a:r>
              <a:rPr lang="zh-CN" altLang="en-US" dirty="0" smtClean="0"/>
              <a:t>。</a:t>
            </a:r>
            <a:endParaRPr lang="en-US" altLang="zh-CN" dirty="0" smtClean="0"/>
          </a:p>
          <a:p>
            <a:pPr lvl="0"/>
            <a:r>
              <a:rPr lang="zh-CN" altLang="en-US" dirty="0"/>
              <a:t>“我们如此传，你们也如此信了”</a:t>
            </a:r>
            <a:r>
              <a:rPr lang="en-US" altLang="zh-CN" dirty="0"/>
              <a:t>(</a:t>
            </a:r>
            <a:r>
              <a:rPr lang="zh-CN" altLang="en-US" dirty="0"/>
              <a:t>哥林多前书</a:t>
            </a:r>
            <a:r>
              <a:rPr lang="en-US" altLang="zh-CN" dirty="0"/>
              <a:t>15:11)</a:t>
            </a:r>
            <a:r>
              <a:rPr lang="zh-CN" altLang="en-US" dirty="0"/>
              <a:t>。</a:t>
            </a:r>
            <a:endParaRPr lang="en-GB" sz="2800" dirty="0"/>
          </a:p>
        </p:txBody>
      </p:sp>
      <p:pic>
        <p:nvPicPr>
          <p:cNvPr id="5" name="Picture 4" descr="scroll read.jpg"/>
          <p:cNvPicPr>
            <a:picLocks noChangeAspect="1"/>
          </p:cNvPicPr>
          <p:nvPr/>
        </p:nvPicPr>
        <p:blipFill>
          <a:blip r:embed="rId2" cstate="print"/>
          <a:stretch>
            <a:fillRect/>
          </a:stretch>
        </p:blipFill>
        <p:spPr>
          <a:xfrm>
            <a:off x="5647066" y="620688"/>
            <a:ext cx="3496934" cy="2952328"/>
          </a:xfrm>
          <a:prstGeom prst="rect">
            <a:avLst/>
          </a:prstGeom>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11_mist_treesb"/>
          <p:cNvPicPr>
            <a:picLocks noChangeAspect="1" noChangeArrowheads="1"/>
          </p:cNvPicPr>
          <p:nvPr/>
        </p:nvPicPr>
        <p:blipFill>
          <a:blip r:embed="rId3" cstate="print">
            <a:lum bright="-78000"/>
          </a:blip>
          <a:srcRect/>
          <a:stretch>
            <a:fillRect/>
          </a:stretch>
        </p:blipFill>
        <p:spPr bwMode="auto">
          <a:xfrm>
            <a:off x="0" y="0"/>
            <a:ext cx="9144000" cy="6858000"/>
          </a:xfrm>
          <a:prstGeom prst="rect">
            <a:avLst/>
          </a:prstGeom>
          <a:noFill/>
        </p:spPr>
      </p:pic>
      <p:sp>
        <p:nvSpPr>
          <p:cNvPr id="95235" name="Text Box 3"/>
          <p:cNvSpPr txBox="1">
            <a:spLocks noChangeArrowheads="1"/>
          </p:cNvSpPr>
          <p:nvPr/>
        </p:nvSpPr>
        <p:spPr bwMode="auto">
          <a:xfrm>
            <a:off x="228600" y="304800"/>
            <a:ext cx="6705600" cy="2381250"/>
          </a:xfrm>
          <a:prstGeom prst="rect">
            <a:avLst/>
          </a:prstGeom>
          <a:noFill/>
          <a:ln w="9525">
            <a:noFill/>
            <a:miter lim="800000"/>
            <a:headEnd/>
            <a:tailEnd/>
          </a:ln>
          <a:effectLst/>
        </p:spPr>
        <p:txBody>
          <a:bodyPr>
            <a:spAutoFit/>
          </a:bodyPr>
          <a:lstStyle/>
          <a:p>
            <a:pPr algn="ctr">
              <a:spcBef>
                <a:spcPct val="50000"/>
              </a:spcBef>
            </a:pPr>
            <a:r>
              <a:rPr lang="en-US" altLang="ko-KR" sz="3600" i="1">
                <a:solidFill>
                  <a:schemeClr val="bg1"/>
                </a:solidFill>
                <a:latin typeface="Times New Roman" pitchFamily="18" charset="0"/>
              </a:rPr>
              <a:t>“…God created the heavens and the earth, and the earth was formless and void…”</a:t>
            </a:r>
          </a:p>
          <a:p>
            <a:pPr algn="ctr">
              <a:spcBef>
                <a:spcPct val="50000"/>
              </a:spcBef>
            </a:pPr>
            <a:r>
              <a:rPr lang="en-US" altLang="ko-KR" sz="2800" i="1">
                <a:solidFill>
                  <a:schemeClr val="bg1"/>
                </a:solidFill>
                <a:latin typeface="Times New Roman" pitchFamily="18" charset="0"/>
              </a:rPr>
              <a:t>Genesis 1:1,2</a:t>
            </a:r>
          </a:p>
        </p:txBody>
      </p:sp>
      <p:pic>
        <p:nvPicPr>
          <p:cNvPr id="95236" name="Picture 4" descr="11_mist_treesb"/>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5237" name="Text Box 5"/>
          <p:cNvSpPr txBox="1">
            <a:spLocks noChangeArrowheads="1"/>
          </p:cNvSpPr>
          <p:nvPr/>
        </p:nvSpPr>
        <p:spPr bwMode="auto">
          <a:xfrm>
            <a:off x="304800" y="381000"/>
            <a:ext cx="6705600" cy="1846659"/>
          </a:xfrm>
          <a:prstGeom prst="rect">
            <a:avLst/>
          </a:prstGeom>
          <a:noFill/>
          <a:ln w="9525">
            <a:noFill/>
            <a:miter lim="800000"/>
            <a:headEnd/>
            <a:tailEnd/>
          </a:ln>
          <a:effectLst/>
        </p:spPr>
        <p:txBody>
          <a:bodyPr>
            <a:spAutoFit/>
          </a:bodyPr>
          <a:lstStyle/>
          <a:p>
            <a:pPr algn="ctr">
              <a:spcBef>
                <a:spcPct val="50000"/>
              </a:spcBef>
            </a:pPr>
            <a:r>
              <a:rPr lang="en-US" altLang="ko-KR" sz="3600" i="1" dirty="0" smtClean="0">
                <a:latin typeface="Times New Roman" pitchFamily="18" charset="0"/>
              </a:rPr>
              <a:t>“</a:t>
            </a:r>
            <a:r>
              <a:rPr lang="zh-CN" altLang="en-US" sz="3600" i="1" dirty="0">
                <a:latin typeface="Times New Roman" pitchFamily="18" charset="0"/>
              </a:rPr>
              <a:t>神说，要有光，就有了光。神看光是好的，就把光暗分开了。</a:t>
            </a:r>
            <a:r>
              <a:rPr lang="en-US" altLang="ko-KR" sz="3600" i="1" dirty="0" smtClean="0">
                <a:latin typeface="Times New Roman" pitchFamily="18" charset="0"/>
              </a:rPr>
              <a:t>.”</a:t>
            </a:r>
            <a:endParaRPr lang="en-US" altLang="ko-KR" sz="3600" i="1" dirty="0">
              <a:latin typeface="Times New Roman" pitchFamily="18" charset="0"/>
            </a:endParaRPr>
          </a:p>
          <a:p>
            <a:pPr algn="ctr">
              <a:spcBef>
                <a:spcPct val="50000"/>
              </a:spcBef>
            </a:pPr>
            <a:r>
              <a:rPr lang="zh-CN" altLang="en-US" sz="2800" dirty="0">
                <a:solidFill>
                  <a:schemeClr val="tx2">
                    <a:lumMod val="75000"/>
                  </a:schemeClr>
                </a:solidFill>
                <a:latin typeface="Times New Roman" pitchFamily="18" charset="0"/>
              </a:rPr>
              <a:t>创世纪</a:t>
            </a:r>
            <a:r>
              <a:rPr lang="en-US" altLang="ko-KR" sz="2800" dirty="0" smtClean="0">
                <a:solidFill>
                  <a:schemeClr val="tx2">
                    <a:lumMod val="75000"/>
                  </a:schemeClr>
                </a:solidFill>
                <a:latin typeface="Times New Roman" pitchFamily="18" charset="0"/>
              </a:rPr>
              <a:t> </a:t>
            </a:r>
            <a:r>
              <a:rPr lang="en-US" altLang="ko-KR" sz="2800" dirty="0">
                <a:solidFill>
                  <a:schemeClr val="tx2">
                    <a:lumMod val="75000"/>
                  </a:schemeClr>
                </a:solidFill>
                <a:latin typeface="Times New Roman" pitchFamily="18" charset="0"/>
              </a:rPr>
              <a:t>1:3-4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fade">
                                      <p:cBhvr>
                                        <p:cTn id="7" dur="2000"/>
                                        <p:tgtEl>
                                          <p:spTgt spid="95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6"/>
                                        </p:tgtEl>
                                        <p:attrNameLst>
                                          <p:attrName>style.visibility</p:attrName>
                                        </p:attrNameLst>
                                      </p:cBhvr>
                                      <p:to>
                                        <p:strVal val="visible"/>
                                      </p:to>
                                    </p:set>
                                    <p:animEffect transition="in" filter="fade">
                                      <p:cBhvr>
                                        <p:cTn id="12" dur="5000"/>
                                        <p:tgtEl>
                                          <p:spTgt spid="95236"/>
                                        </p:tgtEl>
                                      </p:cBhvr>
                                    </p:animEffect>
                                  </p:childTnLst>
                                </p:cTn>
                              </p:par>
                            </p:childTnLst>
                          </p:cTn>
                        </p:par>
                        <p:par>
                          <p:cTn id="13" fill="hold">
                            <p:stCondLst>
                              <p:cond delay="5000"/>
                            </p:stCondLst>
                            <p:childTnLst>
                              <p:par>
                                <p:cTn id="14" presetID="10" presetClass="entr" presetSubtype="0" fill="hold" grpId="0" nodeType="afterEffect">
                                  <p:stCondLst>
                                    <p:cond delay="0"/>
                                  </p:stCondLst>
                                  <p:childTnLst>
                                    <p:set>
                                      <p:cBhvr>
                                        <p:cTn id="15" dur="1" fill="hold">
                                          <p:stCondLst>
                                            <p:cond delay="0"/>
                                          </p:stCondLst>
                                        </p:cTn>
                                        <p:tgtEl>
                                          <p:spTgt spid="95237"/>
                                        </p:tgtEl>
                                        <p:attrNameLst>
                                          <p:attrName>style.visibility</p:attrName>
                                        </p:attrNameLst>
                                      </p:cBhvr>
                                      <p:to>
                                        <p:strVal val="visible"/>
                                      </p:to>
                                    </p:set>
                                    <p:animEffect transition="in" filter="fade">
                                      <p:cBhvr>
                                        <p:cTn id="16" dur="2000"/>
                                        <p:tgtEl>
                                          <p:spTgt spid="95237"/>
                                        </p:tgtEl>
                                      </p:cBhvr>
                                    </p:animEffect>
                                  </p:childTnLst>
                                </p:cTn>
                              </p:par>
                              <p:par>
                                <p:cTn id="17" presetID="10" presetClass="entr" presetSubtype="0" fill="hold" nodeType="withEffect">
                                  <p:stCondLst>
                                    <p:cond delay="0"/>
                                  </p:stCondLst>
                                  <p:childTnLst>
                                    <p:set>
                                      <p:cBhvr>
                                        <p:cTn id="18" dur="1" fill="hold">
                                          <p:stCondLst>
                                            <p:cond delay="0"/>
                                          </p:stCondLst>
                                        </p:cTn>
                                        <p:tgtEl>
                                          <p:spTgt spid="95237"/>
                                        </p:tgtEl>
                                        <p:attrNameLst>
                                          <p:attrName>style.visibility</p:attrName>
                                        </p:attrNameLst>
                                      </p:cBhvr>
                                      <p:to>
                                        <p:strVal val="visible"/>
                                      </p:to>
                                    </p:set>
                                    <p:animEffect transition="in" filter="fade">
                                      <p:cBhvr>
                                        <p:cTn id="19" dur="20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P spid="952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1.2</a:t>
            </a:r>
            <a:r>
              <a:rPr lang="zh-CN" altLang="en-US" dirty="0"/>
              <a:t>神的本性</a:t>
            </a:r>
            <a:r>
              <a:rPr lang="en-GB" dirty="0" smtClean="0"/>
              <a:t/>
            </a:r>
            <a:br>
              <a:rPr lang="en-GB" dirty="0" smtClean="0"/>
            </a:br>
            <a:endParaRPr lang="en-GB" dirty="0"/>
          </a:p>
        </p:txBody>
      </p:sp>
      <p:pic>
        <p:nvPicPr>
          <p:cNvPr id="5" name="Picture 4" descr="question man paid for.jpg"/>
          <p:cNvPicPr>
            <a:picLocks noChangeAspect="1"/>
          </p:cNvPicPr>
          <p:nvPr/>
        </p:nvPicPr>
        <p:blipFill>
          <a:blip r:embed="rId2" cstate="print"/>
          <a:stretch>
            <a:fillRect/>
          </a:stretch>
        </p:blipFill>
        <p:spPr>
          <a:xfrm>
            <a:off x="2843808" y="3284984"/>
            <a:ext cx="3596090" cy="2720756"/>
          </a:xfrm>
          <a:prstGeom prst="ellipse">
            <a:avLst/>
          </a:prstGeom>
          <a:effectLst>
            <a:softEdge rad="1270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2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a:buNone/>
            </a:pPr>
            <a:r>
              <a:rPr lang="zh-CN" altLang="en-US" dirty="0">
                <a:solidFill>
                  <a:schemeClr val="tx2">
                    <a:lumMod val="50000"/>
                  </a:schemeClr>
                </a:solidFill>
              </a:rPr>
              <a:t>如果神不是一个有形的存在，那么他有一个类似他自己的儿子是不可能的</a:t>
            </a:r>
            <a:r>
              <a:rPr lang="en-US" altLang="zh-CN" dirty="0">
                <a:solidFill>
                  <a:schemeClr val="tx2">
                    <a:lumMod val="50000"/>
                  </a:schemeClr>
                </a:solidFill>
              </a:rPr>
              <a:t>(</a:t>
            </a:r>
            <a:r>
              <a:rPr lang="zh-CN" altLang="en-US" dirty="0">
                <a:solidFill>
                  <a:schemeClr val="tx2">
                    <a:lumMod val="50000"/>
                  </a:schemeClr>
                </a:solidFill>
              </a:rPr>
              <a:t>希伯来书</a:t>
            </a:r>
            <a:r>
              <a:rPr lang="en-US" altLang="zh-CN" dirty="0">
                <a:solidFill>
                  <a:schemeClr val="tx2">
                    <a:lumMod val="50000"/>
                  </a:schemeClr>
                </a:solidFill>
              </a:rPr>
              <a:t>1:3)</a:t>
            </a:r>
            <a:r>
              <a:rPr lang="zh-CN" altLang="en-US" dirty="0">
                <a:solidFill>
                  <a:schemeClr val="tx2">
                    <a:lumMod val="50000"/>
                  </a:schemeClr>
                </a:solidFill>
              </a:rPr>
              <a:t>。</a:t>
            </a:r>
            <a:endParaRPr lang="en-GB" sz="2000" dirty="0">
              <a:solidFill>
                <a:schemeClr val="tx2">
                  <a:lumMod val="50000"/>
                </a:schemeClr>
              </a:solidFill>
            </a:endParaRPr>
          </a:p>
        </p:txBody>
      </p:sp>
      <p:pic>
        <p:nvPicPr>
          <p:cNvPr id="4" name="Picture 3" descr="father son.jpg"/>
          <p:cNvPicPr>
            <a:picLocks noChangeAspect="1"/>
          </p:cNvPicPr>
          <p:nvPr/>
        </p:nvPicPr>
        <p:blipFill>
          <a:blip r:embed="rId3" cstate="print"/>
          <a:stretch>
            <a:fillRect/>
          </a:stretch>
        </p:blipFill>
        <p:spPr>
          <a:xfrm>
            <a:off x="1538863" y="2564904"/>
            <a:ext cx="6295100" cy="4032448"/>
          </a:xfrm>
          <a:prstGeom prst="cloud">
            <a:avLst/>
          </a:prstGeom>
          <a:effectLst>
            <a:softEdge rad="317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640960" cy="5577483"/>
          </a:xfrm>
        </p:spPr>
        <p:txBody>
          <a:bodyPr>
            <a:normAutofit fontScale="92500" lnSpcReduction="20000"/>
          </a:bodyPr>
          <a:lstStyle/>
          <a:p>
            <a:pPr>
              <a:buNone/>
            </a:pPr>
            <a:r>
              <a:rPr lang="zh-CN" altLang="en-US" dirty="0"/>
              <a:t>“清心的人有福了，因为他们必得见神”</a:t>
            </a:r>
            <a:r>
              <a:rPr lang="en-US" altLang="zh-CN" dirty="0"/>
              <a:t>(</a:t>
            </a:r>
            <a:r>
              <a:rPr lang="zh-CN" altLang="en-US" dirty="0"/>
              <a:t>马太福音</a:t>
            </a:r>
            <a:r>
              <a:rPr lang="en-US" altLang="zh-CN" dirty="0"/>
              <a:t>5:8)</a:t>
            </a:r>
            <a:r>
              <a:rPr lang="zh-CN" altLang="en-US" dirty="0" smtClean="0"/>
              <a:t>。</a:t>
            </a:r>
            <a:endParaRPr lang="en-US" altLang="zh-CN" dirty="0" smtClean="0"/>
          </a:p>
          <a:p>
            <a:pPr>
              <a:buNone/>
            </a:pPr>
            <a:r>
              <a:rPr lang="en-GB" dirty="0"/>
              <a:t> </a:t>
            </a:r>
          </a:p>
          <a:p>
            <a:pPr>
              <a:buNone/>
            </a:pPr>
            <a:r>
              <a:rPr lang="zh-CN" altLang="en-US" dirty="0"/>
              <a:t>“他的（神的）仆人将侍奉他，也要见他的面，他的（神的）名字必写在他们的额上”</a:t>
            </a:r>
            <a:r>
              <a:rPr lang="en-US" altLang="zh-CN" dirty="0"/>
              <a:t>(</a:t>
            </a:r>
            <a:r>
              <a:rPr lang="zh-CN" altLang="en-US" dirty="0"/>
              <a:t>启示录</a:t>
            </a:r>
            <a:r>
              <a:rPr lang="en-US" altLang="zh-CN" dirty="0"/>
              <a:t>22:3:4)</a:t>
            </a:r>
            <a:r>
              <a:rPr lang="zh-CN" altLang="en-US" dirty="0" smtClean="0"/>
              <a:t>。</a:t>
            </a:r>
            <a:endParaRPr lang="en-US" altLang="zh-CN" dirty="0" smtClean="0"/>
          </a:p>
          <a:p>
            <a:pPr>
              <a:buNone/>
            </a:pPr>
            <a:endParaRPr lang="en-GB" dirty="0" smtClean="0"/>
          </a:p>
          <a:p>
            <a:pPr algn="ctr">
              <a:buNone/>
            </a:pPr>
            <a:r>
              <a:rPr lang="zh-CN" altLang="en-US" sz="3800" b="1" dirty="0">
                <a:solidFill>
                  <a:schemeClr val="accent2">
                    <a:lumMod val="50000"/>
                  </a:schemeClr>
                </a:solidFill>
                <a:effectLst>
                  <a:outerShdw blurRad="50800" dist="38100" dir="13500000" algn="br" rotWithShape="0">
                    <a:prstClr val="black">
                      <a:alpha val="40000"/>
                    </a:prstClr>
                  </a:outerShdw>
                </a:effectLst>
              </a:rPr>
              <a:t>将对我们的生活产生深远而实际的影响</a:t>
            </a:r>
            <a:r>
              <a:rPr lang="en-GB" dirty="0"/>
              <a:t> </a:t>
            </a:r>
          </a:p>
          <a:p>
            <a:pPr>
              <a:buNone/>
            </a:pPr>
            <a:r>
              <a:rPr lang="zh-CN" altLang="en-US" dirty="0"/>
              <a:t>“你们要追求与众人和睦，并要追求圣洁，非圣洁没有人能见主”</a:t>
            </a:r>
            <a:r>
              <a:rPr lang="en-US" altLang="zh-CN" dirty="0"/>
              <a:t>(</a:t>
            </a:r>
            <a:r>
              <a:rPr lang="zh-CN" altLang="en-US" dirty="0"/>
              <a:t>希伯来书</a:t>
            </a:r>
            <a:r>
              <a:rPr lang="en-US" altLang="zh-CN" dirty="0"/>
              <a:t>12:14)</a:t>
            </a:r>
            <a:r>
              <a:rPr lang="zh-CN" altLang="en-US" dirty="0" smtClean="0"/>
              <a:t>。</a:t>
            </a:r>
            <a:endParaRPr lang="en-US" altLang="zh-CN" dirty="0" smtClean="0"/>
          </a:p>
          <a:p>
            <a:pPr>
              <a:buNone/>
            </a:pPr>
            <a:r>
              <a:rPr lang="en-GB" dirty="0"/>
              <a:t> </a:t>
            </a:r>
          </a:p>
          <a:p>
            <a:pPr>
              <a:buNone/>
            </a:pPr>
            <a:r>
              <a:rPr lang="zh-CN" altLang="en-US" dirty="0"/>
              <a:t>我们不应该起誓，因为“指着天起誓，就是指着神的宝座和那坐在上面的起誓”</a:t>
            </a:r>
            <a:r>
              <a:rPr lang="en-US" altLang="zh-CN" dirty="0"/>
              <a:t>(</a:t>
            </a:r>
            <a:r>
              <a:rPr lang="zh-CN" altLang="en-US" dirty="0"/>
              <a:t>马太福音</a:t>
            </a:r>
            <a:r>
              <a:rPr lang="en-US" altLang="zh-CN" dirty="0"/>
              <a:t>23:22)</a:t>
            </a:r>
            <a:r>
              <a:rPr lang="zh-CN" altLang="en-US" dirty="0"/>
              <a:t>。</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2686</TotalTime>
  <Words>1774</Words>
  <Application>Microsoft Office PowerPoint</Application>
  <PresentationFormat>全屏显示(4:3)</PresentationFormat>
  <Paragraphs>132</Paragraphs>
  <Slides>29</Slides>
  <Notes>1</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Theme</vt:lpstr>
      <vt:lpstr>圣经基本原理 第1章: 上帝 </vt:lpstr>
      <vt:lpstr>1.1神的存在 </vt:lpstr>
      <vt:lpstr>PowerPoint 演示文稿</vt:lpstr>
      <vt:lpstr>“信道是从听道来的，听道是从基督的话来的”(罗马书10:17) </vt:lpstr>
      <vt:lpstr>听到真正的福音和拥有一个真正的信念之间的关系常在福音书的传道中被强调：   </vt:lpstr>
      <vt:lpstr>PowerPoint 演示文稿</vt:lpstr>
      <vt:lpstr>1.2神的本性 </vt:lpstr>
      <vt:lpstr>PowerPoint 演示文稿</vt:lpstr>
      <vt:lpstr>PowerPoint 演示文稿</vt:lpstr>
      <vt:lpstr>看见上帝 -信仰的希望</vt:lpstr>
      <vt:lpstr>“神说，我们要照着我们的形象，按着我的样式造人”(创世记1:26)。</vt:lpstr>
      <vt:lpstr>神有居住位置</vt:lpstr>
      <vt:lpstr>1.3神的名和品性 </vt:lpstr>
      <vt:lpstr>在希伯来语中一个人的名反映了他的性格</vt:lpstr>
      <vt:lpstr>宣告耶和华的名</vt:lpstr>
      <vt:lpstr>特性 </vt:lpstr>
      <vt:lpstr>PowerPoint 演示文稿</vt:lpstr>
      <vt:lpstr>יהוה אלהים</vt:lpstr>
      <vt:lpstr>PowerPoint 演示文稿</vt:lpstr>
      <vt:lpstr>PowerPoint 演示文稿</vt:lpstr>
      <vt:lpstr>PowerPoint 演示文稿</vt:lpstr>
      <vt:lpstr>1.4  天使</vt:lpstr>
      <vt:lpstr> 天使</vt:lpstr>
      <vt:lpstr>天使的含义</vt:lpstr>
      <vt:lpstr>神的本质和人类的本质</vt:lpstr>
      <vt:lpstr>天使不会犯罪</vt:lpstr>
      <vt:lpstr>路加福音20：35，36</vt:lpstr>
      <vt:lpstr>护身天使</vt:lpstr>
      <vt:lpstr>第一章问题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D</cp:lastModifiedBy>
  <cp:revision>97</cp:revision>
  <dcterms:created xsi:type="dcterms:W3CDTF">2012-04-15T06:54:36Z</dcterms:created>
  <dcterms:modified xsi:type="dcterms:W3CDTF">2012-08-02T15:48:47Z</dcterms:modified>
</cp:coreProperties>
</file>