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328" r:id="rId3"/>
    <p:sldId id="264" r:id="rId4"/>
    <p:sldId id="274" r:id="rId5"/>
    <p:sldId id="275" r:id="rId6"/>
    <p:sldId id="276" r:id="rId7"/>
    <p:sldId id="257" r:id="rId8"/>
    <p:sldId id="277" r:id="rId9"/>
    <p:sldId id="278" r:id="rId10"/>
    <p:sldId id="265" r:id="rId11"/>
    <p:sldId id="279" r:id="rId12"/>
    <p:sldId id="281" r:id="rId13"/>
    <p:sldId id="280" r:id="rId14"/>
    <p:sldId id="282" r:id="rId15"/>
    <p:sldId id="283" r:id="rId16"/>
    <p:sldId id="258" r:id="rId17"/>
    <p:sldId id="266" r:id="rId18"/>
    <p:sldId id="284" r:id="rId19"/>
    <p:sldId id="285" r:id="rId20"/>
    <p:sldId id="286" r:id="rId21"/>
    <p:sldId id="287" r:id="rId22"/>
    <p:sldId id="288" r:id="rId23"/>
    <p:sldId id="289" r:id="rId24"/>
    <p:sldId id="267" r:id="rId25"/>
    <p:sldId id="290" r:id="rId26"/>
    <p:sldId id="291" r:id="rId27"/>
    <p:sldId id="292" r:id="rId28"/>
    <p:sldId id="293" r:id="rId29"/>
    <p:sldId id="273" r:id="rId30"/>
    <p:sldId id="296" r:id="rId31"/>
    <p:sldId id="259" r:id="rId32"/>
    <p:sldId id="268" r:id="rId33"/>
    <p:sldId id="260" r:id="rId34"/>
    <p:sldId id="324" r:id="rId35"/>
    <p:sldId id="261" r:id="rId36"/>
    <p:sldId id="294" r:id="rId37"/>
    <p:sldId id="297" r:id="rId38"/>
    <p:sldId id="327" r:id="rId39"/>
    <p:sldId id="295" r:id="rId40"/>
    <p:sldId id="325" r:id="rId41"/>
    <p:sldId id="269" r:id="rId42"/>
    <p:sldId id="298" r:id="rId43"/>
    <p:sldId id="299" r:id="rId44"/>
    <p:sldId id="300" r:id="rId45"/>
    <p:sldId id="301" r:id="rId46"/>
    <p:sldId id="302" r:id="rId47"/>
    <p:sldId id="303" r:id="rId48"/>
    <p:sldId id="270" r:id="rId49"/>
    <p:sldId id="304" r:id="rId50"/>
    <p:sldId id="305" r:id="rId51"/>
    <p:sldId id="271" r:id="rId52"/>
    <p:sldId id="306" r:id="rId53"/>
    <p:sldId id="307" r:id="rId54"/>
    <p:sldId id="308" r:id="rId55"/>
    <p:sldId id="309" r:id="rId56"/>
    <p:sldId id="310" r:id="rId57"/>
    <p:sldId id="272" r:id="rId58"/>
    <p:sldId id="311" r:id="rId59"/>
    <p:sldId id="317" r:id="rId60"/>
    <p:sldId id="312" r:id="rId61"/>
    <p:sldId id="313" r:id="rId62"/>
    <p:sldId id="314" r:id="rId63"/>
    <p:sldId id="315" r:id="rId64"/>
    <p:sldId id="316" r:id="rId65"/>
    <p:sldId id="318" r:id="rId66"/>
    <p:sldId id="319" r:id="rId67"/>
    <p:sldId id="320" r:id="rId68"/>
    <p:sldId id="326" r:id="rId69"/>
    <p:sldId id="321" r:id="rId70"/>
    <p:sldId id="322" r:id="rId71"/>
    <p:sldId id="329" r:id="rId72"/>
    <p:sldId id="323" r:id="rId7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387" autoAdjust="0"/>
  </p:normalViewPr>
  <p:slideViewPr>
    <p:cSldViewPr>
      <p:cViewPr varScale="1">
        <p:scale>
          <a:sx n="67" d="100"/>
          <a:sy n="67" d="100"/>
        </p:scale>
        <p:origin x="-100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4660249-5345-4570-979A-004DC37CA541}" type="datetimeFigureOut">
              <a:rPr lang="en-GB"/>
              <a:pPr>
                <a:defRPr/>
              </a:pPr>
              <a:t>16/08/2012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CF7ED21-2C68-4150-94D4-3FF18786E800}"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TextEdit="1"/>
          </p:cNvSpPr>
          <p:nvPr>
            <p:ph type="sldImg"/>
          </p:nvPr>
        </p:nvSpPr>
        <p:spPr bwMode="auto">
          <a:noFill/>
          <a:ln>
            <a:solidFill>
              <a:srgbClr val="000000"/>
            </a:solidFill>
            <a:miter lim="800000"/>
            <a:headEnd/>
            <a:tailEnd/>
          </a:ln>
        </p:spPr>
      </p:sp>
      <p:sp>
        <p:nvSpPr>
          <p:cNvPr id="10649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 (1)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4.2 (10)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4.2 (11)</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4.2 (12)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4.2 (13)</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TextEdit="1"/>
          </p:cNvSpPr>
          <p:nvPr>
            <p:ph type="sldImg"/>
          </p:nvPr>
        </p:nvSpPr>
        <p:spPr bwMode="auto">
          <a:noFill/>
          <a:ln>
            <a:solidFill>
              <a:srgbClr val="000000"/>
            </a:solidFill>
            <a:miter lim="800000"/>
            <a:headEnd/>
            <a:tailEnd/>
          </a:ln>
        </p:spPr>
      </p:sp>
      <p:sp>
        <p:nvSpPr>
          <p:cNvPr id="11878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4.2 (14)</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4.2 (15)</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8217F37-693A-4C1F-92C8-8A30FD7A37B3}" type="slidenum">
              <a:rPr lang="en-US" altLang="ko-KR"/>
              <a:pPr fontAlgn="base">
                <a:spcBef>
                  <a:spcPct val="0"/>
                </a:spcBef>
                <a:spcAft>
                  <a:spcPct val="0"/>
                </a:spcAft>
              </a:pPr>
              <a:t>16</a:t>
            </a:fld>
            <a:endParaRPr lang="en-US" altLang="ko-KR"/>
          </a:p>
        </p:txBody>
      </p:sp>
      <p:sp>
        <p:nvSpPr>
          <p:cNvPr id="317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ko-KR" smtClean="0"/>
              <a:t>4.2 (16)</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4.3 (17)</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4.3 (18)</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4.3 (19)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 (2)</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4.3 (20)</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4.3 (21)</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4.3 (22)</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4.3 (23)</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TextEdit="1"/>
          </p:cNvSpPr>
          <p:nvPr>
            <p:ph type="sldImg"/>
          </p:nvPr>
        </p:nvSpPr>
        <p:spPr bwMode="auto">
          <a:noFill/>
          <a:ln>
            <a:solidFill>
              <a:srgbClr val="000000"/>
            </a:solidFill>
            <a:miter lim="800000"/>
            <a:headEnd/>
            <a:tailEnd/>
          </a:ln>
        </p:spPr>
      </p:sp>
      <p:sp>
        <p:nvSpPr>
          <p:cNvPr id="13107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4.4 (24)</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4.4 (25)</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4.4 (26)</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TextEdit="1"/>
          </p:cNvSpPr>
          <p:nvPr>
            <p:ph type="sldImg"/>
          </p:nvPr>
        </p:nvSpPr>
        <p:spPr bwMode="auto">
          <a:noFill/>
          <a:ln>
            <a:solidFill>
              <a:srgbClr val="000000"/>
            </a:solidFill>
            <a:miter lim="800000"/>
            <a:headEnd/>
            <a:tailEnd/>
          </a:ln>
        </p:spPr>
      </p:sp>
      <p:sp>
        <p:nvSpPr>
          <p:cNvPr id="14643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4.4 (27)</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TextEdit="1"/>
          </p:cNvSpPr>
          <p:nvPr>
            <p:ph type="sldImg"/>
          </p:nvPr>
        </p:nvSpPr>
        <p:spPr bwMode="auto">
          <a:noFill/>
          <a:ln>
            <a:solidFill>
              <a:srgbClr val="000000"/>
            </a:solidFill>
            <a:miter lim="800000"/>
            <a:headEnd/>
            <a:tailEnd/>
          </a:ln>
        </p:spPr>
      </p:sp>
      <p:sp>
        <p:nvSpPr>
          <p:cNvPr id="14745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4.4 (28)</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TextEdit="1"/>
          </p:cNvSpPr>
          <p:nvPr>
            <p:ph type="sldImg"/>
          </p:nvPr>
        </p:nvSpPr>
        <p:spPr bwMode="auto">
          <a:noFill/>
          <a:ln>
            <a:solidFill>
              <a:srgbClr val="000000"/>
            </a:solidFill>
            <a:miter lim="800000"/>
            <a:headEnd/>
            <a:tailEnd/>
          </a:ln>
        </p:spPr>
      </p:sp>
      <p:sp>
        <p:nvSpPr>
          <p:cNvPr id="14848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4.4 (29)</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4.1 (3)</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TextEdit="1"/>
          </p:cNvSpPr>
          <p:nvPr>
            <p:ph type="sldImg"/>
          </p:nvPr>
        </p:nvSpPr>
        <p:spPr bwMode="auto">
          <a:noFill/>
          <a:ln>
            <a:solidFill>
              <a:srgbClr val="000000"/>
            </a:solidFill>
            <a:miter lim="800000"/>
            <a:headEnd/>
            <a:tailEnd/>
          </a:ln>
        </p:spPr>
      </p:sp>
      <p:sp>
        <p:nvSpPr>
          <p:cNvPr id="14950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4.4 (30)</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6ABE05-C719-40F4-AC00-B50F6A6FA082}" type="slidenum">
              <a:rPr lang="en-US" altLang="ko-KR"/>
              <a:pPr fontAlgn="base">
                <a:spcBef>
                  <a:spcPct val="0"/>
                </a:spcBef>
                <a:spcAft>
                  <a:spcPct val="0"/>
                </a:spcAft>
              </a:pPr>
              <a:t>31</a:t>
            </a:fld>
            <a:endParaRPr lang="en-US" altLang="ko-KR"/>
          </a:p>
        </p:txBody>
      </p:sp>
      <p:sp>
        <p:nvSpPr>
          <p:cNvPr id="481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81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altLang="ko-KR" smtClean="0"/>
              <a:t>4.4 (31)</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noFill/>
          <a:ln>
            <a:solidFill>
              <a:srgbClr val="000000"/>
            </a:solidFill>
            <a:miter lim="800000"/>
            <a:headEnd/>
            <a:tailEnd/>
          </a:ln>
        </p:spPr>
      </p:sp>
      <p:sp>
        <p:nvSpPr>
          <p:cNvPr id="15053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(32)</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F2440D-53E9-4AD5-B1B8-6D5CAAA6EDAE}" type="slidenum">
              <a:rPr lang="en-US" altLang="ko-KR"/>
              <a:pPr fontAlgn="base">
                <a:spcBef>
                  <a:spcPct val="0"/>
                </a:spcBef>
                <a:spcAft>
                  <a:spcPct val="0"/>
                </a:spcAft>
              </a:pPr>
              <a:t>33</a:t>
            </a:fld>
            <a:endParaRPr lang="en-US" altLang="ko-K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ko-KR" smtClean="0"/>
              <a:t>4.5 (33)  MUCHOS DE LOS QUE DUERMEN EN EL POLVO DE LA TIERRA SERÁN DESPERTADOS.</a:t>
            </a:r>
          </a:p>
          <a:p>
            <a:pPr>
              <a:spcBef>
                <a:spcPct val="0"/>
              </a:spcBef>
            </a:pPr>
            <a:r>
              <a:rPr lang="en-US" altLang="ko-KR" smtClean="0"/>
              <a:t>DANIEL 2 VERSÍCULO 2</a:t>
            </a:r>
          </a:p>
          <a:p>
            <a:pPr>
              <a:spcBef>
                <a:spcPct val="0"/>
              </a:spcBef>
            </a:pPr>
            <a:endParaRPr lang="en-US" altLang="ko-KR" smtClean="0"/>
          </a:p>
          <a:p>
            <a:pPr>
              <a:spcBef>
                <a:spcPct val="0"/>
              </a:spcBef>
            </a:pPr>
            <a:endParaRPr lang="en-US" altLang="ko-K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TextEdit="1"/>
          </p:cNvSpPr>
          <p:nvPr>
            <p:ph type="sldImg"/>
          </p:nvPr>
        </p:nvSpPr>
        <p:spPr bwMode="auto">
          <a:noFill/>
          <a:ln>
            <a:solidFill>
              <a:srgbClr val="000000"/>
            </a:solidFill>
            <a:miter lim="800000"/>
            <a:headEnd/>
            <a:tailEnd/>
          </a:ln>
        </p:spPr>
      </p:sp>
      <p:sp>
        <p:nvSpPr>
          <p:cNvPr id="15155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(34)</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C609367-8181-4649-B6CD-EF40BC7E6BF2}" type="slidenum">
              <a:rPr lang="en-US" altLang="ko-KR"/>
              <a:pPr fontAlgn="base">
                <a:spcBef>
                  <a:spcPct val="0"/>
                </a:spcBef>
                <a:spcAft>
                  <a:spcPct val="0"/>
                </a:spcAft>
              </a:pPr>
              <a:t>35</a:t>
            </a:fld>
            <a:endParaRPr lang="en-US" altLang="ko-KR"/>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lnSpc>
                <a:spcPct val="90000"/>
              </a:lnSpc>
              <a:spcBef>
                <a:spcPct val="0"/>
              </a:spcBef>
            </a:pPr>
            <a:r>
              <a:rPr lang="en-US" altLang="ko-KR" sz="1000" smtClean="0"/>
              <a:t>4.5  (35)</a:t>
            </a:r>
          </a:p>
          <a:p>
            <a:pPr>
              <a:lnSpc>
                <a:spcPct val="90000"/>
              </a:lnSpc>
              <a:spcBef>
                <a:spcPct val="0"/>
              </a:spcBef>
            </a:pPr>
            <a:r>
              <a:rPr lang="en-US" altLang="ko-KR" sz="1000" smtClean="0"/>
              <a:t>DIE TO SELF</a:t>
            </a:r>
            <a:br>
              <a:rPr lang="en-US" altLang="ko-KR" sz="1000" smtClean="0"/>
            </a:br>
            <a:r>
              <a:rPr lang="en-US" altLang="ko-KR" sz="1000" b="1" smtClean="0"/>
              <a:t>Col 3:3</a:t>
            </a:r>
            <a:r>
              <a:rPr lang="en-US" altLang="ko-KR" sz="1000" smtClean="0"/>
              <a:t>  For you have died, and your life is hidden with Christ in God. </a:t>
            </a:r>
          </a:p>
          <a:p>
            <a:pPr>
              <a:lnSpc>
                <a:spcPct val="90000"/>
              </a:lnSpc>
              <a:spcBef>
                <a:spcPct val="0"/>
              </a:spcBef>
            </a:pPr>
            <a:r>
              <a:rPr lang="en-US" altLang="ko-KR" sz="1000" smtClean="0"/>
              <a:t>Col 3:4  When Christ who is your life appears, then you also will appear with him in glory. </a:t>
            </a:r>
          </a:p>
          <a:p>
            <a:pPr>
              <a:lnSpc>
                <a:spcPct val="90000"/>
              </a:lnSpc>
              <a:spcBef>
                <a:spcPct val="0"/>
              </a:spcBef>
            </a:pPr>
            <a:r>
              <a:rPr lang="en-US" altLang="ko-KR" sz="1000" smtClean="0"/>
              <a:t>Col 3:5  Put to death therefore what is earthly in you: sexual immorality, impurity, passion, evil desire, and covetousness, which is idolatry.</a:t>
            </a:r>
          </a:p>
          <a:p>
            <a:pPr>
              <a:lnSpc>
                <a:spcPct val="90000"/>
              </a:lnSpc>
              <a:spcBef>
                <a:spcPct val="0"/>
              </a:spcBef>
            </a:pPr>
            <a:endParaRPr lang="en-US" altLang="ko-KR" sz="1000" smtClean="0"/>
          </a:p>
          <a:p>
            <a:pPr>
              <a:lnSpc>
                <a:spcPct val="90000"/>
              </a:lnSpc>
              <a:spcBef>
                <a:spcPct val="0"/>
              </a:spcBef>
            </a:pPr>
            <a:r>
              <a:rPr lang="en-US" altLang="ko-KR" sz="1000" smtClean="0"/>
              <a:t>BORN AGAIN</a:t>
            </a:r>
          </a:p>
          <a:p>
            <a:pPr>
              <a:lnSpc>
                <a:spcPct val="90000"/>
              </a:lnSpc>
              <a:spcBef>
                <a:spcPct val="0"/>
              </a:spcBef>
            </a:pPr>
            <a:r>
              <a:rPr lang="en-US" altLang="ko-KR" sz="1000" smtClean="0"/>
              <a:t>Joh 3:3  Jesus answered and said unto him, Verily, verily, I say unto thee, Except a man be born again, he cannot see the kingdom of God. </a:t>
            </a:r>
          </a:p>
          <a:p>
            <a:pPr>
              <a:lnSpc>
                <a:spcPct val="90000"/>
              </a:lnSpc>
              <a:spcBef>
                <a:spcPct val="0"/>
              </a:spcBef>
            </a:pPr>
            <a:endParaRPr lang="en-US" altLang="ko-KR" sz="1000" smtClean="0"/>
          </a:p>
          <a:p>
            <a:pPr>
              <a:lnSpc>
                <a:spcPct val="90000"/>
              </a:lnSpc>
              <a:spcBef>
                <a:spcPct val="0"/>
              </a:spcBef>
            </a:pPr>
            <a:r>
              <a:rPr lang="en-US" altLang="ko-KR" sz="1000" smtClean="0"/>
              <a:t>RAISED ANEW</a:t>
            </a:r>
          </a:p>
          <a:p>
            <a:pPr>
              <a:lnSpc>
                <a:spcPct val="90000"/>
              </a:lnSpc>
              <a:spcBef>
                <a:spcPct val="0"/>
              </a:spcBef>
            </a:pPr>
            <a:r>
              <a:rPr lang="en-US" altLang="ko-KR" sz="1000" smtClean="0"/>
              <a:t>Col 3:1  If then you have been raised with Christ, seek the things that are above, where Christ is, seated at the right hand of God. </a:t>
            </a:r>
          </a:p>
          <a:p>
            <a:pPr>
              <a:lnSpc>
                <a:spcPct val="90000"/>
              </a:lnSpc>
              <a:spcBef>
                <a:spcPct val="0"/>
              </a:spcBef>
            </a:pPr>
            <a:r>
              <a:rPr lang="en-US" altLang="ko-KR" sz="1000" smtClean="0"/>
              <a:t>Rom 6:6  Knowing this, that our old man is crucified with </a:t>
            </a:r>
            <a:r>
              <a:rPr lang="en-US" altLang="ko-KR" sz="1000" i="1" smtClean="0"/>
              <a:t>him,</a:t>
            </a:r>
            <a:r>
              <a:rPr lang="en-US" altLang="ko-KR" sz="1000" smtClean="0"/>
              <a:t> that the body of sin might be destroyed, that henceforth we should not serve sin. </a:t>
            </a:r>
          </a:p>
          <a:p>
            <a:pPr>
              <a:lnSpc>
                <a:spcPct val="90000"/>
              </a:lnSpc>
              <a:spcBef>
                <a:spcPct val="0"/>
              </a:spcBef>
            </a:pPr>
            <a:endParaRPr lang="en-US" altLang="ko-KR" sz="1000" smtClean="0"/>
          </a:p>
          <a:p>
            <a:pPr>
              <a:lnSpc>
                <a:spcPct val="90000"/>
              </a:lnSpc>
              <a:spcBef>
                <a:spcPct val="0"/>
              </a:spcBef>
            </a:pPr>
            <a:r>
              <a:rPr lang="en-US" altLang="ko-KR" sz="1000" smtClean="0"/>
              <a:t>LIVE FOR CHRIST</a:t>
            </a:r>
          </a:p>
          <a:p>
            <a:pPr>
              <a:lnSpc>
                <a:spcPct val="90000"/>
              </a:lnSpc>
              <a:spcBef>
                <a:spcPct val="0"/>
              </a:spcBef>
            </a:pPr>
            <a:r>
              <a:rPr lang="en-US" altLang="ko-KR" sz="1000" smtClean="0"/>
              <a:t>Rom 6:8  Now if we have died with Christ, we believe that we will also live with him. </a:t>
            </a:r>
          </a:p>
          <a:p>
            <a:pPr>
              <a:lnSpc>
                <a:spcPct val="90000"/>
              </a:lnSpc>
              <a:spcBef>
                <a:spcPct val="0"/>
              </a:spcBef>
            </a:pPr>
            <a:endParaRPr lang="en-US" altLang="ko-KR" sz="1000" smtClean="0"/>
          </a:p>
          <a:p>
            <a:pPr>
              <a:lnSpc>
                <a:spcPct val="90000"/>
              </a:lnSpc>
              <a:spcBef>
                <a:spcPct val="0"/>
              </a:spcBef>
            </a:pPr>
            <a:r>
              <a:rPr lang="en-US" altLang="ko-KR" sz="1000" smtClean="0"/>
              <a:t>LIVE FOREVER</a:t>
            </a:r>
          </a:p>
          <a:p>
            <a:pPr>
              <a:lnSpc>
                <a:spcPct val="90000"/>
              </a:lnSpc>
              <a:spcBef>
                <a:spcPct val="0"/>
              </a:spcBef>
            </a:pPr>
            <a:r>
              <a:rPr lang="en-US" altLang="ko-KR" sz="1000" smtClean="0"/>
              <a:t>Joh 3:16  "For God so loved the world, that he gave his only Son, that whoever believes in him should not perish but have eternal life.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noFill/>
          <a:ln>
            <a:solidFill>
              <a:srgbClr val="000000"/>
            </a:solidFill>
            <a:miter lim="800000"/>
            <a:headEnd/>
            <a:tailEnd/>
          </a:ln>
        </p:spPr>
      </p:sp>
      <p:sp>
        <p:nvSpPr>
          <p:cNvPr id="15257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(36)</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TextEdit="1"/>
          </p:cNvSpPr>
          <p:nvPr>
            <p:ph type="sldImg"/>
          </p:nvPr>
        </p:nvSpPr>
        <p:spPr bwMode="auto">
          <a:noFill/>
          <a:ln>
            <a:solidFill>
              <a:srgbClr val="000000"/>
            </a:solidFill>
            <a:miter lim="800000"/>
            <a:headEnd/>
            <a:tailEnd/>
          </a:ln>
        </p:spPr>
      </p:sp>
      <p:sp>
        <p:nvSpPr>
          <p:cNvPr id="15872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(37)</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TextEdit="1"/>
          </p:cNvSpPr>
          <p:nvPr>
            <p:ph type="sldImg"/>
          </p:nvPr>
        </p:nvSpPr>
        <p:spPr bwMode="auto">
          <a:noFill/>
          <a:ln>
            <a:solidFill>
              <a:srgbClr val="000000"/>
            </a:solidFill>
            <a:miter lim="800000"/>
            <a:headEnd/>
            <a:tailEnd/>
          </a:ln>
        </p:spPr>
      </p:sp>
      <p:sp>
        <p:nvSpPr>
          <p:cNvPr id="15974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(38)</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TextEdit="1"/>
          </p:cNvSpPr>
          <p:nvPr>
            <p:ph type="sldImg"/>
          </p:nvPr>
        </p:nvSpPr>
        <p:spPr bwMode="auto">
          <a:noFill/>
          <a:ln>
            <a:solidFill>
              <a:srgbClr val="000000"/>
            </a:solidFill>
            <a:miter lim="800000"/>
            <a:headEnd/>
            <a:tailEnd/>
          </a:ln>
        </p:spPr>
      </p:sp>
      <p:sp>
        <p:nvSpPr>
          <p:cNvPr id="16589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(39)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4.1 (4)</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TextEdit="1"/>
          </p:cNvSpPr>
          <p:nvPr>
            <p:ph type="sldImg"/>
          </p:nvPr>
        </p:nvSpPr>
        <p:spPr bwMode="auto">
          <a:noFill/>
          <a:ln>
            <a:solidFill>
              <a:srgbClr val="000000"/>
            </a:solidFill>
            <a:miter lim="800000"/>
            <a:headEnd/>
            <a:tailEnd/>
          </a:ln>
        </p:spPr>
      </p:sp>
      <p:sp>
        <p:nvSpPr>
          <p:cNvPr id="16691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(40)</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TextEdit="1"/>
          </p:cNvSpPr>
          <p:nvPr>
            <p:ph type="sldImg"/>
          </p:nvPr>
        </p:nvSpPr>
        <p:spPr bwMode="auto">
          <a:noFill/>
          <a:ln>
            <a:solidFill>
              <a:srgbClr val="000000"/>
            </a:solidFill>
            <a:miter lim="800000"/>
            <a:headEnd/>
            <a:tailEnd/>
          </a:ln>
        </p:spPr>
      </p:sp>
      <p:sp>
        <p:nvSpPr>
          <p:cNvPr id="16793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4.6 (41)</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TextEdit="1"/>
          </p:cNvSpPr>
          <p:nvPr>
            <p:ph type="sldImg"/>
          </p:nvPr>
        </p:nvSpPr>
        <p:spPr bwMode="auto">
          <a:noFill/>
          <a:ln>
            <a:solidFill>
              <a:srgbClr val="000000"/>
            </a:solidFill>
            <a:miter lim="800000"/>
            <a:headEnd/>
            <a:tailEnd/>
          </a:ln>
        </p:spPr>
      </p:sp>
      <p:sp>
        <p:nvSpPr>
          <p:cNvPr id="16896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4.6 (42)</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TextEdit="1"/>
          </p:cNvSpPr>
          <p:nvPr>
            <p:ph type="sldImg"/>
          </p:nvPr>
        </p:nvSpPr>
        <p:spPr bwMode="auto">
          <a:noFill/>
          <a:ln>
            <a:solidFill>
              <a:srgbClr val="000000"/>
            </a:solidFill>
            <a:miter lim="800000"/>
            <a:headEnd/>
            <a:tailEnd/>
          </a:ln>
        </p:spPr>
      </p:sp>
      <p:sp>
        <p:nvSpPr>
          <p:cNvPr id="16998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4.5 (43)</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TextEdit="1"/>
          </p:cNvSpPr>
          <p:nvPr>
            <p:ph type="sldImg"/>
          </p:nvPr>
        </p:nvSpPr>
        <p:spPr bwMode="auto">
          <a:noFill/>
          <a:ln>
            <a:solidFill>
              <a:srgbClr val="000000"/>
            </a:solidFill>
            <a:miter lim="800000"/>
            <a:headEnd/>
            <a:tailEnd/>
          </a:ln>
        </p:spPr>
      </p:sp>
      <p:sp>
        <p:nvSpPr>
          <p:cNvPr id="17101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4.6 (44)</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TextEdit="1"/>
          </p:cNvSpPr>
          <p:nvPr>
            <p:ph type="sldImg"/>
          </p:nvPr>
        </p:nvSpPr>
        <p:spPr bwMode="auto">
          <a:noFill/>
          <a:ln>
            <a:solidFill>
              <a:srgbClr val="000000"/>
            </a:solidFill>
            <a:miter lim="800000"/>
            <a:headEnd/>
            <a:tailEnd/>
          </a:ln>
        </p:spPr>
      </p:sp>
      <p:sp>
        <p:nvSpPr>
          <p:cNvPr id="17203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4.6 (45)</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TextEdit="1"/>
          </p:cNvSpPr>
          <p:nvPr>
            <p:ph type="sldImg"/>
          </p:nvPr>
        </p:nvSpPr>
        <p:spPr bwMode="auto">
          <a:noFill/>
          <a:ln>
            <a:solidFill>
              <a:srgbClr val="000000"/>
            </a:solidFill>
            <a:miter lim="800000"/>
            <a:headEnd/>
            <a:tailEnd/>
          </a:ln>
        </p:spPr>
      </p:sp>
      <p:sp>
        <p:nvSpPr>
          <p:cNvPr id="17305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4.6 (46)</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TextEdit="1"/>
          </p:cNvSpPr>
          <p:nvPr>
            <p:ph type="sldImg"/>
          </p:nvPr>
        </p:nvSpPr>
        <p:spPr bwMode="auto">
          <a:noFill/>
          <a:ln>
            <a:solidFill>
              <a:srgbClr val="000000"/>
            </a:solidFill>
            <a:miter lim="800000"/>
            <a:headEnd/>
            <a:tailEnd/>
          </a:ln>
        </p:spPr>
      </p:sp>
      <p:sp>
        <p:nvSpPr>
          <p:cNvPr id="174083"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4.6 (47)</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TextEdit="1"/>
          </p:cNvSpPr>
          <p:nvPr>
            <p:ph type="sldImg"/>
          </p:nvPr>
        </p:nvSpPr>
        <p:spPr bwMode="auto">
          <a:noFill/>
          <a:ln>
            <a:solidFill>
              <a:srgbClr val="000000"/>
            </a:solidFill>
            <a:miter lim="800000"/>
            <a:headEnd/>
            <a:tailEnd/>
          </a:ln>
        </p:spPr>
      </p:sp>
      <p:sp>
        <p:nvSpPr>
          <p:cNvPr id="175107"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4.7 (48)</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TextEdit="1"/>
          </p:cNvSpPr>
          <p:nvPr>
            <p:ph type="sldImg"/>
          </p:nvPr>
        </p:nvSpPr>
        <p:spPr bwMode="auto">
          <a:noFill/>
          <a:ln>
            <a:solidFill>
              <a:srgbClr val="000000"/>
            </a:solidFill>
            <a:miter lim="800000"/>
            <a:headEnd/>
            <a:tailEnd/>
          </a:ln>
        </p:spPr>
      </p:sp>
      <p:sp>
        <p:nvSpPr>
          <p:cNvPr id="176131"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4.7 (49)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4.1 (5)</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TextEdit="1"/>
          </p:cNvSpPr>
          <p:nvPr>
            <p:ph type="sldImg"/>
          </p:nvPr>
        </p:nvSpPr>
        <p:spPr bwMode="auto">
          <a:noFill/>
          <a:ln>
            <a:solidFill>
              <a:srgbClr val="000000"/>
            </a:solidFill>
            <a:miter lim="800000"/>
            <a:headEnd/>
            <a:tailEnd/>
          </a:ln>
        </p:spPr>
      </p:sp>
      <p:sp>
        <p:nvSpPr>
          <p:cNvPr id="19149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4.7 (50)</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TextEdit="1"/>
          </p:cNvSpPr>
          <p:nvPr>
            <p:ph type="sldImg"/>
          </p:nvPr>
        </p:nvSpPr>
        <p:spPr bwMode="auto">
          <a:noFill/>
          <a:ln>
            <a:solidFill>
              <a:srgbClr val="000000"/>
            </a:solidFill>
            <a:miter lim="800000"/>
            <a:headEnd/>
            <a:tailEnd/>
          </a:ln>
        </p:spPr>
      </p:sp>
      <p:sp>
        <p:nvSpPr>
          <p:cNvPr id="19353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4.8 (51)</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TextEdit="1"/>
          </p:cNvSpPr>
          <p:nvPr>
            <p:ph type="sldImg"/>
          </p:nvPr>
        </p:nvSpPr>
        <p:spPr bwMode="auto">
          <a:noFill/>
          <a:ln>
            <a:solidFill>
              <a:srgbClr val="000000"/>
            </a:solidFill>
            <a:miter lim="800000"/>
            <a:headEnd/>
            <a:tailEnd/>
          </a:ln>
        </p:spPr>
      </p:sp>
      <p:sp>
        <p:nvSpPr>
          <p:cNvPr id="19456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4.8 (52)</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TextEdit="1"/>
          </p:cNvSpPr>
          <p:nvPr>
            <p:ph type="sldImg"/>
          </p:nvPr>
        </p:nvSpPr>
        <p:spPr bwMode="auto">
          <a:noFill/>
          <a:ln>
            <a:solidFill>
              <a:srgbClr val="000000"/>
            </a:solidFill>
            <a:miter lim="800000"/>
            <a:headEnd/>
            <a:tailEnd/>
          </a:ln>
        </p:spPr>
      </p:sp>
      <p:sp>
        <p:nvSpPr>
          <p:cNvPr id="19558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4.8 (53)</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TextEdit="1"/>
          </p:cNvSpPr>
          <p:nvPr>
            <p:ph type="sldImg"/>
          </p:nvPr>
        </p:nvSpPr>
        <p:spPr bwMode="auto">
          <a:noFill/>
          <a:ln>
            <a:solidFill>
              <a:srgbClr val="000000"/>
            </a:solidFill>
            <a:miter lim="800000"/>
            <a:headEnd/>
            <a:tailEnd/>
          </a:ln>
        </p:spPr>
      </p:sp>
      <p:sp>
        <p:nvSpPr>
          <p:cNvPr id="19661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4.8 (54)</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TextEdit="1"/>
          </p:cNvSpPr>
          <p:nvPr>
            <p:ph type="sldImg"/>
          </p:nvPr>
        </p:nvSpPr>
        <p:spPr bwMode="auto">
          <a:noFill/>
          <a:ln>
            <a:solidFill>
              <a:srgbClr val="000000"/>
            </a:solidFill>
            <a:miter lim="800000"/>
            <a:headEnd/>
            <a:tailEnd/>
          </a:ln>
        </p:spPr>
      </p:sp>
      <p:sp>
        <p:nvSpPr>
          <p:cNvPr id="19763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4.8 (55)</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p:spPr>
      </p:sp>
      <p:sp>
        <p:nvSpPr>
          <p:cNvPr id="19865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4.8 (56)</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TextEdit="1"/>
          </p:cNvSpPr>
          <p:nvPr>
            <p:ph type="sldImg"/>
          </p:nvPr>
        </p:nvSpPr>
        <p:spPr bwMode="auto">
          <a:noFill/>
          <a:ln>
            <a:solidFill>
              <a:srgbClr val="000000"/>
            </a:solidFill>
            <a:miter lim="800000"/>
            <a:headEnd/>
            <a:tailEnd/>
          </a:ln>
        </p:spPr>
      </p:sp>
      <p:sp>
        <p:nvSpPr>
          <p:cNvPr id="19968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(57)</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TextEdit="1"/>
          </p:cNvSpPr>
          <p:nvPr>
            <p:ph type="sldImg"/>
          </p:nvPr>
        </p:nvSpPr>
        <p:spPr bwMode="auto">
          <a:noFill/>
          <a:ln>
            <a:solidFill>
              <a:srgbClr val="000000"/>
            </a:solidFill>
            <a:miter lim="800000"/>
            <a:headEnd/>
            <a:tailEnd/>
          </a:ln>
        </p:spPr>
      </p:sp>
      <p:sp>
        <p:nvSpPr>
          <p:cNvPr id="200707"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4.9 (58)</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TextEdit="1"/>
          </p:cNvSpPr>
          <p:nvPr>
            <p:ph type="sldImg"/>
          </p:nvPr>
        </p:nvSpPr>
        <p:spPr bwMode="auto">
          <a:noFill/>
          <a:ln>
            <a:solidFill>
              <a:srgbClr val="000000"/>
            </a:solidFill>
            <a:miter lim="800000"/>
            <a:headEnd/>
            <a:tailEnd/>
          </a:ln>
        </p:spPr>
      </p:sp>
      <p:sp>
        <p:nvSpPr>
          <p:cNvPr id="201731"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4.9 (59)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4.1 (6)</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TextEdit="1"/>
          </p:cNvSpPr>
          <p:nvPr>
            <p:ph type="sldImg"/>
          </p:nvPr>
        </p:nvSpPr>
        <p:spPr bwMode="auto">
          <a:noFill/>
          <a:ln>
            <a:solidFill>
              <a:srgbClr val="000000"/>
            </a:solidFill>
            <a:miter lim="800000"/>
            <a:headEnd/>
            <a:tailEnd/>
          </a:ln>
        </p:spPr>
      </p:sp>
      <p:sp>
        <p:nvSpPr>
          <p:cNvPr id="202755"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4.9 (60)</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TextEdit="1"/>
          </p:cNvSpPr>
          <p:nvPr>
            <p:ph type="sldImg"/>
          </p:nvPr>
        </p:nvSpPr>
        <p:spPr bwMode="auto">
          <a:noFill/>
          <a:ln>
            <a:solidFill>
              <a:srgbClr val="000000"/>
            </a:solidFill>
            <a:miter lim="800000"/>
            <a:headEnd/>
            <a:tailEnd/>
          </a:ln>
        </p:spPr>
      </p:sp>
      <p:sp>
        <p:nvSpPr>
          <p:cNvPr id="20889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(61)</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Grp="1" noRot="1" noChangeAspect="1" noTextEdit="1"/>
          </p:cNvSpPr>
          <p:nvPr>
            <p:ph type="sldImg"/>
          </p:nvPr>
        </p:nvSpPr>
        <p:spPr bwMode="auto">
          <a:noFill/>
          <a:ln>
            <a:solidFill>
              <a:srgbClr val="000000"/>
            </a:solidFill>
            <a:miter lim="800000"/>
            <a:headEnd/>
            <a:tailEnd/>
          </a:ln>
        </p:spPr>
      </p:sp>
      <p:sp>
        <p:nvSpPr>
          <p:cNvPr id="20992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(62)</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TextEdit="1"/>
          </p:cNvSpPr>
          <p:nvPr>
            <p:ph type="sldImg"/>
          </p:nvPr>
        </p:nvSpPr>
        <p:spPr bwMode="auto">
          <a:noFill/>
          <a:ln>
            <a:solidFill>
              <a:srgbClr val="000000"/>
            </a:solidFill>
            <a:miter lim="800000"/>
            <a:headEnd/>
            <a:tailEnd/>
          </a:ln>
        </p:spPr>
      </p:sp>
      <p:sp>
        <p:nvSpPr>
          <p:cNvPr id="210947" name="Rectangle 3"/>
          <p:cNvSpPr>
            <a:spLocks noGrp="1"/>
          </p:cNvSpPr>
          <p:nvPr>
            <p:ph type="body" idx="1"/>
          </p:nvPr>
        </p:nvSpPr>
        <p:spPr bwMode="auto">
          <a:noFill/>
        </p:spPr>
        <p:txBody>
          <a:bodyPr wrap="square" numCol="1" anchor="t" anchorCtr="0" compatLnSpc="1">
            <a:prstTxWarp prst="textNoShape">
              <a:avLst/>
            </a:prstTxWarp>
          </a:bodyPr>
          <a:lstStyle/>
          <a:p>
            <a:r>
              <a:rPr lang="es-CL" smtClean="0"/>
              <a:t>4.9 (63)</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Rot="1" noChangeAspect="1" noTextEdit="1"/>
          </p:cNvSpPr>
          <p:nvPr>
            <p:ph type="sldImg"/>
          </p:nvPr>
        </p:nvSpPr>
        <p:spPr bwMode="auto">
          <a:noFill/>
          <a:ln>
            <a:solidFill>
              <a:srgbClr val="000000"/>
            </a:solidFill>
            <a:miter lim="800000"/>
            <a:headEnd/>
            <a:tailEnd/>
          </a:ln>
        </p:spPr>
      </p:sp>
      <p:sp>
        <p:nvSpPr>
          <p:cNvPr id="21709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(64)</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Rot="1" noChangeAspect="1" noTextEdit="1"/>
          </p:cNvSpPr>
          <p:nvPr>
            <p:ph type="sldImg"/>
          </p:nvPr>
        </p:nvSpPr>
        <p:spPr bwMode="auto">
          <a:noFill/>
          <a:ln>
            <a:solidFill>
              <a:srgbClr val="000000"/>
            </a:solidFill>
            <a:miter lim="800000"/>
            <a:headEnd/>
            <a:tailEnd/>
          </a:ln>
        </p:spPr>
      </p:sp>
      <p:sp>
        <p:nvSpPr>
          <p:cNvPr id="21811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(65)</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TextEdit="1"/>
          </p:cNvSpPr>
          <p:nvPr>
            <p:ph type="sldImg"/>
          </p:nvPr>
        </p:nvSpPr>
        <p:spPr bwMode="auto">
          <a:noFill/>
          <a:ln>
            <a:solidFill>
              <a:srgbClr val="000000"/>
            </a:solidFill>
            <a:miter lim="800000"/>
            <a:headEnd/>
            <a:tailEnd/>
          </a:ln>
        </p:spPr>
      </p:sp>
      <p:sp>
        <p:nvSpPr>
          <p:cNvPr id="21913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(66)</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Rot="1" noChangeAspect="1" noTextEdit="1"/>
          </p:cNvSpPr>
          <p:nvPr>
            <p:ph type="sldImg"/>
          </p:nvPr>
        </p:nvSpPr>
        <p:spPr bwMode="auto">
          <a:noFill/>
          <a:ln>
            <a:solidFill>
              <a:srgbClr val="000000"/>
            </a:solidFill>
            <a:miter lim="800000"/>
            <a:headEnd/>
            <a:tailEnd/>
          </a:ln>
        </p:spPr>
      </p:sp>
      <p:sp>
        <p:nvSpPr>
          <p:cNvPr id="22016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(67)</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Rot="1" noChangeAspect="1" noTextEdit="1"/>
          </p:cNvSpPr>
          <p:nvPr>
            <p:ph type="sldImg"/>
          </p:nvPr>
        </p:nvSpPr>
        <p:spPr bwMode="auto">
          <a:noFill/>
          <a:ln>
            <a:solidFill>
              <a:srgbClr val="000000"/>
            </a:solidFill>
            <a:miter lim="800000"/>
            <a:headEnd/>
            <a:tailEnd/>
          </a:ln>
        </p:spPr>
      </p:sp>
      <p:sp>
        <p:nvSpPr>
          <p:cNvPr id="22118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(68)</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Rot="1" noChangeAspect="1" noTextEdit="1"/>
          </p:cNvSpPr>
          <p:nvPr>
            <p:ph type="sldImg"/>
          </p:nvPr>
        </p:nvSpPr>
        <p:spPr bwMode="auto">
          <a:noFill/>
          <a:ln>
            <a:solidFill>
              <a:srgbClr val="000000"/>
            </a:solidFill>
            <a:miter lim="800000"/>
            <a:headEnd/>
            <a:tailEnd/>
          </a:ln>
        </p:spPr>
      </p:sp>
      <p:sp>
        <p:nvSpPr>
          <p:cNvPr id="222211"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(69)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2F7636-ADD5-4487-A883-43145C5BCB53}" type="slidenum">
              <a:rPr lang="en-US" altLang="ko-KR"/>
              <a:pPr fontAlgn="base">
                <a:spcBef>
                  <a:spcPct val="0"/>
                </a:spcBef>
                <a:spcAft>
                  <a:spcPct val="0"/>
                </a:spcAft>
              </a:pPr>
              <a:t>7</a:t>
            </a:fld>
            <a:endParaRPr lang="en-US" altLang="ko-K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altLang="ko-KR" smtClean="0"/>
              <a:t>4.1 (7)</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Grp="1" noRot="1" noChangeAspect="1" noTextEdit="1"/>
          </p:cNvSpPr>
          <p:nvPr>
            <p:ph type="sldImg"/>
          </p:nvPr>
        </p:nvSpPr>
        <p:spPr bwMode="auto">
          <a:noFill/>
          <a:ln>
            <a:solidFill>
              <a:srgbClr val="000000"/>
            </a:solidFill>
            <a:miter lim="800000"/>
            <a:headEnd/>
            <a:tailEnd/>
          </a:ln>
        </p:spPr>
      </p:sp>
      <p:sp>
        <p:nvSpPr>
          <p:cNvPr id="223235"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(70)</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Rot="1" noChangeAspect="1" noTextEdit="1"/>
          </p:cNvSpPr>
          <p:nvPr>
            <p:ph type="sldImg"/>
          </p:nvPr>
        </p:nvSpPr>
        <p:spPr bwMode="auto">
          <a:noFill/>
          <a:ln>
            <a:solidFill>
              <a:srgbClr val="000000"/>
            </a:solidFill>
            <a:miter lim="800000"/>
            <a:headEnd/>
            <a:tailEnd/>
          </a:ln>
        </p:spPr>
      </p:sp>
      <p:sp>
        <p:nvSpPr>
          <p:cNvPr id="224259"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(71)</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TextEdit="1"/>
          </p:cNvSpPr>
          <p:nvPr>
            <p:ph type="sldImg"/>
          </p:nvPr>
        </p:nvSpPr>
        <p:spPr bwMode="auto">
          <a:noFill/>
          <a:ln>
            <a:solidFill>
              <a:srgbClr val="000000"/>
            </a:solidFill>
            <a:miter lim="800000"/>
            <a:headEnd/>
            <a:tailEnd/>
          </a:ln>
        </p:spPr>
      </p:sp>
      <p:sp>
        <p:nvSpPr>
          <p:cNvPr id="22528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4.9 (72)</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4.1 (8)</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r>
              <a:rPr lang="es-ES" smtClean="0"/>
              <a:t>4.2 (9)</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74BB03E0-4A49-4D98-9B26-C39CDFB7AA24}" type="datetimeFigureOut">
              <a:rPr lang="en-GB"/>
              <a:pPr>
                <a:defRPr/>
              </a:pPr>
              <a:t>16/08/2012</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31DB5DE1-B3A7-4F57-BD43-B88C2FC22763}"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CCC9B09C-6344-4C4D-B604-DE2DC036B0A8}" type="datetimeFigureOut">
              <a:rPr lang="en-GB"/>
              <a:pPr>
                <a:defRPr/>
              </a:pPr>
              <a:t>16/08/2012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B0346FF9-599C-411E-803C-2997BB1731D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01A9AAA2-89A8-4554-9D21-90F55E31207C}" type="datetimeFigureOut">
              <a:rPr lang="en-GB"/>
              <a:pPr>
                <a:defRPr/>
              </a:pPr>
              <a:t>16/08/2012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8E6DE5E-254E-4127-B1D0-F213BFD40BC8}"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389711F4-2051-4ADD-B7D2-0B0968187A47}" type="datetimeFigureOut">
              <a:rPr lang="en-GB"/>
              <a:pPr>
                <a:defRPr/>
              </a:pPr>
              <a:t>16/08/2012</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90F3A25-D3FC-4571-9DA6-3DEB2C247F94}"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31016F-8F83-4DB1-86C4-66136FE259BA}" type="datetimeFigureOut">
              <a:rPr lang="en-GB"/>
              <a:pPr>
                <a:defRPr/>
              </a:pPr>
              <a:t>16/08/2012</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F419E13-A712-4BE5-802D-139B87B68A59}" type="slidenum">
              <a:rPr lang="en-GB"/>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D006038E-6A91-4504-9006-2739ACA813CF}" type="datetimeFigureOut">
              <a:rPr lang="en-GB"/>
              <a:pPr>
                <a:defRPr/>
              </a:pPr>
              <a:t>16/08/2012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E38DBF64-CEB0-4F31-8676-EAB01F5A7BD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E47104CD-A514-4EAC-904C-EF5A7526B9D7}" type="datetimeFigureOut">
              <a:rPr lang="en-GB"/>
              <a:pPr>
                <a:defRPr/>
              </a:pPr>
              <a:t>16/08/2012</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E8C61E7F-B8D9-40C8-B374-0375F064F0C0}"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FBCD6F20-0815-417E-9FFF-92521472F066}" type="datetimeFigureOut">
              <a:rPr lang="en-GB"/>
              <a:pPr>
                <a:defRPr/>
              </a:pPr>
              <a:t>16/08/2012</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7DC02225-8900-40E7-ADD7-670DED1B8FA9}"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D9C3BF53-F3EC-4BD8-AB80-3432A4B3EA90}" type="datetimeFigureOut">
              <a:rPr lang="en-GB"/>
              <a:pPr>
                <a:defRPr/>
              </a:pPr>
              <a:t>16/08/2012</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2E886E49-C045-4EEE-8B65-7CC7C88FBD48}"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07AEA453-9580-4F43-9CC2-454861D684F4}" type="datetimeFigureOut">
              <a:rPr lang="en-GB"/>
              <a:pPr>
                <a:defRPr/>
              </a:pPr>
              <a:t>16/08/2012</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51810CF2-FA86-428A-B619-B43C2CEE58C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FFA8EDD1-0086-4B66-9D4C-28B4508258E8}" type="datetimeFigureOut">
              <a:rPr lang="en-GB"/>
              <a:pPr>
                <a:defRPr/>
              </a:pPr>
              <a:t>16/08/2012</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F5941C07-3539-4046-A6CE-AE186D3BD49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AC0BB12-3B96-4B3D-BD2D-62327EC61826}" type="datetimeFigureOut">
              <a:rPr lang="en-GB"/>
              <a:pPr>
                <a:defRPr/>
              </a:pPr>
              <a:t>16/08/2012</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4F33B32-CFA6-46C3-B66F-0F1BE1993B40}"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69" r:id="rId8"/>
    <p:sldLayoutId id="2147483674" r:id="rId9"/>
    <p:sldLayoutId id="2147483670" r:id="rId10"/>
    <p:sldLayoutId id="2147483671"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ubtitle 2"/>
          <p:cNvSpPr>
            <a:spLocks noGrp="1"/>
          </p:cNvSpPr>
          <p:nvPr>
            <p:ph type="subTitle" idx="1"/>
          </p:nvPr>
        </p:nvSpPr>
        <p:spPr>
          <a:xfrm>
            <a:off x="533400" y="3200400"/>
            <a:ext cx="7854950" cy="1752600"/>
          </a:xfrm>
        </p:spPr>
        <p:txBody>
          <a:bodyPr/>
          <a:lstStyle/>
          <a:p>
            <a:pPr marR="0"/>
            <a:r>
              <a:rPr lang="en-GB" sz="3600" b="1" smtClean="0"/>
              <a:t>Principios Básicos de la Biblia</a:t>
            </a:r>
          </a:p>
          <a:p>
            <a:pPr marR="0"/>
            <a:r>
              <a:rPr lang="en-GB" sz="3600" b="1" smtClean="0"/>
              <a:t>Estudio 4: Dios y la Muerte</a:t>
            </a:r>
            <a:r>
              <a:rPr lang="en-GB" smtClean="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GB" smtClean="0"/>
              <a:t>4.2  El alma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GB" smtClean="0"/>
              <a:t>‘Nephesh’ y ‘Psuche’</a:t>
            </a:r>
          </a:p>
        </p:txBody>
      </p:sp>
      <p:sp>
        <p:nvSpPr>
          <p:cNvPr id="3" name="Content Placeholder 2"/>
          <p:cNvSpPr>
            <a:spLocks noGrp="1"/>
          </p:cNvSpPr>
          <p:nvPr>
            <p:ph idx="1"/>
          </p:nvPr>
        </p:nvSpPr>
        <p:spPr/>
        <p:txBody>
          <a:bodyPr>
            <a:normAutofit/>
          </a:bodyPr>
          <a:lstStyle/>
          <a:p>
            <a:pPr>
              <a:lnSpc>
                <a:spcPct val="80000"/>
              </a:lnSpc>
            </a:pPr>
            <a:r>
              <a:rPr lang="en-GB" sz="2400" smtClean="0"/>
              <a:t>Las palabras hebreas y griegas que en la Biblia se han traducido como ‘alma’ (‘Nephesh’ y ‘Psuche’ respectivamente) también se han traducido del siguiente modo:</a:t>
            </a:r>
          </a:p>
          <a:p>
            <a:pPr>
              <a:lnSpc>
                <a:spcPct val="80000"/>
              </a:lnSpc>
            </a:pPr>
            <a:r>
              <a:rPr lang="en-GB" sz="2400" i="1" smtClean="0"/>
              <a:t>Cuerpo, Aliento, Criatura, Corazón, Mente,  Persona, Él, Vida.</a:t>
            </a:r>
            <a:endParaRPr lang="en-GB" sz="2400" smtClean="0"/>
          </a:p>
          <a:p>
            <a:pPr>
              <a:lnSpc>
                <a:spcPct val="80000"/>
              </a:lnSpc>
            </a:pPr>
            <a:r>
              <a:rPr lang="en-GB" sz="2400" smtClean="0"/>
              <a:t>Por lo tanto, la palabra ‘alma’ se refiere a la persona, cuerpo o él mismo. El famoso llamado de socorro S.O.S. (‘Salvad Nuestra Alma’) claramente significa ‘¡Salvadnos de la muerte’!’ Por lo tanto, el ‘alma’ es ‘usted’, o la recapitulación de todo lo que compone a una persona.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GB" smtClean="0"/>
              <a:t>La creación de Adán</a:t>
            </a:r>
          </a:p>
        </p:txBody>
      </p:sp>
      <p:sp>
        <p:nvSpPr>
          <p:cNvPr id="26626" name="Content Placeholder 2"/>
          <p:cNvSpPr>
            <a:spLocks noGrp="1"/>
          </p:cNvSpPr>
          <p:nvPr>
            <p:ph idx="1"/>
          </p:nvPr>
        </p:nvSpPr>
        <p:spPr/>
        <p:txBody>
          <a:bodyPr/>
          <a:lstStyle/>
          <a:p>
            <a:r>
              <a:rPr lang="en-GB" smtClean="0"/>
              <a:t>Los animales que creó Dios reciben el nombre de “seres vivientes... Todo ser viviente que se mueve” (Gen. 1:20,21). La palabra hebrea que se ha traducido como “seres” y “ser viviente” es aquí ‘nephesh’, que también se ha traducido así en Gen. 2:7 : “... Y fue el hombre un ‘ser’ viviente”. De modo que el hombre es un ’alma’ o ‘ser viviente’, tal como los animales son ‘almas’ o ‘seres vivientes’.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GB" smtClean="0"/>
              <a:t>El hombre y los animales mueren por igual</a:t>
            </a:r>
          </a:p>
        </p:txBody>
      </p:sp>
      <p:sp>
        <p:nvSpPr>
          <p:cNvPr id="3" name="Content Placeholder 2"/>
          <p:cNvSpPr>
            <a:spLocks noGrp="1"/>
          </p:cNvSpPr>
          <p:nvPr>
            <p:ph idx="1"/>
          </p:nvPr>
        </p:nvSpPr>
        <p:spPr/>
        <p:txBody>
          <a:bodyPr>
            <a:normAutofit/>
          </a:bodyPr>
          <a:lstStyle/>
          <a:p>
            <a:pPr>
              <a:lnSpc>
                <a:spcPct val="80000"/>
              </a:lnSpc>
            </a:pPr>
            <a:r>
              <a:rPr lang="en-GB" sz="2000" smtClean="0"/>
              <a:t>“Porque lo que sucede a los hijos de los hombres y lo que sucede a las bestias es lo mismo [note el doble énfasis]: como mueren los unos, así mueren las otras... No tiene preeminencia el hombre sobre la bestia... Todo [es decir, el hombre y los animales] va a un mismo lugar [el sepulcro]; todo es hecho del polvo, y todo al polvo volverá” (Ecl. 3:19,20).  El escritor oró para que Dios ayude a los hombres a  darse  cuenta de este crudo hecho: “Para que [los hombres] vean que ellos mismos no son sino bestias” (Ecl. 3:18).</a:t>
            </a:r>
          </a:p>
          <a:p>
            <a:pPr>
              <a:lnSpc>
                <a:spcPct val="80000"/>
              </a:lnSpc>
            </a:pPr>
            <a:r>
              <a:rPr lang="en-GB" sz="2000" smtClean="0"/>
              <a:t>La traducción de la NVI de Ecl. 3:18 dice que Dios ‘está poniendo a prueba’ a los hombres para que ellos mismos se den cuenta de que son como los animales; es decir, aquellos que son suficientemente humildes para pertenecer a su verdadero pueblo se darán cuenta de la verdad de esto, pero los que  no lo son no podrán pasar esta ‘prueba’.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GB" smtClean="0"/>
              <a:t>El alma muere [1]</a:t>
            </a:r>
          </a:p>
        </p:txBody>
      </p:sp>
      <p:sp>
        <p:nvSpPr>
          <p:cNvPr id="3" name="Content Placeholder 2"/>
          <p:cNvSpPr>
            <a:spLocks noGrp="1"/>
          </p:cNvSpPr>
          <p:nvPr>
            <p:ph idx="1"/>
          </p:nvPr>
        </p:nvSpPr>
        <p:spPr/>
        <p:txBody>
          <a:bodyPr>
            <a:normAutofit/>
          </a:bodyPr>
          <a:lstStyle/>
          <a:p>
            <a:pPr>
              <a:lnSpc>
                <a:spcPct val="90000"/>
              </a:lnSpc>
            </a:pPr>
            <a:r>
              <a:rPr lang="en-GB" sz="2200" smtClean="0"/>
              <a:t>652 de las 754 veces que aparece la palabra hebrea </a:t>
            </a:r>
            <a:r>
              <a:rPr lang="en-GB" sz="2200" i="1" smtClean="0"/>
              <a:t>nephesh, </a:t>
            </a:r>
            <a:r>
              <a:rPr lang="en-GB" sz="2200" smtClean="0"/>
              <a:t>se usa en relación con el alma</a:t>
            </a:r>
            <a:r>
              <a:rPr lang="en-GB" sz="2200" i="1" smtClean="0"/>
              <a:t> </a:t>
            </a:r>
            <a:r>
              <a:rPr lang="en-GB" sz="2200" smtClean="0"/>
              <a:t>o un ser mortal.</a:t>
            </a:r>
          </a:p>
          <a:p>
            <a:pPr>
              <a:lnSpc>
                <a:spcPct val="90000"/>
              </a:lnSpc>
            </a:pPr>
            <a:r>
              <a:rPr lang="en-GB" sz="2200" smtClean="0"/>
              <a:t>“El alma que pecare, ésa morirá” (Eze. 18:4).</a:t>
            </a:r>
          </a:p>
          <a:p>
            <a:pPr>
              <a:lnSpc>
                <a:spcPct val="90000"/>
              </a:lnSpc>
            </a:pPr>
            <a:r>
              <a:rPr lang="en-GB" sz="2200" smtClean="0"/>
              <a:t>Dios puede destruir el alma (Mateo 10:28). Otras referencias a almas que son destruidas: Ez. 22:27 (gente = </a:t>
            </a:r>
            <a:r>
              <a:rPr lang="en-GB" sz="2200" i="1" smtClean="0"/>
              <a:t>nephesh</a:t>
            </a:r>
            <a:r>
              <a:rPr lang="en-GB" sz="2200" smtClean="0"/>
              <a:t>); Prov. 6:32; Lev. 23:30 (persona = </a:t>
            </a:r>
            <a:r>
              <a:rPr lang="en-GB" sz="2200" i="1" smtClean="0"/>
              <a:t>nephesh</a:t>
            </a:r>
            <a:r>
              <a:rPr lang="en-GB" sz="2200" smtClean="0"/>
              <a:t>).</a:t>
            </a:r>
          </a:p>
          <a:p>
            <a:pPr>
              <a:lnSpc>
                <a:spcPct val="90000"/>
              </a:lnSpc>
            </a:pPr>
            <a:r>
              <a:rPr lang="en-GB" sz="2200" smtClean="0"/>
              <a:t>Toda la ‘gente’ (</a:t>
            </a:r>
            <a:r>
              <a:rPr lang="en-GB" sz="2200" i="1" smtClean="0"/>
              <a:t>nephesh</a:t>
            </a:r>
            <a:r>
              <a:rPr lang="en-GB" sz="2200" smtClean="0"/>
              <a:t>) que estaba dentro de la ciudad de Hazor fue muerta a espada (Josué 11:11; compare Josué 10:30-39).</a:t>
            </a:r>
          </a:p>
          <a:p>
            <a:pPr>
              <a:lnSpc>
                <a:spcPct val="90000"/>
              </a:lnSpc>
            </a:pPr>
            <a:r>
              <a:rPr lang="en-GB" sz="2200" smtClean="0"/>
              <a:t>“... Murió todo ser vivo (</a:t>
            </a:r>
            <a:r>
              <a:rPr lang="en-GB" sz="2200" i="1" smtClean="0"/>
              <a:t>psuche)</a:t>
            </a:r>
            <a:r>
              <a:rPr lang="en-GB" sz="2200" smtClean="0"/>
              <a:t>” (Apoc. 16:3; compare Sal. 78:50).</a:t>
            </a:r>
          </a:p>
          <a:p>
            <a:pPr>
              <a:lnSpc>
                <a:spcPct val="90000"/>
              </a:lnSpc>
            </a:pPr>
            <a:endParaRPr lang="en-GB" sz="220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p:txBody>
          <a:bodyPr/>
          <a:lstStyle/>
          <a:p>
            <a:r>
              <a:rPr lang="en-GB" smtClean="0"/>
              <a:t>El alma muere [2]</a:t>
            </a:r>
          </a:p>
        </p:txBody>
      </p:sp>
      <p:sp>
        <p:nvSpPr>
          <p:cNvPr id="29698" name="Content Placeholder 2"/>
          <p:cNvSpPr>
            <a:spLocks noGrp="1"/>
          </p:cNvSpPr>
          <p:nvPr>
            <p:ph idx="1"/>
          </p:nvPr>
        </p:nvSpPr>
        <p:spPr/>
        <p:txBody>
          <a:bodyPr/>
          <a:lstStyle/>
          <a:p>
            <a:r>
              <a:rPr lang="en-GB" smtClean="0"/>
              <a:t>“La sangre de los pobres (</a:t>
            </a:r>
            <a:r>
              <a:rPr lang="en-GB" i="1" smtClean="0"/>
              <a:t>nephesh</a:t>
            </a:r>
            <a:r>
              <a:rPr lang="en-GB" smtClean="0"/>
              <a:t>) de ... ” (Jer. 2:34).</a:t>
            </a:r>
          </a:p>
          <a:p>
            <a:r>
              <a:rPr lang="en-GB" smtClean="0"/>
              <a:t>“Si alguno (</a:t>
            </a:r>
            <a:r>
              <a:rPr lang="en-GB" i="1" smtClean="0"/>
              <a:t>nephesh</a:t>
            </a:r>
            <a:r>
              <a:rPr lang="en-GB" smtClean="0"/>
              <a:t>) pecare al oír  la voz de juramento ... y no lo denuncia... Asimismo la persona (</a:t>
            </a:r>
            <a:r>
              <a:rPr lang="en-GB" i="1" smtClean="0"/>
              <a:t>nephesh</a:t>
            </a:r>
            <a:r>
              <a:rPr lang="en-GB" smtClean="0"/>
              <a:t>) que hubiere tocado cualquiera  cosa inmunda ... Si alguno (</a:t>
            </a:r>
            <a:r>
              <a:rPr lang="en-GB" i="1" smtClean="0"/>
              <a:t>nephesh</a:t>
            </a:r>
            <a:r>
              <a:rPr lang="en-GB" smtClean="0"/>
              <a:t>) jurare a la ligera con sus labios” (Lev. 5:1-4).</a:t>
            </a:r>
          </a:p>
          <a:p>
            <a:endParaRPr lang="en-GB"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7" descr="graveyard_07"/>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30722" name="Rectangle 8"/>
          <p:cNvSpPr>
            <a:spLocks noChangeArrowheads="1"/>
          </p:cNvSpPr>
          <p:nvPr/>
        </p:nvSpPr>
        <p:spPr bwMode="auto">
          <a:xfrm>
            <a:off x="409575" y="5486400"/>
            <a:ext cx="8324850" cy="1190625"/>
          </a:xfrm>
          <a:prstGeom prst="rect">
            <a:avLst/>
          </a:prstGeom>
          <a:noFill/>
          <a:ln w="9525">
            <a:noFill/>
            <a:miter lim="800000"/>
            <a:headEnd/>
            <a:tailEnd/>
          </a:ln>
        </p:spPr>
        <p:txBody>
          <a:bodyPr>
            <a:spAutoFit/>
          </a:bodyPr>
          <a:lstStyle/>
          <a:p>
            <a:pPr algn="ctr"/>
            <a:r>
              <a:rPr lang="en-US" altLang="ko-KR" sz="3600" i="1">
                <a:solidFill>
                  <a:schemeClr val="bg1"/>
                </a:solidFill>
                <a:latin typeface="Times New Roman" pitchFamily="18" charset="0"/>
                <a:cs typeface="HY신명조"/>
              </a:rPr>
              <a:t>“El alma que pecare, esa morirá”,</a:t>
            </a:r>
          </a:p>
          <a:p>
            <a:pPr algn="ctr"/>
            <a:r>
              <a:rPr lang="en-US" altLang="ko-KR" sz="2800">
                <a:solidFill>
                  <a:schemeClr val="bg2"/>
                </a:solidFill>
                <a:latin typeface="Times New Roman" pitchFamily="18" charset="0"/>
                <a:cs typeface="HY신명조"/>
              </a:rPr>
              <a:t>Eze 18:20</a:t>
            </a:r>
            <a:r>
              <a:rPr lang="en-US" altLang="ko-KR" sz="3600">
                <a:solidFill>
                  <a:schemeClr val="bg1"/>
                </a:solidFill>
                <a:latin typeface="Times New Roman" pitchFamily="18" charset="0"/>
                <a:cs typeface="HY신명조"/>
              </a:rPr>
              <a:t>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4.3  El Espíritu</a:t>
            </a:r>
            <a:br>
              <a:rPr lang="en-GB" sz="4500" smtClean="0"/>
            </a:br>
            <a:endParaRPr lang="en-GB" sz="45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GB" smtClean="0"/>
              <a:t>El significado de  “espíritu”</a:t>
            </a:r>
          </a:p>
        </p:txBody>
      </p:sp>
      <p:sp>
        <p:nvSpPr>
          <p:cNvPr id="33794" name="Content Placeholder 2"/>
          <p:cNvSpPr>
            <a:spLocks noGrp="1"/>
          </p:cNvSpPr>
          <p:nvPr>
            <p:ph idx="1"/>
          </p:nvPr>
        </p:nvSpPr>
        <p:spPr/>
        <p:txBody>
          <a:bodyPr/>
          <a:lstStyle/>
          <a:p>
            <a:r>
              <a:rPr lang="en-GB" smtClean="0"/>
              <a:t>Las palabras hebreas y griegas para ‘espíritu’ (‘Ruach’ y ‘Pneuma’ respectivamente) también se han traducido del siguiente modo.</a:t>
            </a:r>
          </a:p>
          <a:p>
            <a:pPr>
              <a:buFont typeface="Wingdings 2" pitchFamily="18" charset="2"/>
              <a:buNone/>
            </a:pPr>
            <a:r>
              <a:rPr lang="en-GB" i="1" smtClean="0"/>
              <a:t>     </a:t>
            </a:r>
          </a:p>
          <a:p>
            <a:pPr>
              <a:buFont typeface="Wingdings 2" pitchFamily="18" charset="2"/>
              <a:buNone/>
            </a:pPr>
            <a:r>
              <a:rPr lang="en-GB" i="1" smtClean="0"/>
              <a:t>     Vida, Espíritu, Mente, Viento, Aliento</a:t>
            </a:r>
            <a:endParaRPr lang="en-GB" smtClean="0"/>
          </a:p>
          <a:p>
            <a:endParaRPr lang="en-GB"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GB" smtClean="0"/>
              <a:t>El espíritu como fuerza de vida</a:t>
            </a:r>
          </a:p>
        </p:txBody>
      </p:sp>
      <p:sp>
        <p:nvSpPr>
          <p:cNvPr id="34818" name="Content Placeholder 2"/>
          <p:cNvSpPr>
            <a:spLocks noGrp="1"/>
          </p:cNvSpPr>
          <p:nvPr>
            <p:ph idx="1"/>
          </p:nvPr>
        </p:nvSpPr>
        <p:spPr/>
        <p:txBody>
          <a:bodyPr/>
          <a:lstStyle/>
          <a:p>
            <a:r>
              <a:rPr lang="en-GB" smtClean="0"/>
              <a:t>“El cuerpo sin espíritu está muerto” (Sant. 2:26). “Dios… sopló en su nariz [de Adán] aliento [espíritu] de vida, y fue el hombre un ser viviente” (Gen. 2:7).  Job habla del “hálito de Dios” que está “en mis narices” (Job 27:3 compare Isaías 2:22). Por lo tanto, el espíritu de vida que hay dentro de nosotros se nos da en el nacimiento, y permanece ahí mientras nuestro cuerpo esté vivo.</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lstStyle/>
          <a:p>
            <a:pPr fontAlgn="auto">
              <a:spcAft>
                <a:spcPts val="0"/>
              </a:spcAft>
              <a:defRPr/>
            </a:pPr>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GB" smtClean="0"/>
              <a:t>El espíritu ante la muerte [1]</a:t>
            </a:r>
          </a:p>
        </p:txBody>
      </p:sp>
      <p:sp>
        <p:nvSpPr>
          <p:cNvPr id="35842" name="Content Placeholder 2"/>
          <p:cNvSpPr>
            <a:spLocks noGrp="1"/>
          </p:cNvSpPr>
          <p:nvPr>
            <p:ph idx="1"/>
          </p:nvPr>
        </p:nvSpPr>
        <p:spPr/>
        <p:txBody>
          <a:bodyPr/>
          <a:lstStyle/>
          <a:p>
            <a:r>
              <a:rPr lang="en-GB" smtClean="0"/>
              <a:t>Cuando el espíritu de Dios es quitado de algo, éste perece de inmediato – el espíritu es la fuerza de la vida. Si Dios “recogiese así su espíritu y su aliento, toda carne perecería juntamente, y el hombre volvería al polvo. Si, pues, hay en ti entendimiento, oye esto” (Job 34:14-16).</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r>
              <a:rPr lang="en-GB" smtClean="0"/>
              <a:t>El espíritu ante la muerte [2]</a:t>
            </a:r>
          </a:p>
        </p:txBody>
      </p:sp>
      <p:sp>
        <p:nvSpPr>
          <p:cNvPr id="3" name="Content Placeholder 2"/>
          <p:cNvSpPr>
            <a:spLocks noGrp="1"/>
          </p:cNvSpPr>
          <p:nvPr>
            <p:ph idx="1"/>
          </p:nvPr>
        </p:nvSpPr>
        <p:spPr/>
        <p:txBody>
          <a:bodyPr>
            <a:normAutofit/>
          </a:bodyPr>
          <a:lstStyle/>
          <a:p>
            <a:pPr>
              <a:lnSpc>
                <a:spcPct val="90000"/>
              </a:lnSpc>
            </a:pPr>
            <a:r>
              <a:rPr lang="en-GB" smtClean="0"/>
              <a:t>Sal. 146:3-5: “No confiéis en los príncipes, ni en hijo de hombre, porque no hay en él salvación. Pues sale su aliento, y  vuelve a la tierra [el polvo del cual estamos hechos]; en ese mismo día perecen sus pensamientos. Bienaventurado aquel cuyo ayudador es el Dios de Jacob”. </a:t>
            </a:r>
          </a:p>
          <a:p>
            <a:pPr>
              <a:lnSpc>
                <a:spcPct val="90000"/>
              </a:lnSpc>
            </a:pPr>
            <a:r>
              <a:rPr lang="en-GB" smtClean="0"/>
              <a:t>Al morir, “el polvo vuelva a la tierra, como era, y el espíritu vuelva a Dios, quien lo dio” (Ecl. 12:7).</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GB" smtClean="0"/>
              <a:t>El hombre pasa por la muerte al igual que los animales [1]</a:t>
            </a:r>
          </a:p>
        </p:txBody>
      </p:sp>
      <p:sp>
        <p:nvSpPr>
          <p:cNvPr id="37890" name="Content Placeholder 2"/>
          <p:cNvSpPr>
            <a:spLocks noGrp="1"/>
          </p:cNvSpPr>
          <p:nvPr>
            <p:ph idx="1"/>
          </p:nvPr>
        </p:nvSpPr>
        <p:spPr/>
        <p:txBody>
          <a:bodyPr/>
          <a:lstStyle/>
          <a:p>
            <a:r>
              <a:rPr lang="en-GB" smtClean="0"/>
              <a:t>Hombres y animales tienen dentro de ellos el mismo espíritu, o fuerza de vida. “Lo que sucede a los hijos de los hombres , y lo que sucede a las bestias, un mismo suceso es: como  mueren los unos, así mueren las otras, y una misma respiración [espíritu] tienen todos; no tiene preeminencia el hombre sobre la bestia” (Ecl. 3:19). No hay ninguna diferencia discernible respecto al lugar donde va el espíritu de los hombres y el de los animales (Ecl. 3:21).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GB" smtClean="0"/>
              <a:t>El hombre pasa por la muerte al igual que los animales [2]</a:t>
            </a:r>
          </a:p>
        </p:txBody>
      </p:sp>
      <p:sp>
        <p:nvSpPr>
          <p:cNvPr id="38914" name="Content Placeholder 2"/>
          <p:cNvSpPr>
            <a:spLocks noGrp="1"/>
          </p:cNvSpPr>
          <p:nvPr>
            <p:ph idx="1"/>
          </p:nvPr>
        </p:nvSpPr>
        <p:spPr/>
        <p:txBody>
          <a:bodyPr/>
          <a:lstStyle/>
          <a:p>
            <a:r>
              <a:rPr lang="en-GB" smtClean="0"/>
              <a:t>Tanto los hombres como los animales, ambos de los cuales tenían el espíritu de vida de Dios (Gen. 2:7; 7:15), fueron destruidos en el diluvio con la misma muerte: “Y  murió toda carne que se mueve sobre la tierra, así de aves  como de ganado y de bestias, y de todo reptil que se arrastra sobre la tierra, y todo hombre. Todo lo que tenía aliento de vida en sus narices… murió… Así fue destruido todo ser que vivía” (Gen. 7:21-23).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GB" smtClean="0"/>
              <a:t>4.4  La muerte es inconsciencia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r>
              <a:rPr lang="en-GB" smtClean="0"/>
              <a:t>La muerte es inconsciencia [1]</a:t>
            </a:r>
          </a:p>
        </p:txBody>
      </p:sp>
      <p:sp>
        <p:nvSpPr>
          <p:cNvPr id="3" name="Content Placeholder 2"/>
          <p:cNvSpPr>
            <a:spLocks noGrp="1"/>
          </p:cNvSpPr>
          <p:nvPr>
            <p:ph idx="1"/>
          </p:nvPr>
        </p:nvSpPr>
        <p:spPr/>
        <p:txBody>
          <a:bodyPr>
            <a:normAutofit/>
          </a:bodyPr>
          <a:lstStyle/>
          <a:p>
            <a:pPr lvl="1">
              <a:lnSpc>
                <a:spcPct val="90000"/>
              </a:lnSpc>
            </a:pPr>
            <a:r>
              <a:rPr lang="en-GB" smtClean="0"/>
              <a:t>“Pues sale su aliento [del hombre], y vuelve a la tierra; en ese mismo día [momento]  perecen sus pensamientos” (Sal. 146:4).</a:t>
            </a:r>
          </a:p>
          <a:p>
            <a:pPr lvl="1">
              <a:lnSpc>
                <a:spcPct val="90000"/>
              </a:lnSpc>
            </a:pPr>
            <a:r>
              <a:rPr lang="en-GB" smtClean="0"/>
              <a:t>“Los muertos nada saben... su amor y su odio y su envidia fenecieron ya” (Ecl. 9:5,6). “En el sepulcro… no hay… sabiduría” (Ecl. 9:10) - no hay pensamientos, así que no hay conciencia.</a:t>
            </a:r>
          </a:p>
          <a:p>
            <a:pPr lvl="1">
              <a:lnSpc>
                <a:spcPct val="90000"/>
              </a:lnSpc>
            </a:pPr>
            <a:r>
              <a:rPr lang="en-GB" smtClean="0"/>
              <a:t>Job dice que en la muerte él estaría “como si nunca hubiera existido” (Job 10:18-19); él consideraba la muerte como el olvido, así como la inconsciencia y absoluta falta de existencia que teníamos antes de nacer.</a:t>
            </a:r>
          </a:p>
          <a:p>
            <a:pPr>
              <a:lnSpc>
                <a:spcPct val="90000"/>
              </a:lnSpc>
            </a:pPr>
            <a:endParaRPr lang="en-GB"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r>
              <a:rPr lang="en-GB" smtClean="0"/>
              <a:t>La  Muerte es inconsciencia [2]</a:t>
            </a:r>
          </a:p>
        </p:txBody>
      </p:sp>
      <p:sp>
        <p:nvSpPr>
          <p:cNvPr id="3" name="Content Placeholder 2"/>
          <p:cNvSpPr>
            <a:spLocks noGrp="1"/>
          </p:cNvSpPr>
          <p:nvPr>
            <p:ph idx="1"/>
          </p:nvPr>
        </p:nvSpPr>
        <p:spPr/>
        <p:txBody>
          <a:bodyPr>
            <a:normAutofit/>
          </a:bodyPr>
          <a:lstStyle/>
          <a:p>
            <a:pPr lvl="1">
              <a:lnSpc>
                <a:spcPct val="80000"/>
              </a:lnSpc>
            </a:pPr>
            <a:r>
              <a:rPr lang="en-GB" sz="2200" smtClean="0"/>
              <a:t>El hombre muere al igual que los animales (Ecl. 3:19); si el hombre sobrevive a la muerte de  manera consciente en algún lugar, lo mismo debe acontecer con ellos; sin embargo, tanto la Escritura como la ciencia nada dicen sobre esto.</a:t>
            </a:r>
          </a:p>
          <a:p>
            <a:pPr lvl="1">
              <a:lnSpc>
                <a:spcPct val="80000"/>
              </a:lnSpc>
            </a:pPr>
            <a:r>
              <a:rPr lang="en-GB" sz="2200" smtClean="0"/>
              <a:t>Dios “se acuerda de que somos polvo. El hombre, como la hierba son sus días; florece como la flor del campo... Pereció, y  su lugar no la conocerá más” (Sal. 103:14-16).</a:t>
            </a:r>
          </a:p>
          <a:p>
            <a:pPr>
              <a:lnSpc>
                <a:spcPct val="80000"/>
              </a:lnSpc>
            </a:pPr>
            <a:r>
              <a:rPr lang="en-GB" sz="2400" smtClean="0"/>
              <a:t>Los creyentes sabían que después de la muerte ellos no podrían alabar y glorificar a Dios, ya que la muerte era un estado de inconsciencia – por ej., Ezequías (Isaías 38:17-19) y David (Sal. 6:4,5; 30:9; 39:13; 115:17)</a:t>
            </a:r>
          </a:p>
          <a:p>
            <a:pPr>
              <a:lnSpc>
                <a:spcPct val="80000"/>
              </a:lnSpc>
            </a:pPr>
            <a:endParaRPr lang="en-GB" sz="24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p:txBody>
          <a:bodyPr/>
          <a:lstStyle/>
          <a:p>
            <a:r>
              <a:rPr lang="en-GB" smtClean="0"/>
              <a:t>Un Sueño es la Muerte</a:t>
            </a:r>
          </a:p>
        </p:txBody>
      </p:sp>
      <p:sp>
        <p:nvSpPr>
          <p:cNvPr id="3" name="Content Placeholder 2"/>
          <p:cNvSpPr>
            <a:spLocks noGrp="1"/>
          </p:cNvSpPr>
          <p:nvPr>
            <p:ph idx="1"/>
          </p:nvPr>
        </p:nvSpPr>
        <p:spPr/>
        <p:txBody>
          <a:bodyPr>
            <a:normAutofit/>
          </a:bodyPr>
          <a:lstStyle/>
          <a:p>
            <a:pPr>
              <a:lnSpc>
                <a:spcPct val="90000"/>
              </a:lnSpc>
            </a:pPr>
            <a:r>
              <a:rPr lang="en-GB" sz="2200" b="1" smtClean="0"/>
              <a:t>Job 3:11-17:  ¿Por qué no morí yo en la matriz, o expiré al salir del vientre?… </a:t>
            </a:r>
            <a:r>
              <a:rPr lang="en-GB" sz="2200" smtClean="0"/>
              <a:t>Pues ahora estaría yo muerto y reposaría; dormiría, y entonces tendría descanso… Allí los malvados dejan de perturbar, y allí descansan los de agotadas fuerzas. </a:t>
            </a:r>
          </a:p>
          <a:p>
            <a:pPr>
              <a:lnSpc>
                <a:spcPct val="90000"/>
              </a:lnSpc>
            </a:pPr>
            <a:r>
              <a:rPr lang="en-GB" sz="2200" smtClean="0"/>
              <a:t>Dan. 12:2,13 Y muchos de los que duermen en el polvo de la tierra serán despertados, unos para vida eterna, y otros para vergüenza y desprecio perpetuo. Mas tú, sigue hasta el fin, y reposarás y te levantarás para recibir tu heredad al fin de los días.</a:t>
            </a:r>
          </a:p>
          <a:p>
            <a:pPr>
              <a:lnSpc>
                <a:spcPct val="90000"/>
              </a:lnSpc>
            </a:pPr>
            <a:endParaRPr lang="en-GB" sz="2200" smtClean="0"/>
          </a:p>
          <a:p>
            <a:pPr>
              <a:lnSpc>
                <a:spcPct val="90000"/>
              </a:lnSpc>
            </a:pPr>
            <a:endParaRPr lang="en-GB" sz="2200" smtClean="0"/>
          </a:p>
          <a:p>
            <a:pPr>
              <a:lnSpc>
                <a:spcPct val="90000"/>
              </a:lnSpc>
            </a:pPr>
            <a:endParaRPr lang="en-GB" sz="220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p:txBody>
          <a:bodyPr/>
          <a:lstStyle/>
          <a:p>
            <a:r>
              <a:rPr lang="en-GB" smtClean="0"/>
              <a:t>Falsas Ideas</a:t>
            </a:r>
          </a:p>
        </p:txBody>
      </p:sp>
      <p:sp>
        <p:nvSpPr>
          <p:cNvPr id="3" name="Content Placeholder 2"/>
          <p:cNvSpPr>
            <a:spLocks noGrp="1"/>
          </p:cNvSpPr>
          <p:nvPr>
            <p:ph idx="1"/>
          </p:nvPr>
        </p:nvSpPr>
        <p:spPr/>
        <p:txBody>
          <a:bodyPr>
            <a:normAutofit/>
          </a:bodyPr>
          <a:lstStyle/>
          <a:p>
            <a:pPr>
              <a:lnSpc>
                <a:spcPct val="80000"/>
              </a:lnSpc>
            </a:pPr>
            <a:r>
              <a:rPr lang="en-GB" sz="2200" b="1" smtClean="0"/>
              <a:t>1.</a:t>
            </a:r>
            <a:r>
              <a:rPr lang="en-GB" sz="2200" smtClean="0"/>
              <a:t> Que la retribución por nuestra forma  de vida se da al morir asignando a nuestra ‘alma inmortal’ a cierto lugar.</a:t>
            </a:r>
          </a:p>
          <a:p>
            <a:pPr>
              <a:lnSpc>
                <a:spcPct val="80000"/>
              </a:lnSpc>
            </a:pPr>
            <a:r>
              <a:rPr lang="en-GB" sz="2200" b="1" smtClean="0"/>
              <a:t>2.</a:t>
            </a:r>
            <a:r>
              <a:rPr lang="en-GB" sz="2200" smtClean="0"/>
              <a:t> Que la separación de justos y malvados ocurre al morir.</a:t>
            </a:r>
          </a:p>
          <a:p>
            <a:pPr>
              <a:lnSpc>
                <a:spcPct val="80000"/>
              </a:lnSpc>
            </a:pPr>
            <a:r>
              <a:rPr lang="en-GB" sz="2200" b="1" smtClean="0"/>
              <a:t>3.</a:t>
            </a:r>
            <a:r>
              <a:rPr lang="en-GB" sz="2200" smtClean="0"/>
              <a:t> Que el galardón de los justos es ir al cielo.</a:t>
            </a:r>
          </a:p>
          <a:p>
            <a:pPr>
              <a:lnSpc>
                <a:spcPct val="80000"/>
              </a:lnSpc>
            </a:pPr>
            <a:r>
              <a:rPr lang="en-GB" sz="2200" b="1" smtClean="0"/>
              <a:t>4.</a:t>
            </a:r>
            <a:r>
              <a:rPr lang="en-GB" sz="2200" smtClean="0"/>
              <a:t> Que si cada uno tiene un ‘alma inmortal’, entonces todos deben ir al cielo o al infierno.</a:t>
            </a:r>
          </a:p>
          <a:p>
            <a:pPr>
              <a:lnSpc>
                <a:spcPct val="80000"/>
              </a:lnSpc>
            </a:pPr>
            <a:r>
              <a:rPr lang="en-GB" sz="2200" b="1" smtClean="0"/>
              <a:t>5.</a:t>
            </a:r>
            <a:r>
              <a:rPr lang="en-GB" sz="2200" smtClean="0"/>
              <a:t> Que las ‘almas’ de los malvados irán a un lugar de castigo llamado infierno.</a:t>
            </a:r>
          </a:p>
          <a:p>
            <a:pPr>
              <a:lnSpc>
                <a:spcPct val="80000"/>
              </a:lnSpc>
            </a:pPr>
            <a:r>
              <a:rPr lang="en-GB" sz="2200" b="1" smtClean="0"/>
              <a:t>6. </a:t>
            </a:r>
            <a:r>
              <a:rPr lang="en-GB" sz="2200" smtClean="0"/>
              <a:t>Un alma inmortal.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609600" y="1176338"/>
            <a:ext cx="2212975" cy="1582737"/>
          </a:xfrm>
        </p:spPr>
        <p:txBody>
          <a:bodyPr/>
          <a:lstStyle/>
          <a:p>
            <a:r>
              <a:rPr lang="en-GB" sz="2400" smtClean="0"/>
              <a:t>LA PROMESA </a:t>
            </a:r>
            <a:br>
              <a:rPr lang="en-GB" sz="2400" smtClean="0"/>
            </a:br>
            <a:r>
              <a:rPr lang="en-GB" sz="2400" smtClean="0"/>
              <a:t>A  ABRAHAM</a:t>
            </a:r>
          </a:p>
        </p:txBody>
      </p:sp>
      <p:sp>
        <p:nvSpPr>
          <p:cNvPr id="45058" name="Text Placeholder 3"/>
          <p:cNvSpPr>
            <a:spLocks noGrp="1"/>
          </p:cNvSpPr>
          <p:nvPr>
            <p:ph type="body" sz="half" idx="2"/>
          </p:nvPr>
        </p:nvSpPr>
        <p:spPr>
          <a:xfrm>
            <a:off x="609600" y="2828925"/>
            <a:ext cx="2209800" cy="2179638"/>
          </a:xfrm>
        </p:spPr>
        <p:txBody>
          <a:bodyPr/>
          <a:lstStyle/>
          <a:p>
            <a:r>
              <a:rPr lang="en-GB" sz="2000" b="1" smtClean="0">
                <a:latin typeface="Comic Sans MS" pitchFamily="66" charset="0"/>
              </a:rPr>
              <a:t>¿Fue él al cielo?</a:t>
            </a:r>
          </a:p>
        </p:txBody>
      </p:sp>
      <p:pic>
        <p:nvPicPr>
          <p:cNvPr id="45059" name="Picture Placeholder 4" descr="AbrahamPromises2.png"/>
          <p:cNvPicPr>
            <a:picLocks noGrp="1" noChangeAspect="1"/>
          </p:cNvPicPr>
          <p:nvPr>
            <p:ph type="pic" idx="1"/>
          </p:nvPr>
        </p:nvPicPr>
        <p:blipFill>
          <a:blip r:embed="rId3" cstate="print"/>
          <a:srcRect l="5942" r="5942"/>
          <a:stretch>
            <a:fillRect/>
          </a:stretch>
        </p:blipFill>
        <p:spPr>
          <a:xfrm rot="420000">
            <a:off x="3486150" y="1200150"/>
            <a:ext cx="4618038" cy="393065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GB" smtClean="0"/>
              <a:t>4.1  La naturaleza del hombre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p:txBody>
          <a:bodyPr/>
          <a:lstStyle/>
          <a:p>
            <a:endParaRPr lang="en-GB" smtClean="0"/>
          </a:p>
        </p:txBody>
      </p:sp>
      <p:sp>
        <p:nvSpPr>
          <p:cNvPr id="46082" name="Content Placeholder 2"/>
          <p:cNvSpPr>
            <a:spLocks noGrp="1"/>
          </p:cNvSpPr>
          <p:nvPr>
            <p:ph idx="1"/>
          </p:nvPr>
        </p:nvSpPr>
        <p:spPr/>
        <p:txBody>
          <a:bodyPr/>
          <a:lstStyle/>
          <a:p>
            <a:r>
              <a:rPr lang="en-GB" smtClean="0"/>
              <a:t>“En ninguna parte dice la Biblia que iremos al cielo cuando muramos, ni nunca describe a la muerte en relación con ir al cielo. En el Antiguo Testamento, uno va al </a:t>
            </a:r>
            <a:r>
              <a:rPr lang="en-GB" i="1" smtClean="0"/>
              <a:t>sheol </a:t>
            </a:r>
            <a:r>
              <a:rPr lang="en-GB" smtClean="0"/>
              <a:t>cuando</a:t>
            </a:r>
            <a:r>
              <a:rPr lang="en-GB" i="1" smtClean="0"/>
              <a:t> </a:t>
            </a:r>
            <a:r>
              <a:rPr lang="en-GB" smtClean="0"/>
              <a:t>muere”. John Robinson, Obispo de Woolwich, </a:t>
            </a:r>
            <a:r>
              <a:rPr lang="en-GB" i="1" smtClean="0"/>
              <a:t>On Being The Church In The World [La Iglesia en el Mundo</a:t>
            </a:r>
            <a:r>
              <a:rPr lang="en-GB" smtClean="0"/>
              <a:t>] (Harmondsworth, UK: Penguin, 1960) p. 156.</a:t>
            </a:r>
          </a:p>
          <a:p>
            <a:endParaRPr lang="en-GB"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5" descr="graveyard-28-06-2006"/>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sp>
        <p:nvSpPr>
          <p:cNvPr id="4103" name="Rectangle 7"/>
          <p:cNvSpPr>
            <a:spLocks noChangeArrowheads="1"/>
          </p:cNvSpPr>
          <p:nvPr/>
        </p:nvSpPr>
        <p:spPr bwMode="auto">
          <a:xfrm>
            <a:off x="4800600" y="3352800"/>
            <a:ext cx="4267200" cy="3441700"/>
          </a:xfrm>
          <a:prstGeom prst="rect">
            <a:avLst/>
          </a:prstGeom>
          <a:noFill/>
          <a:ln w="9525">
            <a:noFill/>
            <a:miter lim="800000"/>
            <a:headEnd/>
            <a:tailEnd/>
          </a:ln>
          <a:effectLst/>
        </p:spPr>
        <p:txBody>
          <a:bodyPr>
            <a:spAutoFit/>
          </a:bodyPr>
          <a:lstStyle/>
          <a:p>
            <a:pPr algn="r"/>
            <a:r>
              <a:rPr lang="en-US" altLang="ko-KR" sz="4400" i="1">
                <a:effectLst>
                  <a:outerShdw blurRad="38100" dist="38100" dir="2700000" algn="tl">
                    <a:srgbClr val="C0C0C0"/>
                  </a:outerShdw>
                </a:effectLst>
                <a:latin typeface="Times New Roman" pitchFamily="18" charset="0"/>
                <a:cs typeface="HY신명조"/>
              </a:rPr>
              <a:t>¿Así que esta es nuestra única esperanza?  </a:t>
            </a:r>
          </a:p>
          <a:p>
            <a:pPr algn="r"/>
            <a:r>
              <a:rPr lang="en-US" altLang="ko-KR" sz="4400" i="1">
                <a:effectLst>
                  <a:outerShdw blurRad="38100" dist="38100" dir="2700000" algn="tl">
                    <a:srgbClr val="C0C0C0"/>
                  </a:outerShdw>
                </a:effectLst>
                <a:latin typeface="Times New Roman" pitchFamily="18" charset="0"/>
                <a:cs typeface="HY신명조"/>
              </a:rPr>
              <a:t>¿La muerte?  ¿Para siempre?</a:t>
            </a:r>
            <a:r>
              <a:rPr lang="en-US" altLang="ko-KR" sz="3600">
                <a:effectLst>
                  <a:outerShdw blurRad="38100" dist="38100" dir="2700000" algn="tl">
                    <a:srgbClr val="C0C0C0"/>
                  </a:outerShdw>
                </a:effectLst>
                <a:latin typeface="Times New Roman" pitchFamily="18" charset="0"/>
                <a:cs typeface="HY신명조"/>
              </a:rPr>
              <a:t> </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4.5  La Resurrección</a:t>
            </a:r>
            <a:br>
              <a:rPr lang="en-GB" sz="4500" smtClean="0"/>
            </a:br>
            <a:endParaRPr lang="en-GB" sz="4500"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0177" name="Picture 3" descr="tombstone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4037" name="Picture 5" descr="tombstone3"/>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0179" name="Rectangle 3"/>
          <p:cNvSpPr>
            <a:spLocks noGrp="1"/>
          </p:cNvSpPr>
          <p:nvPr>
            <p:ph type="title" idx="4294967295"/>
          </p:nvPr>
        </p:nvSpPr>
        <p:spPr>
          <a:xfrm>
            <a:off x="468313" y="-387350"/>
            <a:ext cx="8229600" cy="387350"/>
          </a:xfrm>
        </p:spPr>
        <p:txBody>
          <a:bodyPr/>
          <a:lstStyle/>
          <a:p>
            <a:endParaRPr lang="es-CL" sz="460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37"/>
                                        </p:tgtEl>
                                        <p:attrNameLst>
                                          <p:attrName>style.visibility</p:attrName>
                                        </p:attrNameLst>
                                      </p:cBhvr>
                                      <p:to>
                                        <p:strVal val="visible"/>
                                      </p:to>
                                    </p:set>
                                    <p:animEffect transition="in" filter="fade">
                                      <p:cBhvr>
                                        <p:cTn id="7" dur="2000"/>
                                        <p:tgtEl>
                                          <p:spTgt spid="440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endParaRPr lang="en-GB" smtClean="0"/>
          </a:p>
        </p:txBody>
      </p:sp>
      <p:pic>
        <p:nvPicPr>
          <p:cNvPr id="52226" name="Content Placeholder 3" descr="DSC00020.JPG"/>
          <p:cNvPicPr>
            <a:picLocks noGrp="1" noChangeAspect="1"/>
          </p:cNvPicPr>
          <p:nvPr>
            <p:ph idx="1"/>
          </p:nvPr>
        </p:nvPicPr>
        <p:blipFill>
          <a:blip r:embed="rId3" cstate="print"/>
          <a:srcRect/>
          <a:stretch>
            <a:fillRect/>
          </a:stretch>
        </p:blipFill>
        <p:spPr>
          <a:xfrm>
            <a:off x="1646238" y="1935163"/>
            <a:ext cx="5851525" cy="4389437"/>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3" name="AutoShape 7"/>
          <p:cNvSpPr>
            <a:spLocks noChangeArrowheads="1"/>
          </p:cNvSpPr>
          <p:nvPr/>
        </p:nvSpPr>
        <p:spPr bwMode="auto">
          <a:xfrm>
            <a:off x="2743200" y="762000"/>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en-US" altLang="ko-KR" sz="2000" b="1">
                <a:latin typeface="Arial Black" pitchFamily="34" charset="0"/>
                <a:cs typeface="HY신명조"/>
              </a:rPr>
              <a:t>MUERE</a:t>
            </a:r>
            <a:r>
              <a:rPr lang="en-US" altLang="ko-KR" sz="2200" b="1">
                <a:latin typeface="Arial Black" pitchFamily="34" charset="0"/>
                <a:cs typeface="HY신명조"/>
              </a:rPr>
              <a:t> EL YO INTERIOR</a:t>
            </a:r>
          </a:p>
        </p:txBody>
      </p:sp>
      <p:sp>
        <p:nvSpPr>
          <p:cNvPr id="86024" name="AutoShape 8"/>
          <p:cNvSpPr>
            <a:spLocks noChangeArrowheads="1"/>
          </p:cNvSpPr>
          <p:nvPr/>
        </p:nvSpPr>
        <p:spPr bwMode="auto">
          <a:xfrm>
            <a:off x="2743200" y="1952625"/>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en-US" altLang="ko-KR" sz="2800" b="1">
                <a:latin typeface="Arial Black" pitchFamily="34" charset="0"/>
                <a:cs typeface="HY신명조"/>
              </a:rPr>
              <a:t>NACE DE NUEVO</a:t>
            </a:r>
          </a:p>
        </p:txBody>
      </p:sp>
      <p:sp>
        <p:nvSpPr>
          <p:cNvPr id="86025" name="AutoShape 9"/>
          <p:cNvSpPr>
            <a:spLocks noChangeArrowheads="1"/>
          </p:cNvSpPr>
          <p:nvPr/>
        </p:nvSpPr>
        <p:spPr bwMode="auto">
          <a:xfrm>
            <a:off x="2743200" y="3144838"/>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en-US" altLang="ko-KR" sz="2400" b="1">
                <a:latin typeface="Arial Black" pitchFamily="34" charset="0"/>
                <a:cs typeface="HY신명조"/>
              </a:rPr>
              <a:t>RESUCITA OTRA VEZ</a:t>
            </a:r>
          </a:p>
        </p:txBody>
      </p:sp>
      <p:sp>
        <p:nvSpPr>
          <p:cNvPr id="86026" name="Rectangle 10"/>
          <p:cNvSpPr>
            <a:spLocks noChangeArrowheads="1"/>
          </p:cNvSpPr>
          <p:nvPr/>
        </p:nvSpPr>
        <p:spPr bwMode="auto">
          <a:xfrm>
            <a:off x="2743200" y="5527675"/>
            <a:ext cx="3581400" cy="720725"/>
          </a:xfrm>
          <a:prstGeom prst="rect">
            <a:avLst/>
          </a:prstGeom>
          <a:solidFill>
            <a:schemeClr val="bg1"/>
          </a:solidFill>
          <a:ln w="57150">
            <a:solidFill>
              <a:srgbClr val="FF0000"/>
            </a:solidFill>
            <a:miter lim="800000"/>
            <a:headEnd/>
            <a:tailEnd/>
          </a:ln>
        </p:spPr>
        <p:txBody>
          <a:bodyPr wrap="none" anchor="ctr"/>
          <a:lstStyle/>
          <a:p>
            <a:pPr algn="ctr"/>
            <a:r>
              <a:rPr lang="en-US" altLang="ko-KR" sz="2400">
                <a:latin typeface="Arial Black" pitchFamily="34" charset="0"/>
                <a:cs typeface="HY신명조"/>
              </a:rPr>
              <a:t>VIVE PARA SIEMPRE</a:t>
            </a:r>
          </a:p>
        </p:txBody>
      </p:sp>
      <p:sp>
        <p:nvSpPr>
          <p:cNvPr id="86027" name="AutoShape 11"/>
          <p:cNvSpPr>
            <a:spLocks noChangeArrowheads="1"/>
          </p:cNvSpPr>
          <p:nvPr/>
        </p:nvSpPr>
        <p:spPr bwMode="auto">
          <a:xfrm>
            <a:off x="2743200" y="4335463"/>
            <a:ext cx="3581400" cy="1066800"/>
          </a:xfrm>
          <a:prstGeom prst="downArrowCallout">
            <a:avLst>
              <a:gd name="adj1" fmla="val 83929"/>
              <a:gd name="adj2" fmla="val 111905"/>
              <a:gd name="adj3" fmla="val 33333"/>
              <a:gd name="adj4" fmla="val 66667"/>
            </a:avLst>
          </a:prstGeom>
          <a:solidFill>
            <a:schemeClr val="bg1"/>
          </a:solidFill>
          <a:ln w="57150">
            <a:solidFill>
              <a:srgbClr val="FF0000"/>
            </a:solidFill>
            <a:miter lim="800000"/>
            <a:headEnd/>
            <a:tailEnd/>
          </a:ln>
        </p:spPr>
        <p:txBody>
          <a:bodyPr wrap="none" anchor="ctr"/>
          <a:lstStyle/>
          <a:p>
            <a:pPr algn="ctr"/>
            <a:r>
              <a:rPr lang="en-US" altLang="ko-KR" sz="2400" b="1">
                <a:latin typeface="Arial Black" pitchFamily="34" charset="0"/>
                <a:cs typeface="HY신명조"/>
              </a:rPr>
              <a:t>VIVE PARA CRISTO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86023"/>
                                        </p:tgtEl>
                                        <p:attrNameLst>
                                          <p:attrName>style.visibility</p:attrName>
                                        </p:attrNameLst>
                                      </p:cBhvr>
                                      <p:to>
                                        <p:strVal val="visible"/>
                                      </p:to>
                                    </p:set>
                                    <p:animEffect transition="in" filter="slide(fromTop)">
                                      <p:cBhvr>
                                        <p:cTn id="7" dur="500"/>
                                        <p:tgtEl>
                                          <p:spTgt spid="8602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1" fill="hold" grpId="0" nodeType="clickEffect">
                                  <p:stCondLst>
                                    <p:cond delay="0"/>
                                  </p:stCondLst>
                                  <p:childTnLst>
                                    <p:set>
                                      <p:cBhvr>
                                        <p:cTn id="11" dur="1" fill="hold">
                                          <p:stCondLst>
                                            <p:cond delay="0"/>
                                          </p:stCondLst>
                                        </p:cTn>
                                        <p:tgtEl>
                                          <p:spTgt spid="86024"/>
                                        </p:tgtEl>
                                        <p:attrNameLst>
                                          <p:attrName>style.visibility</p:attrName>
                                        </p:attrNameLst>
                                      </p:cBhvr>
                                      <p:to>
                                        <p:strVal val="visible"/>
                                      </p:to>
                                    </p:set>
                                    <p:animEffect transition="in" filter="slide(fromTop)">
                                      <p:cBhvr>
                                        <p:cTn id="12" dur="500"/>
                                        <p:tgtEl>
                                          <p:spTgt spid="8602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1" fill="hold" grpId="0" nodeType="clickEffect">
                                  <p:stCondLst>
                                    <p:cond delay="0"/>
                                  </p:stCondLst>
                                  <p:childTnLst>
                                    <p:set>
                                      <p:cBhvr>
                                        <p:cTn id="16" dur="1" fill="hold">
                                          <p:stCondLst>
                                            <p:cond delay="0"/>
                                          </p:stCondLst>
                                        </p:cTn>
                                        <p:tgtEl>
                                          <p:spTgt spid="86025"/>
                                        </p:tgtEl>
                                        <p:attrNameLst>
                                          <p:attrName>style.visibility</p:attrName>
                                        </p:attrNameLst>
                                      </p:cBhvr>
                                      <p:to>
                                        <p:strVal val="visible"/>
                                      </p:to>
                                    </p:set>
                                    <p:animEffect transition="in" filter="slide(fromTop)">
                                      <p:cBhvr>
                                        <p:cTn id="17" dur="500"/>
                                        <p:tgtEl>
                                          <p:spTgt spid="86025"/>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1" fill="hold" grpId="0" nodeType="clickEffect">
                                  <p:stCondLst>
                                    <p:cond delay="0"/>
                                  </p:stCondLst>
                                  <p:childTnLst>
                                    <p:set>
                                      <p:cBhvr>
                                        <p:cTn id="21" dur="1" fill="hold">
                                          <p:stCondLst>
                                            <p:cond delay="0"/>
                                          </p:stCondLst>
                                        </p:cTn>
                                        <p:tgtEl>
                                          <p:spTgt spid="86027"/>
                                        </p:tgtEl>
                                        <p:attrNameLst>
                                          <p:attrName>style.visibility</p:attrName>
                                        </p:attrNameLst>
                                      </p:cBhvr>
                                      <p:to>
                                        <p:strVal val="visible"/>
                                      </p:to>
                                    </p:set>
                                    <p:animEffect transition="in" filter="slide(fromTop)">
                                      <p:cBhvr>
                                        <p:cTn id="22" dur="500"/>
                                        <p:tgtEl>
                                          <p:spTgt spid="8602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86026"/>
                                        </p:tgtEl>
                                        <p:attrNameLst>
                                          <p:attrName>style.visibility</p:attrName>
                                        </p:attrNameLst>
                                      </p:cBhvr>
                                      <p:to>
                                        <p:strVal val="visible"/>
                                      </p:to>
                                    </p:set>
                                    <p:animEffect transition="in" filter="slide(fromTop)">
                                      <p:cBhvr>
                                        <p:cTn id="27" dur="500"/>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3" grpId="0" animBg="1"/>
      <p:bldP spid="86024" grpId="0" animBg="1"/>
      <p:bldP spid="86025" grpId="0" animBg="1"/>
      <p:bldP spid="86026" grpId="0" animBg="1"/>
      <p:bldP spid="8602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GB" smtClean="0"/>
              <a:t>Resurrección del cuerpo [1]</a:t>
            </a:r>
          </a:p>
        </p:txBody>
      </p:sp>
      <p:sp>
        <p:nvSpPr>
          <p:cNvPr id="3" name="Content Placeholder 2"/>
          <p:cNvSpPr>
            <a:spLocks noGrp="1"/>
          </p:cNvSpPr>
          <p:nvPr>
            <p:ph idx="1"/>
          </p:nvPr>
        </p:nvSpPr>
        <p:spPr/>
        <p:txBody>
          <a:bodyPr>
            <a:normAutofit/>
          </a:bodyPr>
          <a:lstStyle/>
          <a:p>
            <a:r>
              <a:rPr lang="en-GB" sz="2400" smtClean="0"/>
              <a:t>A su regreso, Cristo “transformará el cuerpo de nuestra humillación, para ser semejante al cuerpo de su gloria” (Fil. 3:20,21).  Aquellos que han muerto y se han descompuesto en polvo “despertarán y cantarán” (Isaías 26:19).</a:t>
            </a:r>
          </a:p>
          <a:p>
            <a:r>
              <a:rPr lang="en-GB" sz="2400" smtClean="0"/>
              <a:t>Por medio del bautismo nos conectamos  con la muerte y resurrección de Cristo, mostrando nuestra  creencia de que nosotros también compartiremos el galardón que él recibió por medio de su resurrección (Rom. 6:3-5). </a:t>
            </a:r>
          </a:p>
          <a:p>
            <a:endParaRPr lang="en-GB" sz="2400" smtClean="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GB" smtClean="0"/>
              <a:t>Resurrección del cuerpo [2]</a:t>
            </a:r>
          </a:p>
        </p:txBody>
      </p:sp>
      <p:sp>
        <p:nvSpPr>
          <p:cNvPr id="3" name="Content Placeholder 2"/>
          <p:cNvSpPr>
            <a:spLocks noGrp="1"/>
          </p:cNvSpPr>
          <p:nvPr>
            <p:ph idx="1"/>
          </p:nvPr>
        </p:nvSpPr>
        <p:spPr/>
        <p:txBody>
          <a:bodyPr>
            <a:normAutofit/>
          </a:bodyPr>
          <a:lstStyle/>
          <a:p>
            <a:pPr>
              <a:lnSpc>
                <a:spcPct val="90000"/>
              </a:lnSpc>
            </a:pPr>
            <a:r>
              <a:rPr lang="en-GB" sz="2400" smtClean="0"/>
              <a:t>Por medio de participar de sus sufrimientos ahora, también compartiremos su galardón: “llevamos [ahora] en el cuerpo por todas partes la muerte de Jesús, para que también la vida de Jesús se manifieste en nuestros cuerpos” (2 Cor. 4:10). </a:t>
            </a:r>
          </a:p>
          <a:p>
            <a:pPr>
              <a:lnSpc>
                <a:spcPct val="90000"/>
              </a:lnSpc>
            </a:pPr>
            <a:r>
              <a:rPr lang="en-GB" sz="2400" smtClean="0"/>
              <a:t>“El que levantó a Cristo Jesús de los muertos vivificará también vuestros cuerpos mortales por su espíritu que mora en vosotros” (Rom. 8:11). Por lo tanto, con esta esperanza esperamos “la redención de nuestro cuerpo” (Rom. 8:23), por medio de que ese cuerpo sea inmortalizado.</a:t>
            </a:r>
          </a:p>
          <a:p>
            <a:pPr>
              <a:lnSpc>
                <a:spcPct val="90000"/>
              </a:lnSpc>
            </a:pPr>
            <a:endParaRPr lang="en-GB"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p:txBody>
          <a:bodyPr/>
          <a:lstStyle/>
          <a:p>
            <a:r>
              <a:rPr lang="en-GB" smtClean="0"/>
              <a:t>“Esa bendita esperanza”</a:t>
            </a:r>
          </a:p>
        </p:txBody>
      </p:sp>
      <p:pic>
        <p:nvPicPr>
          <p:cNvPr id="57346" name="Content Placeholder 3" descr="IMG_0178.JPG"/>
          <p:cNvPicPr>
            <a:picLocks noGrp="1" noChangeAspect="1"/>
          </p:cNvPicPr>
          <p:nvPr>
            <p:ph idx="1"/>
          </p:nvPr>
        </p:nvPicPr>
        <p:blipFill>
          <a:blip r:embed="rId3" cstate="print"/>
          <a:srcRect/>
          <a:stretch>
            <a:fillRect/>
          </a:stretch>
        </p:blipFill>
        <p:spPr>
          <a:xfrm>
            <a:off x="1646238" y="1935163"/>
            <a:ext cx="5851525" cy="4389437"/>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r>
              <a:rPr lang="en-GB" smtClean="0"/>
              <a:t>Los Fieles Tienen Esperanza en la   Resurrección</a:t>
            </a:r>
          </a:p>
        </p:txBody>
      </p:sp>
      <p:sp>
        <p:nvSpPr>
          <p:cNvPr id="3" name="Content Placeholder 2"/>
          <p:cNvSpPr>
            <a:spLocks noGrp="1"/>
          </p:cNvSpPr>
          <p:nvPr>
            <p:ph idx="1"/>
          </p:nvPr>
        </p:nvSpPr>
        <p:spPr/>
        <p:txBody>
          <a:bodyPr>
            <a:normAutofit/>
          </a:bodyPr>
          <a:lstStyle/>
          <a:p>
            <a:pPr>
              <a:lnSpc>
                <a:spcPct val="80000"/>
              </a:lnSpc>
            </a:pPr>
            <a:r>
              <a:rPr lang="en-GB" sz="2200" smtClean="0"/>
              <a:t>“Mi Redentor vive, y... al final se levantará sobre el polvo [‘sobre la tierra’ – [Versión Rey Santiago y Biblia de Jerusalén]. Y después de deshecha ésta mi piel, ... aún he de ver en mi carne [o en forma corporal] a Dios, a quien yo veré por mí mismo; y mis ojos lo verán, y no otro, aunque mi corazón se consume dentro de mí” (Job 19:25-27). </a:t>
            </a:r>
          </a:p>
          <a:p>
            <a:pPr>
              <a:lnSpc>
                <a:spcPct val="80000"/>
              </a:lnSpc>
            </a:pPr>
            <a:r>
              <a:rPr lang="en-GB" sz="2200" smtClean="0"/>
              <a:t>La esperanza de Isaías era idéntica: “Mi cuerpo muerto se levantará” (Isaías 26:19 – Versión Rey Santiago).</a:t>
            </a:r>
          </a:p>
          <a:p>
            <a:pPr>
              <a:lnSpc>
                <a:spcPct val="80000"/>
              </a:lnSpc>
            </a:pPr>
            <a:r>
              <a:rPr lang="en-GB" sz="2200" smtClean="0"/>
              <a:t>“Tu hermano resucitará…  Marta le dijo: Yo sé que resucitará en la resurrección, en el día postrero” (Juan 11:23,24).</a:t>
            </a:r>
          </a:p>
          <a:p>
            <a:pPr>
              <a:lnSpc>
                <a:spcPct val="80000"/>
              </a:lnSpc>
            </a:pPr>
            <a:r>
              <a:rPr lang="en-GB" sz="2200" smtClean="0"/>
              <a:t>“Todo aquel que ha oído al Padre y ha aprendido de él... yo le resucitaré en el día postrero” (Juan 6:44,45).</a:t>
            </a:r>
          </a:p>
          <a:p>
            <a:pPr>
              <a:lnSpc>
                <a:spcPct val="80000"/>
              </a:lnSpc>
            </a:pPr>
            <a:endParaRPr lang="en-GB" sz="2200" smtClean="0"/>
          </a:p>
          <a:p>
            <a:pPr>
              <a:lnSpc>
                <a:spcPct val="80000"/>
              </a:lnSpc>
            </a:pPr>
            <a:endParaRPr lang="en-GB" sz="22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1752600"/>
            <a:ext cx="7162800" cy="95250"/>
          </a:xfrm>
        </p:spPr>
        <p:txBody>
          <a:bodyPr/>
          <a:lstStyle/>
          <a:p>
            <a:endParaRPr lang="en-GB" smtClean="0"/>
          </a:p>
        </p:txBody>
      </p:sp>
      <p:sp>
        <p:nvSpPr>
          <p:cNvPr id="3" name="Content Placeholder 2"/>
          <p:cNvSpPr>
            <a:spLocks noGrp="1"/>
          </p:cNvSpPr>
          <p:nvPr>
            <p:ph idx="1"/>
          </p:nvPr>
        </p:nvSpPr>
        <p:spPr/>
        <p:txBody>
          <a:bodyPr>
            <a:normAutofit/>
          </a:bodyPr>
          <a:lstStyle/>
          <a:p>
            <a:r>
              <a:rPr lang="en-GB" sz="2400" smtClean="0"/>
              <a:t>Hay una negativa – aunque muy encubierta -  de asumir el hecho de que la vida es tan corta que demasiado pronto la finalidad de la muerte estará sobre nosotros. “Porque, ¿qué es vuestra vida? Ciertamente es un vapor que aparece por un poco de tiempo y luego se desvanece”.  “Porque de cierto morimos y somos como aguas derramadas por tierra, que no pueden volver a recogerse”.  “Como la hierba que… por la mañana florece y crece; al atardecer se marchita y se seca” (Sant. 4:14; 2 Sam. 14:14; Sal. 90:5,6). </a:t>
            </a:r>
          </a:p>
          <a:p>
            <a:r>
              <a:rPr lang="en-GB" sz="2400" smtClean="0"/>
              <a:t>“Enséñanos de tal modo a contar nuestros días, que traigamos al corazón sabiduría” (Sal. 90:12).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endParaRPr lang="en-GB" smtClean="0"/>
          </a:p>
        </p:txBody>
      </p:sp>
      <p:pic>
        <p:nvPicPr>
          <p:cNvPr id="59394" name="Content Placeholder 3" descr="funeral.JPG"/>
          <p:cNvPicPr>
            <a:picLocks noGrp="1" noChangeAspect="1"/>
          </p:cNvPicPr>
          <p:nvPr>
            <p:ph idx="1"/>
          </p:nvPr>
        </p:nvPicPr>
        <p:blipFill>
          <a:blip r:embed="rId3" cstate="print"/>
          <a:srcRect/>
          <a:stretch>
            <a:fillRect/>
          </a:stretch>
        </p:blipFill>
        <p:spPr>
          <a:xfrm>
            <a:off x="3471863" y="1935163"/>
            <a:ext cx="2200275" cy="4389437"/>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4.6  El Juicio</a:t>
            </a:r>
            <a:br>
              <a:rPr lang="en-GB" sz="4500" smtClean="0"/>
            </a:br>
            <a:endParaRPr lang="en-GB" sz="45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GB" smtClean="0"/>
              <a:t>Habrá un Juicio</a:t>
            </a:r>
          </a:p>
        </p:txBody>
      </p:sp>
      <p:sp>
        <p:nvSpPr>
          <p:cNvPr id="61442" name="Content Placeholder 2"/>
          <p:cNvSpPr>
            <a:spLocks noGrp="1"/>
          </p:cNvSpPr>
          <p:nvPr>
            <p:ph idx="1"/>
          </p:nvPr>
        </p:nvSpPr>
        <p:spPr/>
        <p:txBody>
          <a:bodyPr/>
          <a:lstStyle/>
          <a:p>
            <a:r>
              <a:rPr lang="en-GB" smtClean="0"/>
              <a:t>“Todos compareceremos ante el tribunal de Cristo” (Rom. 14:10); “porque es necesario que todos seamos puestos al descubierto ante el tribunal de Cristo” (2 Cor. 5:10 – Biblia de Jerusalén) para que  cada uno “reciba lo que merece por su  conducta mientras estaba en el cuerpo, sea bueno o sea malo” (R.E.B.)</a:t>
            </a:r>
          </a:p>
          <a:p>
            <a:r>
              <a:rPr lang="en-GB" smtClean="0"/>
              <a:t>“Al fin del siglo saldrán los ángeles, y apartarán a los malos de entre los justos” (Mateo 13:47-49). </a:t>
            </a:r>
          </a:p>
          <a:p>
            <a:endParaRPr lang="en-GB"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GB" smtClean="0"/>
              <a:t>La Separación de los Buenos y los Malos</a:t>
            </a:r>
          </a:p>
        </p:txBody>
      </p:sp>
      <p:sp>
        <p:nvSpPr>
          <p:cNvPr id="3" name="Content Placeholder 2"/>
          <p:cNvSpPr>
            <a:spLocks noGrp="1"/>
          </p:cNvSpPr>
          <p:nvPr>
            <p:ph idx="1"/>
          </p:nvPr>
        </p:nvSpPr>
        <p:spPr/>
        <p:txBody>
          <a:bodyPr>
            <a:normAutofit/>
          </a:bodyPr>
          <a:lstStyle/>
          <a:p>
            <a:pPr>
              <a:lnSpc>
                <a:spcPct val="80000"/>
              </a:lnSpc>
            </a:pPr>
            <a:r>
              <a:rPr lang="en-GB" sz="2400" smtClean="0"/>
              <a:t>“Cuando el Hijo del Hombre venga en su gloria, y todos los santos ángeles con él, entonces se  sentará en el trono de su gloria [El trono de David en Jerusalén, Lucas 1:32,33], y serán reunidas delante de él todas las naciones [es decir, gente de todas las naciones, compare Mateo 28:19]; y apartará los unos de los otros, como aparta el pastor las ovejas de los cabritos. Y pondrá las ovejas a su derecha, y los cabritos a su izquierda. Entonces el Rey dirá a los de su derecha: Venid, benditos de mi Padre, heredad el reino preparado para vosotros...” (Mateo 25:31-34).</a:t>
            </a:r>
          </a:p>
          <a:p>
            <a:pPr>
              <a:lnSpc>
                <a:spcPct val="80000"/>
              </a:lnSpc>
            </a:pPr>
            <a:endParaRPr lang="en-GB" sz="2400" smtClean="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i="1" smtClean="0"/>
              <a:t>Cuando</a:t>
            </a:r>
            <a:r>
              <a:rPr lang="en-GB" sz="4500" smtClean="0"/>
              <a:t> regrese Cristo, </a:t>
            </a:r>
            <a:r>
              <a:rPr lang="en-GB" sz="4500" i="1" smtClean="0"/>
              <a:t>entonces</a:t>
            </a:r>
            <a:r>
              <a:rPr lang="en-GB" sz="4500" smtClean="0"/>
              <a:t> se dará el benigno galardón - y no antes</a:t>
            </a:r>
          </a:p>
        </p:txBody>
      </p:sp>
      <p:sp>
        <p:nvSpPr>
          <p:cNvPr id="3" name="Content Placeholder 2"/>
          <p:cNvSpPr>
            <a:spLocks noGrp="1"/>
          </p:cNvSpPr>
          <p:nvPr>
            <p:ph idx="1"/>
          </p:nvPr>
        </p:nvSpPr>
        <p:spPr/>
        <p:txBody>
          <a:bodyPr>
            <a:normAutofit/>
          </a:bodyPr>
          <a:lstStyle/>
          <a:p>
            <a:pPr lvl="1">
              <a:lnSpc>
                <a:spcPct val="90000"/>
              </a:lnSpc>
            </a:pPr>
            <a:r>
              <a:rPr lang="en-GB" smtClean="0"/>
              <a:t> “</a:t>
            </a:r>
            <a:r>
              <a:rPr lang="en-GB" i="1" smtClean="0"/>
              <a:t>Cuando</a:t>
            </a:r>
            <a:r>
              <a:rPr lang="en-GB" smtClean="0"/>
              <a:t> aparezca el Príncipe de los pastores [Jesús], vosotros recibiréis la corona incorruptible de gloria (1 Pedro 5:4 compare 1:13).</a:t>
            </a:r>
          </a:p>
          <a:p>
            <a:pPr lvl="1">
              <a:lnSpc>
                <a:spcPct val="90000"/>
              </a:lnSpc>
            </a:pPr>
            <a:r>
              <a:rPr lang="en-GB" smtClean="0"/>
              <a:t> “Jesucristo... juzgará a los vivos y a los muertos en su manifestación y en su reino... la  corona de justicia, la cual me dará el Señor, juez justo, </a:t>
            </a:r>
            <a:r>
              <a:rPr lang="en-GB" i="1" smtClean="0"/>
              <a:t>en aquel día</a:t>
            </a:r>
            <a:r>
              <a:rPr lang="en-GB" smtClean="0"/>
              <a:t>” (2 Tim. 4:1,8).</a:t>
            </a:r>
          </a:p>
          <a:p>
            <a:pPr lvl="1">
              <a:lnSpc>
                <a:spcPct val="90000"/>
              </a:lnSpc>
            </a:pPr>
            <a:r>
              <a:rPr lang="en-GB" smtClean="0"/>
              <a:t>Cuando regrese el Mesías en los últimos días, “muchos de los que duermen en el polvo de la tierra [compare Gen. 3:19] serán despertados, unos para vida eterna, y otros para vergüenza y confusión perpetua” (Daniel  12:2).</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endParaRPr lang="en-GB" smtClean="0"/>
          </a:p>
        </p:txBody>
      </p:sp>
      <p:sp>
        <p:nvSpPr>
          <p:cNvPr id="64514" name="Content Placeholder 2"/>
          <p:cNvSpPr>
            <a:spLocks noGrp="1"/>
          </p:cNvSpPr>
          <p:nvPr>
            <p:ph idx="1"/>
          </p:nvPr>
        </p:nvSpPr>
        <p:spPr/>
        <p:txBody>
          <a:bodyPr/>
          <a:lstStyle/>
          <a:p>
            <a:pPr lvl="1"/>
            <a:r>
              <a:rPr lang="en-GB" smtClean="0"/>
              <a:t>Cuando Cristo venga a juzgar, “todos los que están en los sepulcros… saldrán… y los que hicieron lo bueno, saldrán a resurrección de vida; mas los que hicieron lo malo, a resurrección de condenación” (Juan 5:25-29).</a:t>
            </a:r>
          </a:p>
          <a:p>
            <a:pPr lvl="1"/>
            <a:r>
              <a:rPr lang="en-GB" smtClean="0"/>
              <a:t>“Yo [Jesús] vengo pronto, y  mi galardón conmigo, para recompensar a cada uno según sea su obra” (Apoc. 22:12). Nosotros  no subimos al cielo para obtener el galardón – Cristo lo trae del cielo para  nosotros.</a:t>
            </a:r>
          </a:p>
          <a:p>
            <a:endParaRPr lang="en-GB" smtClean="0"/>
          </a:p>
          <a:p>
            <a:endParaRPr lang="en-GB"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La separación de  buenos y malos se hace en el día del juicio – no al morir</a:t>
            </a:r>
          </a:p>
        </p:txBody>
      </p:sp>
      <p:sp>
        <p:nvSpPr>
          <p:cNvPr id="65538" name="Content Placeholder 2"/>
          <p:cNvSpPr>
            <a:spLocks noGrp="1"/>
          </p:cNvSpPr>
          <p:nvPr>
            <p:ph idx="1"/>
          </p:nvPr>
        </p:nvSpPr>
        <p:spPr>
          <a:xfrm>
            <a:off x="457200" y="2362200"/>
            <a:ext cx="8229600" cy="3962400"/>
          </a:xfrm>
        </p:spPr>
        <p:txBody>
          <a:bodyPr/>
          <a:lstStyle/>
          <a:p>
            <a:pPr lvl="1"/>
            <a:r>
              <a:rPr lang="en-GB" smtClean="0"/>
              <a:t>Jonatán era justo, pero Saúl era malo, no obstante, “en su muerte [no] fueron separados” (2 Sam. 1:23).</a:t>
            </a:r>
          </a:p>
          <a:p>
            <a:pPr lvl="1"/>
            <a:r>
              <a:rPr lang="en-GB" smtClean="0"/>
              <a:t>Saúl, Jonatán y Samuel fueron al mismo lugar  cuando murieron (1 Sam. 28:19).</a:t>
            </a:r>
          </a:p>
          <a:p>
            <a:pPr lvl="1"/>
            <a:r>
              <a:rPr lang="en-GB" smtClean="0"/>
              <a:t>El  justo Abraham fue “unido a su pueblo” [o ancestros] cuando murió; los cuales eran idólatras (Gen. 25:8; Josué 24:2).</a:t>
            </a:r>
          </a:p>
          <a:p>
            <a:pPr lvl="1"/>
            <a:r>
              <a:rPr lang="en-GB" smtClean="0"/>
              <a:t>Los espiritualmente sabios y los necios experimentan la misma muerte (Ecl. 2:15,16).</a:t>
            </a:r>
          </a:p>
          <a:p>
            <a:endParaRPr lang="en-GB" smtClean="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i="1" smtClean="0"/>
              <a:t/>
            </a:r>
            <a:br>
              <a:rPr lang="en-GB" sz="4500" i="1" smtClean="0"/>
            </a:br>
            <a:r>
              <a:rPr lang="en-GB" sz="4500" i="1" smtClean="0"/>
              <a:t>TODOS </a:t>
            </a:r>
            <a:r>
              <a:rPr lang="en-GB" sz="4500" smtClean="0"/>
              <a:t>los justos recibirán su galardón </a:t>
            </a:r>
            <a:r>
              <a:rPr lang="en-GB" sz="4500" i="1" smtClean="0"/>
              <a:t>juntos, </a:t>
            </a:r>
            <a:r>
              <a:rPr lang="en-GB" sz="4500" smtClean="0"/>
              <a:t>al mismo tiempo.</a:t>
            </a:r>
            <a:r>
              <a:rPr lang="en-GB" sz="4500" i="1" smtClean="0"/>
              <a:t>        </a:t>
            </a:r>
            <a:r>
              <a:rPr lang="en-GB" sz="4500" smtClean="0"/>
              <a:t/>
            </a:r>
            <a:br>
              <a:rPr lang="en-GB" sz="4500" smtClean="0"/>
            </a:br>
            <a:endParaRPr lang="en-GB" sz="4500" smtClean="0"/>
          </a:p>
        </p:txBody>
      </p:sp>
      <p:sp>
        <p:nvSpPr>
          <p:cNvPr id="3" name="Content Placeholder 2"/>
          <p:cNvSpPr>
            <a:spLocks noGrp="1"/>
          </p:cNvSpPr>
          <p:nvPr>
            <p:ph idx="1"/>
          </p:nvPr>
        </p:nvSpPr>
        <p:spPr/>
        <p:txBody>
          <a:bodyPr>
            <a:normAutofit/>
          </a:bodyPr>
          <a:lstStyle/>
          <a:p>
            <a:pPr lvl="2">
              <a:lnSpc>
                <a:spcPct val="80000"/>
              </a:lnSpc>
            </a:pPr>
            <a:r>
              <a:rPr lang="en-GB" sz="1800" smtClean="0"/>
              <a:t>“Venid, benditos de mi Padre, heredad el reino preparado para vosotros” (Mateo 25:34). De modo que todas las ovejas heredan el reino al mismo tiempo (compare 1 Cor. 15:51).</a:t>
            </a:r>
          </a:p>
          <a:p>
            <a:pPr lvl="2">
              <a:lnSpc>
                <a:spcPct val="80000"/>
              </a:lnSpc>
            </a:pPr>
            <a:r>
              <a:rPr lang="en-GB" sz="1800" smtClean="0"/>
              <a:t>En “la cosecha”, al regreso de Cristo para ejercer juicio, todos  los que han laborado en el evangelio se regocijarán “juntamente” (Juan 4:35,36 compare Mateo 13:39).</a:t>
            </a:r>
          </a:p>
          <a:p>
            <a:pPr>
              <a:lnSpc>
                <a:spcPct val="80000"/>
              </a:lnSpc>
            </a:pPr>
            <a:r>
              <a:rPr lang="en-GB" sz="2200" smtClean="0"/>
              <a:t>“En la fe murieron todos éstos sin haber recibido lo prometido” a Abraham respecto a la salvación por medio de entrar en el reino de Dios (Heb. 11:8-12). Se desprende que al morir estos hombres, ninguno subió al cielo a recibir un galardón. La razón de esto se da en los vs. 39, 40: Todos éstos “no recibieron lo prometido; proveyendo Dios alguna cosa mejor para nosotros, para que no fuesen ellos perfeccionados aparte de nosotros”.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4.7  El Lugar del Galardón: En el Cielo o en la Tierra?</a:t>
            </a:r>
            <a:br>
              <a:rPr lang="en-GB" sz="4500" smtClean="0"/>
            </a:br>
            <a:endParaRPr lang="en-GB" sz="4500" smtClean="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endParaRPr lang="en-GB" smtClean="0"/>
          </a:p>
        </p:txBody>
      </p:sp>
      <p:sp>
        <p:nvSpPr>
          <p:cNvPr id="3" name="Content Placeholder 2"/>
          <p:cNvSpPr>
            <a:spLocks noGrp="1"/>
          </p:cNvSpPr>
          <p:nvPr>
            <p:ph idx="1"/>
          </p:nvPr>
        </p:nvSpPr>
        <p:spPr/>
        <p:txBody>
          <a:bodyPr>
            <a:normAutofit/>
          </a:bodyPr>
          <a:lstStyle/>
          <a:p>
            <a:pPr>
              <a:lnSpc>
                <a:spcPct val="90000"/>
              </a:lnSpc>
            </a:pPr>
            <a:r>
              <a:rPr lang="en-GB" sz="2200" smtClean="0"/>
              <a:t>La ‘Oración del Señor’ pide que venga el reino de Dios [es decir, ora por el regreso de Cristo] por el cual los deseos de Dios se harán en la tierra tal como se hacen en el cielo (Mateo 6:10). Por  lo tanto, nosotros oramos para que el reino de Dios venga a la tierra. </a:t>
            </a:r>
          </a:p>
          <a:p>
            <a:pPr>
              <a:lnSpc>
                <a:spcPct val="90000"/>
              </a:lnSpc>
            </a:pPr>
            <a:r>
              <a:rPr lang="en-GB" sz="2200" smtClean="0"/>
              <a:t>“Bienaventurados los mansos, porque ellos recibirán la tierra por heredad” (Mateo 5:5) – y no ‘porque sus almas  vayan al cielo’. </a:t>
            </a:r>
          </a:p>
          <a:p>
            <a:pPr>
              <a:lnSpc>
                <a:spcPct val="90000"/>
              </a:lnSpc>
            </a:pPr>
            <a:r>
              <a:rPr lang="en-GB" sz="2200" smtClean="0"/>
              <a:t>“Los mansos heredarán la tierra... Los benditos de él heredarán la tierra... Los justos heredarán la tierra, y vivirán para siempre sobre ella” (Sal. 37:11,22,29).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1600200"/>
            <a:ext cx="7315200" cy="76200"/>
          </a:xfrm>
        </p:spPr>
        <p:txBody>
          <a:bodyPr/>
          <a:lstStyle/>
          <a:p>
            <a:endParaRPr lang="en-GB" smtClean="0"/>
          </a:p>
        </p:txBody>
      </p:sp>
      <p:sp>
        <p:nvSpPr>
          <p:cNvPr id="18434" name="Content Placeholder 2"/>
          <p:cNvSpPr>
            <a:spLocks noGrp="1"/>
          </p:cNvSpPr>
          <p:nvPr>
            <p:ph idx="1"/>
          </p:nvPr>
        </p:nvSpPr>
        <p:spPr/>
        <p:txBody>
          <a:bodyPr/>
          <a:lstStyle/>
          <a:p>
            <a:r>
              <a:rPr lang="en-GB" smtClean="0"/>
              <a:t>Contrario a la clara afirmación de Dios de que el hombre “ciertamente moriría” si pecaba (Gen. 2:17), la serpiente aseveró: “No moriréis” (Gen. 3:4). Este intento por negar la finalidad y totalidad de la muerte se ha convertido en una c aracterística de todas las falsas religiones.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endParaRPr lang="en-GB" smtClean="0"/>
          </a:p>
        </p:txBody>
      </p:sp>
      <p:sp>
        <p:nvSpPr>
          <p:cNvPr id="3" name="Content Placeholder 2"/>
          <p:cNvSpPr>
            <a:spLocks noGrp="1"/>
          </p:cNvSpPr>
          <p:nvPr>
            <p:ph idx="1"/>
          </p:nvPr>
        </p:nvSpPr>
        <p:spPr/>
        <p:txBody>
          <a:bodyPr>
            <a:normAutofit/>
          </a:bodyPr>
          <a:lstStyle/>
          <a:p>
            <a:pPr>
              <a:lnSpc>
                <a:spcPct val="90000"/>
              </a:lnSpc>
            </a:pPr>
            <a:r>
              <a:rPr lang="en-GB" sz="2200" smtClean="0"/>
              <a:t> “David... murió, y fue sepultado... David no subió a los  cielos” (Hechos 2:29,34).</a:t>
            </a:r>
          </a:p>
          <a:p>
            <a:pPr>
              <a:lnSpc>
                <a:spcPct val="90000"/>
              </a:lnSpc>
            </a:pPr>
            <a:r>
              <a:rPr lang="en-GB" sz="2200" smtClean="0"/>
              <a:t>La tierra es el escenario de los tratos de Dios con el género humano: “Los cielos son los cielos de Yahvéh, pero ha dado la tierra a los hijos de los hombres” (Sal. 115:16).</a:t>
            </a:r>
          </a:p>
          <a:p>
            <a:pPr>
              <a:lnSpc>
                <a:spcPct val="90000"/>
              </a:lnSpc>
            </a:pPr>
            <a:r>
              <a:rPr lang="en-GB" sz="2200" smtClean="0"/>
              <a:t>Apoc. 5:9,10: [Cristo] “nos ha hecho  para nuestro Dios reyes y sacerdotes, y reinaremos sobre la tierra”.</a:t>
            </a:r>
          </a:p>
          <a:p>
            <a:pPr>
              <a:lnSpc>
                <a:spcPct val="90000"/>
              </a:lnSpc>
            </a:pPr>
            <a:r>
              <a:rPr lang="en-GB" sz="2200" smtClean="0"/>
              <a:t>El dominio del reino estará “</a:t>
            </a:r>
            <a:r>
              <a:rPr lang="en-GB" sz="2200" i="1" smtClean="0"/>
              <a:t>debajo</a:t>
            </a:r>
            <a:r>
              <a:rPr lang="en-GB" sz="2200" smtClean="0"/>
              <a:t> de todo el cielo, y llenará  “toda </a:t>
            </a:r>
            <a:r>
              <a:rPr lang="en-GB" sz="2200" i="1" smtClean="0"/>
              <a:t>la tierra</a:t>
            </a:r>
            <a:r>
              <a:rPr lang="en-GB" sz="2200" smtClean="0"/>
              <a:t>” (Dan. 7:27; 2:35 compare v. 44).  </a:t>
            </a:r>
          </a:p>
          <a:p>
            <a:pPr>
              <a:lnSpc>
                <a:spcPct val="90000"/>
              </a:lnSpc>
            </a:pPr>
            <a:endParaRPr lang="en-GB" sz="2200" smtClean="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p:txBody>
          <a:bodyPr/>
          <a:lstStyle/>
          <a:p>
            <a:r>
              <a:rPr lang="en-GB" smtClean="0"/>
              <a:t>4.8  Responsibilidad ante Dios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El conocimiento de la palabra de Dios nos hace responsables para juicio</a:t>
            </a:r>
          </a:p>
        </p:txBody>
      </p:sp>
      <p:sp>
        <p:nvSpPr>
          <p:cNvPr id="3" name="Content Placeholder 2"/>
          <p:cNvSpPr>
            <a:spLocks noGrp="1"/>
          </p:cNvSpPr>
          <p:nvPr>
            <p:ph idx="1"/>
          </p:nvPr>
        </p:nvSpPr>
        <p:spPr/>
        <p:txBody>
          <a:bodyPr>
            <a:normAutofit/>
          </a:bodyPr>
          <a:lstStyle/>
          <a:p>
            <a:pPr>
              <a:lnSpc>
                <a:spcPct val="80000"/>
              </a:lnSpc>
            </a:pPr>
            <a:r>
              <a:rPr lang="en-GB" sz="2400" smtClean="0"/>
              <a:t>“El que Me rechaza y no recibe Mis palabras tiene quien le juzgue; la palabra que he hablado, ella le juzgará en el día postrero” (Juan 12:48).</a:t>
            </a:r>
          </a:p>
          <a:p>
            <a:pPr>
              <a:lnSpc>
                <a:spcPct val="80000"/>
              </a:lnSpc>
            </a:pPr>
            <a:r>
              <a:rPr lang="en-GB" sz="2400" smtClean="0"/>
              <a:t>“Porque todos los que sin [el conocimiento de la] ley [de Dios], han pecado, sin ley también perecerán; y todos los que en la ley [es decir, conociéndola] han pecado, por la ley serán juzgados]” (Rom. 2:12).</a:t>
            </a:r>
          </a:p>
          <a:p>
            <a:pPr>
              <a:lnSpc>
                <a:spcPct val="80000"/>
              </a:lnSpc>
            </a:pPr>
            <a:r>
              <a:rPr lang="en-GB" sz="2400" smtClean="0"/>
              <a:t>A los ojos de Dios, “el pecado no se tiene en  cuenta cuando no hay ley”; “por medio de la ley es el conocimiento del pecado” (Rom. 5:13; Rom. 3:20).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p:txBody>
          <a:bodyPr/>
          <a:lstStyle/>
          <a:p>
            <a:endParaRPr lang="en-GB" smtClean="0"/>
          </a:p>
        </p:txBody>
      </p:sp>
      <p:sp>
        <p:nvSpPr>
          <p:cNvPr id="72706" name="Content Placeholder 2"/>
          <p:cNvSpPr>
            <a:spLocks noGrp="1"/>
          </p:cNvSpPr>
          <p:nvPr>
            <p:ph idx="1"/>
          </p:nvPr>
        </p:nvSpPr>
        <p:spPr/>
        <p:txBody>
          <a:bodyPr/>
          <a:lstStyle/>
          <a:p>
            <a:r>
              <a:rPr lang="en-GB" smtClean="0"/>
              <a:t>Juan 15:22 muestra que el conocimiento de la palabra trae responsabilidad: “Si yo [Jesús] no hubiera venido, ni les hubiera hablado, no tendrían pecado; pero ahora no tienen excusa por su pecado”.</a:t>
            </a:r>
          </a:p>
          <a:p>
            <a:pPr marL="342900" lvl="1" indent="-342900">
              <a:buFont typeface="Arial" pitchFamily="34" charset="0"/>
              <a:buChar char="•"/>
            </a:pPr>
            <a:r>
              <a:rPr lang="en-GB" smtClean="0"/>
              <a:t> “Así que, todo aquel que oyó al Padre, y aprendió de él... yo [Cristo] le resucitaré en el día postrero” (Juan 6:44,45).</a:t>
            </a:r>
          </a:p>
          <a:p>
            <a:pPr marL="342900" lvl="1" indent="-342900">
              <a:buFont typeface="Arial" pitchFamily="34" charset="0"/>
              <a:buChar char="•"/>
            </a:pPr>
            <a:r>
              <a:rPr lang="en-GB" smtClean="0"/>
              <a:t> “A cualquiera que  no oyere [es decir, obedeciere] mis palabras que él hablare en mi nombre, yo le pediré cuenta” (Deut. 18:19). </a:t>
            </a:r>
          </a:p>
          <a:p>
            <a:endParaRPr lang="en-GB" smtClean="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endParaRPr lang="en-GB" smtClean="0"/>
          </a:p>
        </p:txBody>
      </p:sp>
      <p:sp>
        <p:nvSpPr>
          <p:cNvPr id="3" name="Content Placeholder 2"/>
          <p:cNvSpPr>
            <a:spLocks noGrp="1"/>
          </p:cNvSpPr>
          <p:nvPr>
            <p:ph idx="1"/>
          </p:nvPr>
        </p:nvSpPr>
        <p:spPr/>
        <p:txBody>
          <a:bodyPr>
            <a:normAutofit/>
          </a:bodyPr>
          <a:lstStyle/>
          <a:p>
            <a:pPr marL="342900" lvl="1" indent="-342900">
              <a:lnSpc>
                <a:spcPct val="90000"/>
              </a:lnSpc>
              <a:buFont typeface="Arial" pitchFamily="34" charset="0"/>
              <a:buChar char="•"/>
            </a:pPr>
            <a:r>
              <a:rPr lang="en-GB" smtClean="0"/>
              <a:t>“Aquel siervo que conociendo la voluntad de su señor, no se preparó, ni hizo conforme a su voluntad, recibirá muchos azotes. Mas el que sin  conocerla hizo cosas dignas de azotes, será azotado poco [por ej., permaneciendo muerto]. Porque todo aquel a quien se haya dado mucho, mucho se le demandará; y al que mucho se le haya confiado, más se le pedirá” (Lucas 12:47,48) – así que, ¿cuánto más requerirá </a:t>
            </a:r>
            <a:r>
              <a:rPr lang="en-GB" i="1" smtClean="0"/>
              <a:t>Dios</a:t>
            </a:r>
            <a:r>
              <a:rPr lang="en-GB" smtClean="0"/>
              <a:t>?</a:t>
            </a:r>
          </a:p>
          <a:p>
            <a:pPr marL="342900" lvl="1" indent="-342900">
              <a:lnSpc>
                <a:spcPct val="90000"/>
              </a:lnSpc>
              <a:buFont typeface="Arial" pitchFamily="34" charset="0"/>
              <a:buChar char="•"/>
            </a:pPr>
            <a:r>
              <a:rPr lang="en-GB" smtClean="0"/>
              <a:t>“Al que </a:t>
            </a:r>
            <a:r>
              <a:rPr lang="en-GB" i="1" smtClean="0"/>
              <a:t>sabe </a:t>
            </a:r>
            <a:r>
              <a:rPr lang="en-GB" smtClean="0"/>
              <a:t>hacer lo bueno, y no lo hace, le es pecado” (Sant. 4:17).</a:t>
            </a:r>
          </a:p>
          <a:p>
            <a:pPr>
              <a:lnSpc>
                <a:spcPct val="90000"/>
              </a:lnSpc>
            </a:pPr>
            <a:endParaRPr lang="en-GB" smtClean="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endParaRPr lang="en-GB" smtClean="0"/>
          </a:p>
        </p:txBody>
      </p:sp>
      <p:sp>
        <p:nvSpPr>
          <p:cNvPr id="74754" name="Content Placeholder 2"/>
          <p:cNvSpPr>
            <a:spLocks noGrp="1"/>
          </p:cNvSpPr>
          <p:nvPr>
            <p:ph idx="1"/>
          </p:nvPr>
        </p:nvSpPr>
        <p:spPr/>
        <p:txBody>
          <a:bodyPr/>
          <a:lstStyle/>
          <a:p>
            <a:pPr marL="342900" lvl="1" indent="-342900">
              <a:buFont typeface="Arial" pitchFamily="34" charset="0"/>
              <a:buChar char="•"/>
            </a:pPr>
            <a:r>
              <a:rPr lang="en-GB" smtClean="0"/>
              <a:t>La especial responsabilidad de Israel para con Dios se debió a las revelaciones que les dio referente a él (Amós 3:2). “Por tanto, os castigaré por todas vuestras maldades”. “… y todos vosotros os arrodillaréis al degolladero, por cuanto llamé, y no respondisteis; hablé y no oísteis, sino que hiciste lo malo” (Isaías 65:12).</a:t>
            </a:r>
          </a:p>
          <a:p>
            <a:endParaRPr lang="en-GB" smtClean="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No todos los que hayan vivido serán resucitados</a:t>
            </a:r>
          </a:p>
        </p:txBody>
      </p:sp>
      <p:sp>
        <p:nvSpPr>
          <p:cNvPr id="3" name="Content Placeholder 2"/>
          <p:cNvSpPr>
            <a:spLocks noGrp="1"/>
          </p:cNvSpPr>
          <p:nvPr>
            <p:ph idx="1"/>
          </p:nvPr>
        </p:nvSpPr>
        <p:spPr/>
        <p:txBody>
          <a:bodyPr>
            <a:normAutofit/>
          </a:bodyPr>
          <a:lstStyle/>
          <a:p>
            <a:pPr lvl="1">
              <a:lnSpc>
                <a:spcPct val="80000"/>
              </a:lnSpc>
            </a:pPr>
            <a:r>
              <a:rPr lang="en-GB" sz="2000" smtClean="0"/>
              <a:t>Al pueblo de la antigua nación de Babilonia Yahvéh dijo: “haré que ... duerman eterno sueño y no despierten” después de que han muerto porque no conocieron al verdadero Dios (Jer. 51:39; Isaías 43:17).</a:t>
            </a:r>
          </a:p>
          <a:p>
            <a:pPr lvl="1">
              <a:lnSpc>
                <a:spcPct val="80000"/>
              </a:lnSpc>
            </a:pPr>
            <a:r>
              <a:rPr lang="en-GB" sz="2000" smtClean="0"/>
              <a:t>Isaías se dio ánimo, diciendo: “Yahvéh Dios  nuestro [de Israel], otros señores fuera de ti se han enseñoreado de nosotros [por ej., los filisteos y los babilonios]... muertos son, no vivirán [de  nuevo]; han fallecido, no resucitarán... deshiciste todo su recuerdo” (Isaías 26:13,14). Note el triple énfasis aquí en que no serán resucitados: “no vivirán [de  nuevo]... no resucitarán... deshiciste todo su recuerdo”. En contraste, Israel tenía la perspectiva de la resurrección debido a su conocimiento del verdadero Dios: “Tus muertos [de Israel] vivirán; junto con mi cadáver resucitarán” (Isaías 26:19 – Versión Rey Santiago).</a:t>
            </a:r>
          </a:p>
          <a:p>
            <a:pPr>
              <a:lnSpc>
                <a:spcPct val="80000"/>
              </a:lnSpc>
            </a:pPr>
            <a:endParaRPr lang="en-GB" sz="220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GB" smtClean="0"/>
              <a:t>4.9  El infierno</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r>
              <a:rPr lang="en-GB" smtClean="0"/>
              <a:t>El significado de </a:t>
            </a:r>
            <a:r>
              <a:rPr lang="en-GB" i="1" smtClean="0"/>
              <a:t>sheol</a:t>
            </a:r>
            <a:endParaRPr lang="en-GB" smtClean="0"/>
          </a:p>
        </p:txBody>
      </p:sp>
      <p:sp>
        <p:nvSpPr>
          <p:cNvPr id="77826" name="Content Placeholder 2"/>
          <p:cNvSpPr>
            <a:spLocks noGrp="1"/>
          </p:cNvSpPr>
          <p:nvPr>
            <p:ph idx="1"/>
          </p:nvPr>
        </p:nvSpPr>
        <p:spPr/>
        <p:txBody>
          <a:bodyPr/>
          <a:lstStyle/>
          <a:p>
            <a:r>
              <a:rPr lang="en-GB" smtClean="0"/>
              <a:t>La palabra hebrea original ‘sheol’, transliterada como ‘Seol’, significa ‘un lugar tapado’. ‘Seol’ es la versión castellanizada de ‘sheol’; de modo que cuando hablamos de ‘Seol’ no estamos leyendo una palabra que halla sido traducida. Bíblicamente, este ‘lugar tapado’, o ‘Seol’, es el sepulcro.</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r>
              <a:rPr lang="en-GB" smtClean="0"/>
              <a:t>Jonás en el “Seol”</a:t>
            </a:r>
          </a:p>
        </p:txBody>
      </p:sp>
      <p:sp>
        <p:nvSpPr>
          <p:cNvPr id="3" name="Content Placeholder 2"/>
          <p:cNvSpPr>
            <a:spLocks noGrp="1"/>
          </p:cNvSpPr>
          <p:nvPr>
            <p:ph idx="1"/>
          </p:nvPr>
        </p:nvSpPr>
        <p:spPr/>
        <p:txBody>
          <a:bodyPr>
            <a:normAutofit/>
          </a:bodyPr>
          <a:lstStyle/>
          <a:p>
            <a:pPr>
              <a:lnSpc>
                <a:spcPct val="80000"/>
              </a:lnSpc>
            </a:pPr>
            <a:r>
              <a:rPr lang="en-GB" sz="2400" smtClean="0"/>
              <a:t>“Oró Jonás a Yahvéh su Dios desde el vientre del pez, y dijo: Invoqué… a Yahvéh... desde el seno del Seol [sepulcro] clamé” (Jonás 2:1,2). Esto hace paralelo entre el “seno del Seol” y el vientre del pez. El vientre del pez era realmente ‘un lugar tapado’, el cual es el significado fundamental de la palabra ‘Seol’. Obviamente, no era un lugar de fuego, y Jonás salió del ‘seno del Seol’ cuando el pez lo vomitó. Esto señalaba a la resurrección de Cristo del Seol [sepulcro] - véase Mateo 12:40.</a:t>
            </a:r>
          </a:p>
          <a:p>
            <a:pPr>
              <a:lnSpc>
                <a:spcPct val="80000"/>
              </a:lnSpc>
            </a:pPr>
            <a:endParaRPr lang="en-GB" sz="240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r>
              <a:rPr lang="en-GB" smtClean="0"/>
              <a:t>El hombre es polvo</a:t>
            </a:r>
          </a:p>
        </p:txBody>
      </p:sp>
      <p:sp>
        <p:nvSpPr>
          <p:cNvPr id="3" name="Content Placeholder 2"/>
          <p:cNvSpPr>
            <a:spLocks noGrp="1"/>
          </p:cNvSpPr>
          <p:nvPr>
            <p:ph idx="1"/>
          </p:nvPr>
        </p:nvSpPr>
        <p:spPr/>
        <p:txBody>
          <a:bodyPr>
            <a:normAutofit/>
          </a:bodyPr>
          <a:lstStyle/>
          <a:p>
            <a:pPr>
              <a:lnSpc>
                <a:spcPct val="80000"/>
              </a:lnSpc>
            </a:pPr>
            <a:r>
              <a:rPr lang="en-GB" sz="2200" smtClean="0"/>
              <a:t>“Formó, pues, Yahvéh Dios al hombre del polvo de la tierra… de ella [de la tierra] fuiste [Adán] tomado; pues polvo eres y al polvo volverás” (Gen. 2:7; 3:19). Aquí  no hay absolutamente ningún indicio de que el hombre tenga alguna inmortalidad inherente; no hay ninguna parte de él que siga viviendo después de la muerte.</a:t>
            </a:r>
          </a:p>
          <a:p>
            <a:pPr>
              <a:lnSpc>
                <a:spcPct val="80000"/>
              </a:lnSpc>
            </a:pPr>
            <a:endParaRPr lang="en-GB" sz="2200" smtClean="0"/>
          </a:p>
          <a:p>
            <a:pPr>
              <a:lnSpc>
                <a:spcPct val="80000"/>
              </a:lnSpc>
            </a:pPr>
            <a:r>
              <a:rPr lang="en-GB" sz="2200" smtClean="0"/>
              <a:t>“Nosotros somos el barro” (Isaías 64:8); “el… hombre es de la tierra, terrenal” (1 Cor. 15:47); el hombre “ cuyos cimientos están en el polvo” (Job 4:19); “y el hombre  volvería al polvo” (Job 34:14,15). Abraham admitió que él era “polvo y ceniza” (Gen. 18:27). Inmediatamente después de desobedecer el mandato de Dios en Edén, Dios “echó, pues, fuera al hombre… no sea que alargue su mano y tome también del árbol de la vida, y coma, y viva para siempre” (Gen. 3:24,22). Si el hombre tenía dentro de sí un elemento inmortal de manera inherente, esto habría sido innecesario.</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GB" sz="4600" i="1" smtClean="0"/>
              <a:t>Sheol</a:t>
            </a:r>
            <a:r>
              <a:rPr lang="en-GB" sz="4600" smtClean="0"/>
              <a:t> se traduce como ‘sepulcro’ </a:t>
            </a:r>
          </a:p>
        </p:txBody>
      </p:sp>
      <p:sp>
        <p:nvSpPr>
          <p:cNvPr id="3" name="Content Placeholder 2"/>
          <p:cNvSpPr>
            <a:spLocks noGrp="1"/>
          </p:cNvSpPr>
          <p:nvPr>
            <p:ph idx="1"/>
          </p:nvPr>
        </p:nvSpPr>
        <p:spPr/>
        <p:txBody>
          <a:bodyPr>
            <a:normAutofit/>
          </a:bodyPr>
          <a:lstStyle/>
          <a:p>
            <a:pPr lvl="1">
              <a:lnSpc>
                <a:spcPct val="90000"/>
              </a:lnSpc>
            </a:pPr>
            <a:r>
              <a:rPr lang="en-GB" smtClean="0"/>
              <a:t>“[Que] los impíos... estén mudos en el Seol [sepulcro]” (Sal. 31:17]); o sea, no estarán gritando en agonía.</a:t>
            </a:r>
          </a:p>
          <a:p>
            <a:pPr lvl="1">
              <a:lnSpc>
                <a:spcPct val="90000"/>
              </a:lnSpc>
            </a:pPr>
            <a:r>
              <a:rPr lang="en-GB" smtClean="0"/>
              <a:t>“Dios redimirá mi vida [alma] del poder del Seol [sepulcro]” (Sal. 49:15); es decir, el alma o cuerpo de David sería resucitado del sepulcro, o Seol.</a:t>
            </a:r>
          </a:p>
          <a:p>
            <a:pPr>
              <a:lnSpc>
                <a:spcPct val="90000"/>
              </a:lnSpc>
            </a:pPr>
            <a:r>
              <a:rPr lang="en-GB" smtClean="0"/>
              <a:t>Oseas 13:14: “De la mano del Seol [sepulcro] los redimiré [al pueblo de Dios], los libraré de la muerte”. Esto se cita en 1 Cor. 15:55 y se aplica a la resurrección cuando regrese Cristo.</a:t>
            </a:r>
          </a:p>
          <a:p>
            <a:pPr>
              <a:lnSpc>
                <a:spcPct val="90000"/>
              </a:lnSpc>
              <a:buFont typeface="Wingdings 2" pitchFamily="18" charset="2"/>
              <a:buNone/>
            </a:pPr>
            <a:endParaRPr lang="en-GB" sz="1600" smtClean="0">
              <a:latin typeface="Verdana" pitchFamily="34" charset="0"/>
            </a:endParaRPr>
          </a:p>
          <a:p>
            <a:pPr>
              <a:lnSpc>
                <a:spcPct val="90000"/>
              </a:lnSpc>
              <a:buFont typeface="Wingdings 2" pitchFamily="18" charset="2"/>
              <a:buNone/>
            </a:pPr>
            <a:r>
              <a:rPr lang="en-GB" smtClean="0"/>
              <a:t>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Los justos son resucitados del </a:t>
            </a:r>
            <a:r>
              <a:rPr lang="en-GB" sz="4500" i="1" smtClean="0"/>
              <a:t>sheol</a:t>
            </a:r>
            <a:endParaRPr lang="en-GB" sz="4500" smtClean="0"/>
          </a:p>
        </p:txBody>
      </p:sp>
      <p:sp>
        <p:nvSpPr>
          <p:cNvPr id="3" name="Content Placeholder 2"/>
          <p:cNvSpPr>
            <a:spLocks noGrp="1"/>
          </p:cNvSpPr>
          <p:nvPr>
            <p:ph idx="1"/>
          </p:nvPr>
        </p:nvSpPr>
        <p:spPr/>
        <p:txBody>
          <a:bodyPr>
            <a:normAutofit/>
          </a:bodyPr>
          <a:lstStyle/>
          <a:p>
            <a:pPr>
              <a:lnSpc>
                <a:spcPct val="90000"/>
              </a:lnSpc>
            </a:pPr>
            <a:r>
              <a:rPr lang="en-GB" sz="2200" smtClean="0"/>
              <a:t>1 Sam. 2:6: “Yahvéh mata, y él da vida [por medio de la resurrección]; él hace descender al Seol [sepulcro], y hace subir”.</a:t>
            </a:r>
          </a:p>
          <a:p>
            <a:pPr>
              <a:lnSpc>
                <a:spcPct val="90000"/>
              </a:lnSpc>
            </a:pPr>
            <a:r>
              <a:rPr lang="en-GB" sz="2200" smtClean="0"/>
              <a:t>Jesús, cuya “alma no fue dejada en el Hades [sepulcro], ni su carne vio corrupción” (Hechos 2:31) porque fue resucitado. Note el paralelo entre el ‘alma’ de Cristo y su ‘carne’ o cuerpo. Que su cuerpo no fue </a:t>
            </a:r>
            <a:r>
              <a:rPr lang="en-GB" sz="2200" i="1" smtClean="0"/>
              <a:t>dejado</a:t>
            </a:r>
            <a:r>
              <a:rPr lang="en-GB" sz="2200" smtClean="0"/>
              <a:t> en el Hades” implica que estuvo allí por un período de tiempo, es decir, los tres días en que su cuerpo estuvo en el sepulcro. Que Cristo fue al Hades debería ser prueba suficiente de que no es tan sólo un lugar donde van los impíos.</a:t>
            </a:r>
          </a:p>
          <a:p>
            <a:pPr>
              <a:lnSpc>
                <a:spcPct val="90000"/>
              </a:lnSpc>
            </a:pPr>
            <a:endParaRPr lang="en-GB" sz="2200" smtClean="0"/>
          </a:p>
          <a:p>
            <a:pPr>
              <a:lnSpc>
                <a:spcPct val="90000"/>
              </a:lnSpc>
            </a:pPr>
            <a:endParaRPr lang="en-GB" sz="2200" smtClean="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smtClean="0"/>
              <a:t>Tanto los buenos como los malos van al ‘Sheol’ o ‘Hades’, es decir, al sepulcro. </a:t>
            </a:r>
          </a:p>
        </p:txBody>
      </p:sp>
      <p:sp>
        <p:nvSpPr>
          <p:cNvPr id="81922" name="Content Placeholder 2"/>
          <p:cNvSpPr>
            <a:spLocks noGrp="1"/>
          </p:cNvSpPr>
          <p:nvPr>
            <p:ph idx="1"/>
          </p:nvPr>
        </p:nvSpPr>
        <p:spPr/>
        <p:txBody>
          <a:bodyPr/>
          <a:lstStyle/>
          <a:p>
            <a:r>
              <a:rPr lang="en-GB" smtClean="0"/>
              <a:t>Jesús, “se dispuso con los impíos su sepultura” (Isaías 53:9). </a:t>
            </a:r>
          </a:p>
          <a:p>
            <a:r>
              <a:rPr lang="en-GB" smtClean="0"/>
              <a:t>Jacob dijo: “Descenderé enlutado…  hasta el Seol [sepulcro]” por su hijo José (Gen. 37:35).</a:t>
            </a:r>
          </a:p>
          <a:p>
            <a:endParaRPr lang="en-GB" smtClean="0"/>
          </a:p>
          <a:p>
            <a:endParaRPr lang="en-GB" smtClean="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El Seol (o Hades) no es un Lugar de Tormento Eterno</a:t>
            </a:r>
          </a:p>
        </p:txBody>
      </p:sp>
      <p:sp>
        <p:nvSpPr>
          <p:cNvPr id="82946" name="Content Placeholder 2"/>
          <p:cNvSpPr>
            <a:spLocks noGrp="1"/>
          </p:cNvSpPr>
          <p:nvPr>
            <p:ph idx="1"/>
          </p:nvPr>
        </p:nvSpPr>
        <p:spPr/>
        <p:txBody>
          <a:bodyPr/>
          <a:lstStyle/>
          <a:p>
            <a:r>
              <a:rPr lang="en-GB" smtClean="0"/>
              <a:t>. Dios no se complace en castigar a los malvados (Ez. 18:23,32; 33:11 compare 2 Pedro 3:9).</a:t>
            </a:r>
          </a:p>
          <a:p>
            <a:r>
              <a:rPr lang="en-GB" smtClean="0"/>
              <a:t>“Como rebaños que son conducidos al Seol [sepulcro], la muerte los pastoreará” (Sal. 49:14) </a:t>
            </a:r>
          </a:p>
          <a:p>
            <a:r>
              <a:rPr lang="en-GB" smtClean="0"/>
              <a:t>A pesar de que el alma, o cuerpo, de Cristo estuvo en el Seol durante tres días, no sufrió corrupción (Hechos 2:31). Esto habría sido imposible si el Seol fuera un lugar de fuego. </a:t>
            </a:r>
          </a:p>
          <a:p>
            <a:endParaRPr lang="en-GB" smtClean="0"/>
          </a:p>
          <a:p>
            <a:endParaRPr lang="en-GB" smtClean="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p:txBody>
          <a:bodyPr/>
          <a:lstStyle/>
          <a:p>
            <a:r>
              <a:rPr lang="en-GB" smtClean="0"/>
              <a:t>Ezequiel 33</a:t>
            </a:r>
          </a:p>
        </p:txBody>
      </p:sp>
      <p:sp>
        <p:nvSpPr>
          <p:cNvPr id="3" name="Content Placeholder 2"/>
          <p:cNvSpPr>
            <a:spLocks noGrp="1"/>
          </p:cNvSpPr>
          <p:nvPr>
            <p:ph idx="1"/>
          </p:nvPr>
        </p:nvSpPr>
        <p:spPr/>
        <p:txBody>
          <a:bodyPr>
            <a:normAutofit/>
          </a:bodyPr>
          <a:lstStyle/>
          <a:p>
            <a:pPr>
              <a:lnSpc>
                <a:spcPct val="80000"/>
              </a:lnSpc>
            </a:pPr>
            <a:r>
              <a:rPr lang="en-GB" sz="2200" smtClean="0"/>
              <a:t>Ez. 32:26-30 da una descripción de los poderosos guerreros de las naciones circundantes, los cuales yacían en sus sepulcros: “los fuertes… que cayeron [en batalla], los cuales descendieron al Seol con sus armas de guerra, y sus espadas puestas debajo de sus cabezas... ellos yacerán... con los que descienden al sepulcro. Esto se refiere a la costumbre de sepultar a los guerreros con sus armas, colocando la cabeza del cadáver sobre su espada. No obstante, esta es una descripción del Seol, o ‘infierno’ [el sepulcro]. Que estos poderosos hombres aún yacían en el Seol [es decir, en sus sepulcros], difícilmente apoya la idea de que el Seol es un lugar de fuego. Los objetos físicos [por ej., espadas] van al mismo ‘infierno’ [Seol, sepulcro]. </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smtClean="0"/>
              <a:t>El “fuego eterno” no es literal;  simboliza la ira de Dios y la completa destrucción</a:t>
            </a:r>
          </a:p>
        </p:txBody>
      </p:sp>
      <p:sp>
        <p:nvSpPr>
          <p:cNvPr id="3" name="Content Placeholder 2"/>
          <p:cNvSpPr>
            <a:spLocks noGrp="1"/>
          </p:cNvSpPr>
          <p:nvPr>
            <p:ph idx="1"/>
          </p:nvPr>
        </p:nvSpPr>
        <p:spPr/>
        <p:txBody>
          <a:bodyPr>
            <a:normAutofit/>
          </a:bodyPr>
          <a:lstStyle/>
          <a:p>
            <a:pPr>
              <a:lnSpc>
                <a:spcPct val="80000"/>
              </a:lnSpc>
            </a:pPr>
            <a:r>
              <a:rPr lang="en-GB" sz="2400" smtClean="0"/>
              <a:t>Sodoma fue castigada con el “fuego eterno” (Judas v. 7).</a:t>
            </a:r>
          </a:p>
          <a:p>
            <a:pPr>
              <a:lnSpc>
                <a:spcPct val="80000"/>
              </a:lnSpc>
            </a:pPr>
            <a:r>
              <a:rPr lang="en-GB" sz="2400" smtClean="0"/>
              <a:t>“Yo haré descender fuego en sus puertas, y consumirá los palacios de Jerusalén, y no se apagará (Jer. 17:27).</a:t>
            </a:r>
          </a:p>
          <a:p>
            <a:pPr>
              <a:lnSpc>
                <a:spcPct val="80000"/>
              </a:lnSpc>
            </a:pPr>
            <a:r>
              <a:rPr lang="en-GB" sz="2400" smtClean="0"/>
              <a:t>Dios castigó a la tierra de Edom con fuego que “no se apagará de noche ni de día, perpetuamente subirá su humo; de generación en generación será asolada… la lechuza y el cuervo morarán en ella… en sus alcázares crecerán espinos” (Isaías 34:9-15). </a:t>
            </a:r>
          </a:p>
          <a:p>
            <a:pPr>
              <a:lnSpc>
                <a:spcPct val="80000"/>
              </a:lnSpc>
            </a:pPr>
            <a:endParaRPr lang="en-GB" sz="24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r>
              <a:rPr lang="en-GB" smtClean="0"/>
              <a:t>Gehenna</a:t>
            </a:r>
          </a:p>
        </p:txBody>
      </p:sp>
      <p:sp>
        <p:nvSpPr>
          <p:cNvPr id="86018" name="Content Placeholder 2"/>
          <p:cNvSpPr>
            <a:spLocks noGrp="1"/>
          </p:cNvSpPr>
          <p:nvPr>
            <p:ph idx="1"/>
          </p:nvPr>
        </p:nvSpPr>
        <p:spPr/>
        <p:txBody>
          <a:bodyPr/>
          <a:lstStyle/>
          <a:p>
            <a:r>
              <a:rPr lang="en-GB" smtClean="0"/>
              <a:t>En el Nuevo Testamento hay dos palabras griegas que se han traducido como “infierno”: ‘Hades’ y ‘Gehenna’. ‘Hades’ es el equivalente de la palabra hebrea ‘sheol’, el sepulcro. ‘Gehenna’ es el nombre del vertedero de basura que se hallaba en las afueras de Jerusalén, donde se quemaban los desperdicios de la ciudad.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endParaRPr lang="en-GB" smtClean="0"/>
          </a:p>
        </p:txBody>
      </p:sp>
      <p:sp>
        <p:nvSpPr>
          <p:cNvPr id="87042" name="Content Placeholder 2"/>
          <p:cNvSpPr>
            <a:spLocks noGrp="1"/>
          </p:cNvSpPr>
          <p:nvPr>
            <p:ph idx="1"/>
          </p:nvPr>
        </p:nvSpPr>
        <p:spPr/>
        <p:txBody>
          <a:bodyPr/>
          <a:lstStyle/>
          <a:p>
            <a:r>
              <a:rPr lang="en-GB" smtClean="0"/>
              <a:t>‘Gehenna’ is el equivalente arameo de la palabra hebrea ‘Ge-ben-Hinnon’. Este lugar estaba ubicado cerca de Jerusalén (Josué 15:8), y en los días de Cristo era el vertedero de la basura de la ciudad. Los cadáveres de los criminales eran lanzados a las llamas que allí estaban siempre ardiendo, de modo que el Gehenna llegó a ser simbólico de total destrucción y rechazo.</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smtClean="0"/>
              <a:t>Un vertedero de basura siempre humeante, cerca de Antananarivo,  Madagascar</a:t>
            </a:r>
          </a:p>
        </p:txBody>
      </p:sp>
      <p:pic>
        <p:nvPicPr>
          <p:cNvPr id="88066" name="Content Placeholder 3" descr="gehenna.JPG"/>
          <p:cNvPicPr>
            <a:picLocks noGrp="1" noChangeAspect="1"/>
          </p:cNvPicPr>
          <p:nvPr>
            <p:ph idx="1"/>
          </p:nvPr>
        </p:nvPicPr>
        <p:blipFill>
          <a:blip r:embed="rId3" cstate="print"/>
          <a:srcRect/>
          <a:stretch>
            <a:fillRect/>
          </a:stretch>
        </p:blipFill>
        <p:spPr>
          <a:xfrm>
            <a:off x="930275" y="1981200"/>
            <a:ext cx="6616700" cy="4616450"/>
          </a:xfr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p:txBody>
          <a:bodyPr/>
          <a:lstStyle/>
          <a:p>
            <a:endParaRPr lang="en-GB" smtClean="0"/>
          </a:p>
        </p:txBody>
      </p:sp>
      <p:sp>
        <p:nvSpPr>
          <p:cNvPr id="89090" name="Content Placeholder 2"/>
          <p:cNvSpPr>
            <a:spLocks noGrp="1"/>
          </p:cNvSpPr>
          <p:nvPr>
            <p:ph idx="1"/>
          </p:nvPr>
        </p:nvSpPr>
        <p:spPr/>
        <p:txBody>
          <a:bodyPr/>
          <a:lstStyle/>
          <a:p>
            <a:r>
              <a:rPr lang="en-GB" smtClean="0"/>
              <a:t>Los rechazados en el tribunal, cuando regrese Cristo, irán “al infierno” [es decir, al Gehenna], al fuego que no puede ser apagado ... donde el gusano de ellos no muere” (Marcos 9:43,44). La referencia a que “el gusano de ellos no muere” es evidentemente parte de este mismo uso idiomático para indicar la destrucción total; es inconcebible que pueda haber gusanos literales que nunca morirán.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endParaRPr lang="es-ES" smtClean="0"/>
          </a:p>
        </p:txBody>
      </p:sp>
      <p:sp>
        <p:nvSpPr>
          <p:cNvPr id="20482" name="Rectangle 3"/>
          <p:cNvSpPr>
            <a:spLocks noGrp="1" noChangeArrowheads="1"/>
          </p:cNvSpPr>
          <p:nvPr>
            <p:ph idx="1"/>
          </p:nvPr>
        </p:nvSpPr>
        <p:spPr/>
        <p:txBody>
          <a:bodyPr/>
          <a:lstStyle/>
          <a:p>
            <a:endParaRPr lang="es-ES" smtClean="0"/>
          </a:p>
        </p:txBody>
      </p:sp>
      <p:pic>
        <p:nvPicPr>
          <p:cNvPr id="20483" name="Picture 5" descr="cross_1024x768"/>
          <p:cNvPicPr>
            <a:picLocks noChangeAspect="1" noChangeArrowheads="1"/>
          </p:cNvPicPr>
          <p:nvPr/>
        </p:nvPicPr>
        <p:blipFill>
          <a:blip r:embed="rId3" cstate="print"/>
          <a:srcRect/>
          <a:stretch>
            <a:fillRect/>
          </a:stretch>
        </p:blipFill>
        <p:spPr bwMode="auto">
          <a:xfrm>
            <a:off x="0" y="0"/>
            <a:ext cx="9144000" cy="6861175"/>
          </a:xfrm>
          <a:prstGeom prst="rect">
            <a:avLst/>
          </a:prstGeom>
          <a:noFill/>
          <a:ln w="9525">
            <a:noFill/>
            <a:miter lim="800000"/>
            <a:headEnd/>
            <a:tailEnd/>
          </a:ln>
        </p:spPr>
      </p:pic>
      <p:pic>
        <p:nvPicPr>
          <p:cNvPr id="20484" name="Picture 6" descr="cross_1024x768"/>
          <p:cNvPicPr>
            <a:picLocks noChangeAspect="1" noChangeArrowheads="1"/>
          </p:cNvPicPr>
          <p:nvPr/>
        </p:nvPicPr>
        <p:blipFill>
          <a:blip r:embed="rId4" cstate="print"/>
          <a:srcRect l="51163" t="83315"/>
          <a:stretch>
            <a:fillRect/>
          </a:stretch>
        </p:blipFill>
        <p:spPr bwMode="auto">
          <a:xfrm>
            <a:off x="5943600" y="5713413"/>
            <a:ext cx="3200400" cy="1144587"/>
          </a:xfrm>
          <a:prstGeom prst="rect">
            <a:avLst/>
          </a:prstGeom>
          <a:noFill/>
          <a:ln w="9525">
            <a:noFill/>
            <a:miter lim="800000"/>
            <a:headEnd/>
            <a:tailEnd/>
          </a:ln>
        </p:spPr>
      </p:pic>
      <p:sp>
        <p:nvSpPr>
          <p:cNvPr id="17417" name="Rectangle 9"/>
          <p:cNvSpPr>
            <a:spLocks noChangeArrowheads="1"/>
          </p:cNvSpPr>
          <p:nvPr/>
        </p:nvSpPr>
        <p:spPr bwMode="auto">
          <a:xfrm>
            <a:off x="533400" y="838200"/>
            <a:ext cx="5486400" cy="2438400"/>
          </a:xfrm>
          <a:prstGeom prst="rect">
            <a:avLst/>
          </a:prstGeom>
          <a:noFill/>
          <a:ln w="9525">
            <a:noFill/>
            <a:miter lim="800000"/>
            <a:headEnd/>
            <a:tailEnd/>
          </a:ln>
          <a:effectLst/>
        </p:spPr>
        <p:txBody>
          <a:bodyPr anchor="ctr"/>
          <a:lstStyle/>
          <a:p>
            <a:pPr algn="ctr"/>
            <a:r>
              <a:rPr lang="en-US" altLang="ko-KR" sz="2800" i="1">
                <a:effectLst>
                  <a:outerShdw blurRad="38100" dist="38100" dir="2700000" algn="tl">
                    <a:srgbClr val="C0C0C0"/>
                  </a:outerShdw>
                </a:effectLst>
                <a:latin typeface="Times New Roman" pitchFamily="18" charset="0"/>
                <a:cs typeface="HY신명조"/>
              </a:rPr>
              <a:t>“Con el sudor de tu rostro comerás el pan hasta que vuelvas a la tierra, porque de ella fuiste tomado; pues polvo eres y al polvo volverás”.</a:t>
            </a:r>
          </a:p>
          <a:p>
            <a:pPr algn="ctr"/>
            <a:r>
              <a:rPr lang="en-US" altLang="ko-KR" sz="2000">
                <a:solidFill>
                  <a:schemeClr val="bg2"/>
                </a:solidFill>
                <a:effectLst>
                  <a:outerShdw blurRad="38100" dist="38100" dir="2700000" algn="tl">
                    <a:srgbClr val="C0C0C0"/>
                  </a:outerShdw>
                </a:effectLst>
                <a:latin typeface="Times New Roman" pitchFamily="18" charset="0"/>
                <a:cs typeface="HY신명조"/>
              </a:rPr>
              <a:t>Génesis 3:19</a:t>
            </a:r>
            <a:r>
              <a:rPr lang="en-US" altLang="ko-KR" sz="2800">
                <a:effectLst>
                  <a:outerShdw blurRad="38100" dist="38100" dir="2700000" algn="tl">
                    <a:srgbClr val="C0C0C0"/>
                  </a:outerShdw>
                </a:effectLst>
                <a:latin typeface="Times New Roman" pitchFamily="18" charset="0"/>
                <a:cs typeface="HY신명조"/>
              </a:rPr>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7"/>
                                        </p:tgtEl>
                                        <p:attrNameLst>
                                          <p:attrName>style.visibility</p:attrName>
                                        </p:attrNameLst>
                                      </p:cBhvr>
                                      <p:to>
                                        <p:strVal val="visible"/>
                                      </p:to>
                                    </p:set>
                                    <p:animEffect transition="in" filter="fade">
                                      <p:cBhvr>
                                        <p:cTn id="7" dur="20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endParaRPr lang="en-GB" smtClean="0"/>
          </a:p>
        </p:txBody>
      </p:sp>
      <p:sp>
        <p:nvSpPr>
          <p:cNvPr id="90114" name="Content Placeholder 2"/>
          <p:cNvSpPr>
            <a:spLocks noGrp="1"/>
          </p:cNvSpPr>
          <p:nvPr>
            <p:ph idx="1"/>
          </p:nvPr>
        </p:nvSpPr>
        <p:spPr/>
        <p:txBody>
          <a:bodyPr/>
          <a:lstStyle/>
          <a:p>
            <a:r>
              <a:rPr lang="en-GB" smtClean="0"/>
              <a:t>“La paga del pecado es muerte” (Rom. 6:23), lo cual es inconsciencia. El castigo por el pecado no es tortura eterna en un fuego literal.</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3733024"/>
          </a:xfrm>
        </p:spPr>
        <p:txBody>
          <a:bodyPr/>
          <a:lstStyle/>
          <a:p>
            <a:pPr fontAlgn="auto">
              <a:spcAft>
                <a:spcPts val="0"/>
              </a:spcAft>
              <a:defRPr/>
            </a:pPr>
            <a:r>
              <a:rPr lang="en-GB" dirty="0" smtClean="0"/>
              <a:t>www.biblebasicsonline.com</a:t>
            </a:r>
            <a:br>
              <a:rPr lang="en-GB" dirty="0" smtClean="0"/>
            </a:br>
            <a:r>
              <a:rPr lang="en-GB" dirty="0" smtClean="0"/>
              <a:t>www.carelinks.net</a:t>
            </a:r>
            <a:br>
              <a:rPr lang="en-GB" dirty="0" smtClean="0"/>
            </a:br>
            <a:r>
              <a:rPr lang="en-GB" dirty="0" smtClean="0"/>
              <a:t>Email: info@carelinks.net</a:t>
            </a:r>
            <a:br>
              <a:rPr lang="en-GB" dirty="0" smtClean="0"/>
            </a:br>
            <a:endParaRPr lang="en-GB"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457200" y="704850"/>
            <a:ext cx="8229600" cy="1143000"/>
          </a:xfrm>
        </p:spPr>
        <p:txBody>
          <a:bodyPr/>
          <a:lstStyle/>
          <a:p>
            <a:r>
              <a:rPr lang="en-GB" smtClean="0"/>
              <a:t>Estudio 4: Preguntas</a:t>
            </a:r>
          </a:p>
        </p:txBody>
      </p:sp>
      <p:sp>
        <p:nvSpPr>
          <p:cNvPr id="3" name="Content Placeholder 2"/>
          <p:cNvSpPr>
            <a:spLocks noGrp="1"/>
          </p:cNvSpPr>
          <p:nvPr>
            <p:ph sz="half" idx="1"/>
          </p:nvPr>
        </p:nvSpPr>
        <p:spPr>
          <a:xfrm>
            <a:off x="457200" y="1920875"/>
            <a:ext cx="4038600" cy="4433888"/>
          </a:xfrm>
        </p:spPr>
        <p:txBody>
          <a:bodyPr>
            <a:normAutofit/>
          </a:bodyPr>
          <a:lstStyle/>
          <a:p>
            <a:pPr>
              <a:lnSpc>
                <a:spcPct val="80000"/>
              </a:lnSpc>
            </a:pPr>
            <a:r>
              <a:rPr lang="en-GB" sz="1800" smtClean="0"/>
              <a:t>1. ¿Qué sucede cuando morimos?</a:t>
            </a:r>
          </a:p>
          <a:p>
            <a:pPr>
              <a:lnSpc>
                <a:spcPct val="80000"/>
              </a:lnSpc>
            </a:pPr>
            <a:r>
              <a:rPr lang="en-GB" sz="1800" smtClean="0"/>
              <a:t>a) El alma va al cielo</a:t>
            </a:r>
          </a:p>
          <a:p>
            <a:pPr>
              <a:lnSpc>
                <a:spcPct val="80000"/>
              </a:lnSpc>
            </a:pPr>
            <a:r>
              <a:rPr lang="en-GB" sz="1800" smtClean="0"/>
              <a:t>b) Quedamos totalmente inconscientes y nuestro cuerpo regresa al polvo</a:t>
            </a:r>
          </a:p>
          <a:p>
            <a:pPr>
              <a:lnSpc>
                <a:spcPct val="80000"/>
              </a:lnSpc>
            </a:pPr>
            <a:r>
              <a:rPr lang="en-GB" sz="1800" smtClean="0"/>
              <a:t>c) El alma queda reservada en algún lugar hasta el juicio</a:t>
            </a:r>
          </a:p>
          <a:p>
            <a:pPr>
              <a:lnSpc>
                <a:spcPct val="80000"/>
              </a:lnSpc>
            </a:pPr>
            <a:r>
              <a:rPr lang="en-GB" sz="1800" smtClean="0"/>
              <a:t>d) El alma de los malvados va al infierno y la de los buenos al cielo</a:t>
            </a:r>
          </a:p>
          <a:p>
            <a:pPr>
              <a:lnSpc>
                <a:spcPct val="80000"/>
              </a:lnSpc>
            </a:pPr>
            <a:r>
              <a:rPr lang="en-GB" sz="1800" smtClean="0"/>
              <a:t>2. ¿Qué es el alma?</a:t>
            </a:r>
          </a:p>
          <a:p>
            <a:pPr>
              <a:lnSpc>
                <a:spcPct val="80000"/>
              </a:lnSpc>
            </a:pPr>
            <a:r>
              <a:rPr lang="en-GB" sz="1800" smtClean="0"/>
              <a:t>a) Una parte  inmortal de nuestro ser</a:t>
            </a:r>
          </a:p>
          <a:p>
            <a:pPr>
              <a:lnSpc>
                <a:spcPct val="80000"/>
              </a:lnSpc>
            </a:pPr>
            <a:r>
              <a:rPr lang="en-GB" sz="1800" smtClean="0"/>
              <a:t>b) Una palabra que significa ‘cuerpo, persona, criatura’’</a:t>
            </a:r>
          </a:p>
          <a:p>
            <a:pPr>
              <a:lnSpc>
                <a:spcPct val="80000"/>
              </a:lnSpc>
            </a:pPr>
            <a:r>
              <a:rPr lang="en-GB" sz="1800" smtClean="0"/>
              <a:t>c) Exactamente lo mismo que el espíritu</a:t>
            </a:r>
          </a:p>
          <a:p>
            <a:pPr>
              <a:lnSpc>
                <a:spcPct val="80000"/>
              </a:lnSpc>
            </a:pPr>
            <a:r>
              <a:rPr lang="en-GB" sz="1800" smtClean="0"/>
              <a:t>d) Algo que va al cielo o al infierno cuando morimos</a:t>
            </a:r>
          </a:p>
          <a:p>
            <a:pPr>
              <a:lnSpc>
                <a:spcPct val="80000"/>
              </a:lnSpc>
            </a:pPr>
            <a:r>
              <a:rPr lang="en-GB" sz="1800" smtClean="0"/>
              <a:t>3. ¿Qué es el espíritu del hombre? </a:t>
            </a:r>
          </a:p>
          <a:p>
            <a:pPr>
              <a:lnSpc>
                <a:spcPct val="80000"/>
              </a:lnSpc>
            </a:pPr>
            <a:endParaRPr lang="en-GB" sz="1800" smtClean="0"/>
          </a:p>
        </p:txBody>
      </p:sp>
      <p:sp>
        <p:nvSpPr>
          <p:cNvPr id="4" name="Content Placeholder 3"/>
          <p:cNvSpPr>
            <a:spLocks noGrp="1"/>
          </p:cNvSpPr>
          <p:nvPr>
            <p:ph sz="half" idx="2"/>
          </p:nvPr>
        </p:nvSpPr>
        <p:spPr>
          <a:xfrm>
            <a:off x="4648200" y="1920875"/>
            <a:ext cx="4038600" cy="4433888"/>
          </a:xfrm>
        </p:spPr>
        <p:txBody>
          <a:bodyPr>
            <a:normAutofit/>
          </a:bodyPr>
          <a:lstStyle/>
          <a:p>
            <a:pPr>
              <a:lnSpc>
                <a:spcPct val="80000"/>
              </a:lnSpc>
            </a:pPr>
            <a:r>
              <a:rPr lang="en-GB" sz="1800" smtClean="0"/>
              <a:t>4. Describa brevemente  la naturaleza del hombre.</a:t>
            </a:r>
          </a:p>
          <a:p>
            <a:pPr>
              <a:lnSpc>
                <a:spcPct val="80000"/>
              </a:lnSpc>
            </a:pPr>
            <a:r>
              <a:rPr lang="en-GB" sz="1800" smtClean="0"/>
              <a:t>5. Enumere dos versículos bíblicos que prueben que la muerte es un estado de inconsciencia. </a:t>
            </a:r>
          </a:p>
          <a:p>
            <a:pPr>
              <a:lnSpc>
                <a:spcPct val="80000"/>
              </a:lnSpc>
            </a:pPr>
            <a:r>
              <a:rPr lang="en-GB" sz="1800" smtClean="0"/>
              <a:t>6. ¿Qué sabe usted sobre el tribunal de Cristo? </a:t>
            </a:r>
          </a:p>
          <a:p>
            <a:pPr>
              <a:lnSpc>
                <a:spcPct val="80000"/>
              </a:lnSpc>
            </a:pPr>
            <a:r>
              <a:rPr lang="en-GB" sz="1800" smtClean="0"/>
              <a:t>7. ¿Quiénes resucitarán y serán juzgados? </a:t>
            </a:r>
          </a:p>
          <a:p>
            <a:pPr>
              <a:lnSpc>
                <a:spcPct val="80000"/>
              </a:lnSpc>
            </a:pPr>
            <a:r>
              <a:rPr lang="en-GB" sz="1800" smtClean="0"/>
              <a:t>8. ¿Qué es el infierno?</a:t>
            </a:r>
          </a:p>
          <a:p>
            <a:pPr>
              <a:lnSpc>
                <a:spcPct val="80000"/>
              </a:lnSpc>
            </a:pPr>
            <a:r>
              <a:rPr lang="en-GB" sz="1800" smtClean="0"/>
              <a:t>9. ¿Qué es el Gehenna?</a:t>
            </a:r>
          </a:p>
          <a:p>
            <a:pPr>
              <a:lnSpc>
                <a:spcPct val="80000"/>
              </a:lnSpc>
            </a:pPr>
            <a:endParaRPr lang="en-GB" sz="180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GB" smtClean="0"/>
              <a:t>Inmortalidad Condicional [1]</a:t>
            </a:r>
          </a:p>
        </p:txBody>
      </p:sp>
      <p:sp>
        <p:nvSpPr>
          <p:cNvPr id="3" name="Content Placeholder 2"/>
          <p:cNvSpPr>
            <a:spLocks noGrp="1"/>
          </p:cNvSpPr>
          <p:nvPr>
            <p:ph idx="1"/>
          </p:nvPr>
        </p:nvSpPr>
        <p:spPr/>
        <p:txBody>
          <a:bodyPr>
            <a:normAutofit/>
          </a:bodyPr>
          <a:lstStyle/>
          <a:p>
            <a:pPr>
              <a:lnSpc>
                <a:spcPct val="90000"/>
              </a:lnSpc>
            </a:pPr>
            <a:r>
              <a:rPr lang="en-GB" sz="2200" smtClean="0"/>
              <a:t>“Cristo... sacó a la luz la vida y la inmortalidad por medio del evangelio” (2 Tim. 1:10; 1 Juan 1:2). Él es el “autor” de la “salvación eterna” (Heb. 2:10; 5:9).</a:t>
            </a:r>
          </a:p>
          <a:p>
            <a:pPr>
              <a:lnSpc>
                <a:spcPct val="90000"/>
              </a:lnSpc>
            </a:pPr>
            <a:r>
              <a:rPr lang="en-GB" sz="2200" smtClean="0"/>
              <a:t>“Si no coméis la carne del Hijo del Hombre ni bebéis su sangre, no tenéis vida en vosotros [es decir, ‘inherente en vosotros’]. El que come  mi carne y bebe mi sangre tiene vida eterna, y yo le resucitaré en el día postrero” – para darle esta “vida eterna” (Juan 6:53,54).</a:t>
            </a:r>
          </a:p>
          <a:p>
            <a:pPr>
              <a:lnSpc>
                <a:spcPct val="90000"/>
              </a:lnSpc>
            </a:pPr>
            <a:r>
              <a:rPr lang="en-GB" sz="2200" smtClean="0"/>
              <a:t> </a:t>
            </a:r>
            <a:r>
              <a:rPr lang="en-GB" sz="2000" smtClean="0"/>
              <a:t>“Dios nos ha dado [a nosotros los creyentes] vida eterna, y esta vida está en su Hijo” (1 Juan 5:11). No puede haber esperanza de inmortalidad para aquellos que no son “en  Cristo”. Sólo por medio de Cristo la inmortalidad se ha hecho posible; él es “el autor de eterna salvación para todos los que le obedecen” (Heb. 5:9). Por lo tanto, la inmortalidad para los hombres se originó por medio de la obra de Cristo.</a:t>
            </a:r>
          </a:p>
          <a:p>
            <a:pPr>
              <a:lnSpc>
                <a:spcPct val="90000"/>
              </a:lnSpc>
            </a:pPr>
            <a:endParaRPr lang="en-GB" sz="2000" smtClean="0"/>
          </a:p>
          <a:p>
            <a:pPr>
              <a:lnSpc>
                <a:spcPct val="90000"/>
              </a:lnSpc>
            </a:pPr>
            <a:endParaRPr lang="en-GB" sz="2200"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r>
              <a:rPr lang="en-GB" smtClean="0"/>
              <a:t>Inmortalidad Condicional  [2]</a:t>
            </a:r>
          </a:p>
        </p:txBody>
      </p:sp>
      <p:sp>
        <p:nvSpPr>
          <p:cNvPr id="3" name="Content Placeholder 2"/>
          <p:cNvSpPr>
            <a:spLocks noGrp="1"/>
          </p:cNvSpPr>
          <p:nvPr>
            <p:ph idx="1"/>
          </p:nvPr>
        </p:nvSpPr>
        <p:spPr/>
        <p:txBody>
          <a:bodyPr>
            <a:normAutofit/>
          </a:bodyPr>
          <a:lstStyle/>
          <a:p>
            <a:r>
              <a:rPr lang="en-GB" sz="2400" smtClean="0"/>
              <a:t>El verdadero creyente busca la inmortalidad,  y será galardonado por esto con el don de la vida eterna – algo que él no posee inherentemente (Rom. 2:7; 6:23; Juan 10:28). Es necesario que nuestro cuerpo mortal  “se vista de inmortalidad” al regreso de Cristo (1 Cor. 15:53); de modo que la inmortalidad es algo que se ha prometido, y que no se posee en el presente (1 Juan 2:25).</a:t>
            </a:r>
          </a:p>
          <a:p>
            <a:r>
              <a:rPr lang="en-GB" sz="2200" smtClean="0"/>
              <a:t>Si fuera que Cristo no resucitó de entre los muertos, entonces también los que han muerto en él perecieron (1 Cor. 15:18). Por lo tanto, se desprende que ellos no tenían un ‘alma inmortal’ que al morir subiera al cielo a recibir su galardón.</a:t>
            </a:r>
          </a:p>
          <a:p>
            <a:r>
              <a:rPr lang="en-GB" sz="2200" smtClean="0"/>
              <a:t>Sólo Dios tiene inmortalidad inherente (1 Tim. 6:16).</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5827</TotalTime>
  <Words>5087</Words>
  <Application>Microsoft Office PowerPoint</Application>
  <PresentationFormat>On-screen Show (4:3)</PresentationFormat>
  <Paragraphs>290</Paragraphs>
  <Slides>72</Slides>
  <Notes>72</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Constantia</vt:lpstr>
      <vt:lpstr>Arial</vt:lpstr>
      <vt:lpstr>Calibri</vt:lpstr>
      <vt:lpstr>Wingdings 2</vt:lpstr>
      <vt:lpstr>Times New Roman</vt:lpstr>
      <vt:lpstr>HY신명조</vt:lpstr>
      <vt:lpstr>Comic Sans MS</vt:lpstr>
      <vt:lpstr>Arial Black</vt:lpstr>
      <vt:lpstr>Verdana</vt:lpstr>
      <vt:lpstr>Malgun Gothic</vt:lpstr>
      <vt:lpstr>Flow</vt:lpstr>
      <vt:lpstr>Slide 1</vt:lpstr>
      <vt:lpstr>www.biblebasicsonline.com www.carelinks.net Email: info@carelinks.net </vt:lpstr>
      <vt:lpstr>4.1  La naturaleza del hombre</vt:lpstr>
      <vt:lpstr>Slide 4</vt:lpstr>
      <vt:lpstr>Slide 5</vt:lpstr>
      <vt:lpstr>El hombre es polvo</vt:lpstr>
      <vt:lpstr>Slide 7</vt:lpstr>
      <vt:lpstr>Inmortalidad Condicional [1]</vt:lpstr>
      <vt:lpstr>Inmortalidad Condicional  [2]</vt:lpstr>
      <vt:lpstr>4.2  El alma</vt:lpstr>
      <vt:lpstr>‘Nephesh’ y ‘Psuche’</vt:lpstr>
      <vt:lpstr>La creación de Adán</vt:lpstr>
      <vt:lpstr>El hombre y los animales mueren por igual</vt:lpstr>
      <vt:lpstr>El alma muere [1]</vt:lpstr>
      <vt:lpstr>El alma muere [2]</vt:lpstr>
      <vt:lpstr>Slide 16</vt:lpstr>
      <vt:lpstr>4.3  El Espíritu </vt:lpstr>
      <vt:lpstr>El significado de  “espíritu”</vt:lpstr>
      <vt:lpstr>El espíritu como fuerza de vida</vt:lpstr>
      <vt:lpstr>El espíritu ante la muerte [1]</vt:lpstr>
      <vt:lpstr>El espíritu ante la muerte [2]</vt:lpstr>
      <vt:lpstr>El hombre pasa por la muerte al igual que los animales [1]</vt:lpstr>
      <vt:lpstr>El hombre pasa por la muerte al igual que los animales [2]</vt:lpstr>
      <vt:lpstr>4.4  La muerte es inconsciencia </vt:lpstr>
      <vt:lpstr>La muerte es inconsciencia [1]</vt:lpstr>
      <vt:lpstr>La  Muerte es inconsciencia [2]</vt:lpstr>
      <vt:lpstr>Un Sueño es la Muerte</vt:lpstr>
      <vt:lpstr>Falsas Ideas</vt:lpstr>
      <vt:lpstr>LA PROMESA  A  ABRAHAM</vt:lpstr>
      <vt:lpstr>Slide 30</vt:lpstr>
      <vt:lpstr>Slide 31</vt:lpstr>
      <vt:lpstr>4.5  La Resurrección </vt:lpstr>
      <vt:lpstr>Slide 33</vt:lpstr>
      <vt:lpstr>Slide 34</vt:lpstr>
      <vt:lpstr>Slide 35</vt:lpstr>
      <vt:lpstr>Resurrección del cuerpo [1]</vt:lpstr>
      <vt:lpstr>Resurrección del cuerpo [2]</vt:lpstr>
      <vt:lpstr>“Esa bendita esperanza”</vt:lpstr>
      <vt:lpstr>Los Fieles Tienen Esperanza en la   Resurrección</vt:lpstr>
      <vt:lpstr>Slide 40</vt:lpstr>
      <vt:lpstr>4.6  El Juicio </vt:lpstr>
      <vt:lpstr>Habrá un Juicio</vt:lpstr>
      <vt:lpstr>La Separación de los Buenos y los Malos</vt:lpstr>
      <vt:lpstr>Cuando regrese Cristo, entonces se dará el benigno galardón - y no antes</vt:lpstr>
      <vt:lpstr>Slide 45</vt:lpstr>
      <vt:lpstr>La separación de  buenos y malos se hace en el día del juicio – no al morir</vt:lpstr>
      <vt:lpstr> TODOS los justos recibirán su galardón juntos, al mismo tiempo.         </vt:lpstr>
      <vt:lpstr>4.7  El Lugar del Galardón: En el Cielo o en la Tierra? </vt:lpstr>
      <vt:lpstr>Slide 49</vt:lpstr>
      <vt:lpstr>Slide 50</vt:lpstr>
      <vt:lpstr>4.8  Responsibilidad ante Dios</vt:lpstr>
      <vt:lpstr>El conocimiento de la palabra de Dios nos hace responsables para juicio</vt:lpstr>
      <vt:lpstr>Slide 53</vt:lpstr>
      <vt:lpstr>Slide 54</vt:lpstr>
      <vt:lpstr>Slide 55</vt:lpstr>
      <vt:lpstr>No todos los que hayan vivido serán resucitados</vt:lpstr>
      <vt:lpstr>4.9  El infierno</vt:lpstr>
      <vt:lpstr>El significado de sheol</vt:lpstr>
      <vt:lpstr>Jonás en el “Seol”</vt:lpstr>
      <vt:lpstr>Sheol se traduce como ‘sepulcro’ </vt:lpstr>
      <vt:lpstr>Los justos son resucitados del sheol</vt:lpstr>
      <vt:lpstr>Tanto los buenos como los malos van al ‘Sheol’ o ‘Hades’, es decir, al sepulcro. </vt:lpstr>
      <vt:lpstr>El Seol (o Hades) no es un Lugar de Tormento Eterno</vt:lpstr>
      <vt:lpstr>Ezequiel 33</vt:lpstr>
      <vt:lpstr>El “fuego eterno” no es literal;  simboliza la ira de Dios y la completa destrucción</vt:lpstr>
      <vt:lpstr>Gehenna</vt:lpstr>
      <vt:lpstr>Slide 67</vt:lpstr>
      <vt:lpstr>Un vertedero de basura siempre humeante, cerca de Antananarivo,  Madagascar</vt:lpstr>
      <vt:lpstr>Slide 69</vt:lpstr>
      <vt:lpstr>Slide 70</vt:lpstr>
      <vt:lpstr>www.biblebasicsonline.com www.carelinks.net Email: info@carelinks.net </vt:lpstr>
      <vt:lpstr>Estudio 4: Preguntas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John</cp:lastModifiedBy>
  <cp:revision>77</cp:revision>
  <dcterms:created xsi:type="dcterms:W3CDTF">2012-04-15T06:55:29Z</dcterms:created>
  <dcterms:modified xsi:type="dcterms:W3CDTF">2012-08-15T22:41:21Z</dcterms:modified>
</cp:coreProperties>
</file>