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9" r:id="rId3"/>
    <p:sldId id="260" r:id="rId4"/>
    <p:sldId id="268" r:id="rId5"/>
    <p:sldId id="270" r:id="rId6"/>
    <p:sldId id="269" r:id="rId7"/>
    <p:sldId id="271" r:id="rId8"/>
    <p:sldId id="272" r:id="rId9"/>
    <p:sldId id="273" r:id="rId10"/>
    <p:sldId id="274" r:id="rId11"/>
    <p:sldId id="275" r:id="rId12"/>
    <p:sldId id="277" r:id="rId13"/>
    <p:sldId id="276" r:id="rId14"/>
    <p:sldId id="278" r:id="rId15"/>
    <p:sldId id="298" r:id="rId16"/>
    <p:sldId id="279" r:id="rId17"/>
    <p:sldId id="257" r:id="rId18"/>
    <p:sldId id="258" r:id="rId19"/>
    <p:sldId id="262" r:id="rId20"/>
    <p:sldId id="280" r:id="rId21"/>
    <p:sldId id="281" r:id="rId22"/>
    <p:sldId id="282" r:id="rId23"/>
    <p:sldId id="283" r:id="rId24"/>
    <p:sldId id="284" r:id="rId25"/>
    <p:sldId id="285" r:id="rId26"/>
    <p:sldId id="286" r:id="rId27"/>
    <p:sldId id="287" r:id="rId28"/>
    <p:sldId id="263" r:id="rId29"/>
    <p:sldId id="288" r:id="rId30"/>
    <p:sldId id="289" r:id="rId31"/>
    <p:sldId id="290" r:id="rId32"/>
    <p:sldId id="291" r:id="rId33"/>
    <p:sldId id="297" r:id="rId34"/>
    <p:sldId id="265" r:id="rId35"/>
    <p:sldId id="292" r:id="rId36"/>
    <p:sldId id="293" r:id="rId37"/>
    <p:sldId id="294" r:id="rId38"/>
    <p:sldId id="300" r:id="rId39"/>
    <p:sldId id="29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00"/>
    <a:srgbClr val="FF9900"/>
    <a:srgbClr val="491D43"/>
    <a:srgbClr val="003366"/>
    <a:srgbClr val="000066"/>
    <a:srgbClr val="6600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62" autoAdjust="0"/>
  </p:normalViewPr>
  <p:slideViewPr>
    <p:cSldViewPr>
      <p:cViewPr varScale="1">
        <p:scale>
          <a:sx n="65" d="100"/>
          <a:sy n="65" d="100"/>
        </p:scale>
        <p:origin x="-97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CE164D2-EE37-4351-9B60-4C91EE04BA46}" type="datetimeFigureOut">
              <a:rPr lang="en-GB"/>
              <a:pPr>
                <a:defRPr/>
              </a:pPr>
              <a:t>26/06/2012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A5918A3-C69E-4917-BC98-FB0579C844B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(12) – Text in Spanish: Toda la Escritura es inspirada por Dios y útil para enseñarnos lo que es verdadero y para que nos demos cuenta de lo que está equivocado en nuestra vida. Nos endereza y nos enseña a hacer lo  correcto. Es el método de Dios para prepararnos en cada aspecto, enteramente preparados para toda buena obra que Dios quiere que hagamos.</a:t>
            </a:r>
          </a:p>
          <a:p>
            <a:r>
              <a:rPr lang="es-ES" i="1" smtClean="0"/>
              <a:t>2 Timoteo 3:16-17.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(15) – Title in Spanish: ESCRITO ESTÁ TAMBIÉN.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A064B-5CB2-403D-BC76-8784554A6921}" type="slidenum">
              <a:rPr lang="en-GB"/>
              <a:pPr fontAlgn="base">
                <a:spcBef>
                  <a:spcPct val="0"/>
                </a:spcBef>
                <a:spcAft>
                  <a:spcPct val="0"/>
                </a:spcAft>
              </a:pPr>
              <a:t>17</a:t>
            </a:fld>
            <a:endParaRPr lang="en-GB"/>
          </a:p>
        </p:txBody>
      </p:sp>
      <p:sp>
        <p:nvSpPr>
          <p:cNvPr id="33795" name="Rectangle 1"/>
          <p:cNvSpPr txBox="1">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6" name="Rectangle 2"/>
          <p:cNvSpPr txBox="1">
            <a:spLocks noGrp="1" noChangeArrowheads="1"/>
          </p:cNvSpPr>
          <p:nvPr>
            <p:ph type="body" idx="1"/>
          </p:nvPr>
        </p:nvSpPr>
        <p:spPr bwMode="auto">
          <a:xfrm>
            <a:off x="685800" y="4343400"/>
            <a:ext cx="5486400" cy="4116388"/>
          </a:xfrm>
          <a:noFill/>
        </p:spPr>
        <p:txBody>
          <a:bodyPr wrap="none" numCol="1" anchor="ctr" anchorCtr="0" compatLnSpc="1">
            <a:prstTxWarp prst="textNoShape">
              <a:avLst/>
            </a:prstTxWarp>
          </a:bodyPr>
          <a:lstStyle/>
          <a:p>
            <a:pPr>
              <a:spcBef>
                <a:spcPct val="0"/>
              </a:spcBef>
            </a:pPr>
            <a:r>
              <a:rPr lang="es-ES" smtClean="0"/>
              <a:t>2.2 (17).  An adapted text in Spanish: La primera Biblia que se tradujo al castellano directamente de los textos en hebreo, arameo y griego fue obra de Casiodoro de Reina, publicada en Basilea, Suiza, en 1569. Conocida como la “Biblia del Oso” debido a que en su portada llevaba la imagen de un oso comiendo miel de un árbol, fue revisada por primera vez en 1602 por Cipriano de Valera, amigo de Reina. Revisiones más recientes se  hicieron en 1960, 1995, 2002.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0C4320-656C-4E91-9EC8-C0D30D79A55B}" type="slidenum">
              <a:rPr lang="en-GB"/>
              <a:pPr fontAlgn="base">
                <a:spcBef>
                  <a:spcPct val="0"/>
                </a:spcBef>
                <a:spcAft>
                  <a:spcPct val="0"/>
                </a:spcAft>
              </a:pPr>
              <a:t>18</a:t>
            </a:fld>
            <a:endParaRPr lang="en-GB"/>
          </a:p>
        </p:txBody>
      </p:sp>
      <p:sp>
        <p:nvSpPr>
          <p:cNvPr id="35843" name="Rectangle 1"/>
          <p:cNvSpPr txBox="1">
            <a:spLocks noGrp="1" noRot="1" noChangeAspect="1" noChangeArrowheads="1"/>
          </p:cNvSpPr>
          <p:nvPr>
            <p:ph type="sldImg"/>
          </p:nvPr>
        </p:nvSpPr>
        <p:spPr bwMode="auto">
          <a:solidFill>
            <a:srgbClr val="FFFFFF"/>
          </a:solidFill>
          <a:ln>
            <a:solidFill>
              <a:srgbClr val="000000"/>
            </a:solidFill>
            <a:miter lim="800000"/>
            <a:headEnd/>
            <a:tailEnd/>
          </a:ln>
        </p:spPr>
      </p:sp>
      <p:sp>
        <p:nvSpPr>
          <p:cNvPr id="35844" name="Rectangle 2"/>
          <p:cNvSpPr txBox="1">
            <a:spLocks noGrp="1" noChangeArrowheads="1"/>
          </p:cNvSpPr>
          <p:nvPr>
            <p:ph type="body" idx="1"/>
          </p:nvPr>
        </p:nvSpPr>
        <p:spPr bwMode="auto">
          <a:xfrm>
            <a:off x="685800" y="4343400"/>
            <a:ext cx="5486400" cy="4116388"/>
          </a:xfrm>
          <a:noFill/>
        </p:spPr>
        <p:txBody>
          <a:bodyPr wrap="none" numCol="1" anchor="ctr" anchorCtr="0" compatLnSpc="1">
            <a:prstTxWarp prst="textNoShape">
              <a:avLst/>
            </a:prstTxWarp>
          </a:bodyPr>
          <a:lstStyle/>
          <a:p>
            <a:pPr>
              <a:spcBef>
                <a:spcPct val="0"/>
              </a:spcBef>
            </a:pPr>
            <a:r>
              <a:rPr lang="es-ES" smtClean="0"/>
              <a:t>2.2 (18). Text adapted to our Latin American reality, where the original Bible versions in English are unknown for 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(20)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(21)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(22) – The original slide has no title in English.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(23)  Title in Spanish: Razones de los Dones en el Primer Siglo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 (27)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2.1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 (39)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2.1 (4)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2.1 (5)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2.1 (6) Title in Spanish: El espíritu de Dios se describe así:</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2.1 (7)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2.1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 (9) - Title in Spanish: 2.2 Inspiración</a:t>
            </a:r>
          </a:p>
          <a:p>
            <a:r>
              <a:rPr lang="es-ES" smtClean="0"/>
              <a:t>                                    El Espíritu de Dios y su Palabra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DE12B37-5AEF-4DA3-A003-858CFA429D2F}" type="datetimeFigureOut">
              <a:rPr lang="en-GB"/>
              <a:pPr>
                <a:defRPr/>
              </a:pPr>
              <a:t>26/06/2012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834A7A-B749-4851-8084-184A145CD2D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1C3A90A-F6BD-4F87-91A8-7F80C130DB03}" type="datetimeFigureOut">
              <a:rPr lang="en-GB"/>
              <a:pPr>
                <a:defRPr/>
              </a:pPr>
              <a:t>26/06/2012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FEB07D-2820-4B63-B523-B47B2C32632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EC35D6A-67F3-4BC8-B9E3-EF6844377C90}" type="datetimeFigureOut">
              <a:rPr lang="en-GB"/>
              <a:pPr>
                <a:defRPr/>
              </a:pPr>
              <a:t>26/06/2012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543A40-CE14-4C16-8EF1-5112097B9F26}"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8013"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idx="10"/>
          </p:nvPr>
        </p:nvSpPr>
        <p:spPr>
          <a:xfrm>
            <a:off x="457200" y="6245225"/>
            <a:ext cx="2132013" cy="474663"/>
          </a:xfrm>
        </p:spPr>
        <p:txBody>
          <a:bodyPr/>
          <a:lstStyle>
            <a:lvl1pPr>
              <a:defRPr/>
            </a:lvl1pPr>
          </a:lstStyle>
          <a:p>
            <a:pPr>
              <a:defRPr/>
            </a:pPr>
            <a:endParaRPr lang="en-GB"/>
          </a:p>
        </p:txBody>
      </p:sp>
      <p:sp>
        <p:nvSpPr>
          <p:cNvPr id="4" name="Footer Placeholder 3"/>
          <p:cNvSpPr>
            <a:spLocks noGrp="1"/>
          </p:cNvSpPr>
          <p:nvPr>
            <p:ph type="ftr" idx="11"/>
          </p:nvPr>
        </p:nvSpPr>
        <p:spPr>
          <a:xfrm>
            <a:off x="3124200" y="6245225"/>
            <a:ext cx="2894013" cy="474663"/>
          </a:xfrm>
        </p:spPr>
        <p:txBody>
          <a:bodyPr/>
          <a:lstStyle>
            <a:lvl1pPr>
              <a:defRPr/>
            </a:lvl1pPr>
          </a:lstStyle>
          <a:p>
            <a:pPr>
              <a:defRPr/>
            </a:pPr>
            <a:endParaRPr lang="en-GB"/>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pPr>
              <a:defRPr/>
            </a:pPr>
            <a:fld id="{23235F93-8BB0-47DC-AF29-BE43D9C9969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906086-61EF-467B-9F37-DEE3E7BA6EC5}" type="datetimeFigureOut">
              <a:rPr lang="en-GB"/>
              <a:pPr>
                <a:defRPr/>
              </a:pPr>
              <a:t>26/06/2012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26608F-A1DA-480F-B0F3-5E9F75FCF25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931319-B9EE-4413-AD21-B29CA4AA46EE}" type="datetimeFigureOut">
              <a:rPr lang="en-GB"/>
              <a:pPr>
                <a:defRPr/>
              </a:pPr>
              <a:t>26/06/2012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E27E2B-D447-4E80-8DB3-E655AAF2B7F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D8007CD-332B-4D9B-8598-42B7AC0BA9F2}" type="datetimeFigureOut">
              <a:rPr lang="en-GB"/>
              <a:pPr>
                <a:defRPr/>
              </a:pPr>
              <a:t>26/06/2012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53E477-31B6-4962-8088-18E7BB7FDBC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E38D0BA-13ED-4847-BDBE-00E6E7F8E8FC}" type="datetimeFigureOut">
              <a:rPr lang="en-GB"/>
              <a:pPr>
                <a:defRPr/>
              </a:pPr>
              <a:t>26/06/2012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7C5158E-83D9-427C-8835-7320F305DB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5DDE73A-4C75-4BCF-97CB-B7D09A479A7E}" type="datetimeFigureOut">
              <a:rPr lang="en-GB"/>
              <a:pPr>
                <a:defRPr/>
              </a:pPr>
              <a:t>26/06/2012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F010134-73A2-46FF-AE33-E01ABF09E5F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F78C8A-B67A-4913-A444-8D22A1FA501A}" type="datetimeFigureOut">
              <a:rPr lang="en-GB"/>
              <a:pPr>
                <a:defRPr/>
              </a:pPr>
              <a:t>26/06/2012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D5958D-3C48-4982-845A-6361B2DB22A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E7385E-4109-41C8-8AC7-E958322E785C}" type="datetimeFigureOut">
              <a:rPr lang="en-GB"/>
              <a:pPr>
                <a:defRPr/>
              </a:pPr>
              <a:t>26/06/2012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7C80B2E-1B60-47A0-9AFC-C09808956D0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CDA382-F387-4BFE-915A-2F073A90992C}" type="datetimeFigureOut">
              <a:rPr lang="en-GB"/>
              <a:pPr>
                <a:defRPr/>
              </a:pPr>
              <a:t>26/06/2012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D1468CD-54D6-4D11-809E-3BA5473BD3C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83136"/>
          </a:srgbClr>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11055EF-4D7C-43F6-969B-FB6A23C6E389}" type="datetimeFigureOut">
              <a:rPr lang="en-GB"/>
              <a:pPr>
                <a:defRPr/>
              </a:pPr>
              <a:t>26/06/2012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7737FB6-C6D3-4CE3-A6BF-E94E02370AB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4213" y="836613"/>
            <a:ext cx="7772400" cy="1470025"/>
          </a:xfrm>
        </p:spPr>
        <p:txBody>
          <a:bodyPr/>
          <a:lstStyle/>
          <a:p>
            <a:r>
              <a:rPr lang="en-GB" dirty="0" err="1" smtClean="0"/>
              <a:t>Principios</a:t>
            </a:r>
            <a:r>
              <a:rPr lang="en-GB" dirty="0" smtClean="0"/>
              <a:t> </a:t>
            </a:r>
            <a:r>
              <a:rPr lang="en-GB" dirty="0" err="1" smtClean="0"/>
              <a:t>Básicos</a:t>
            </a:r>
            <a:r>
              <a:rPr lang="en-GB" dirty="0" smtClean="0"/>
              <a:t> de la </a:t>
            </a:r>
            <a:r>
              <a:rPr lang="en-GB" dirty="0" err="1" smtClean="0"/>
              <a:t>Biblia</a:t>
            </a:r>
            <a:r>
              <a:rPr lang="en-GB" dirty="0" smtClean="0"/>
              <a:t/>
            </a:r>
            <a:br>
              <a:rPr lang="en-GB" dirty="0" smtClean="0"/>
            </a:br>
            <a:r>
              <a:rPr lang="en-GB" dirty="0" err="1" smtClean="0"/>
              <a:t>Estudio</a:t>
            </a:r>
            <a:r>
              <a:rPr lang="en-GB" dirty="0" smtClean="0"/>
              <a:t> 2: El </a:t>
            </a:r>
            <a:r>
              <a:rPr lang="en-GB" dirty="0" err="1" smtClean="0"/>
              <a:t>Espíritu</a:t>
            </a:r>
            <a:r>
              <a:rPr lang="en-GB" dirty="0" smtClean="0"/>
              <a:t> de Dios</a:t>
            </a:r>
          </a:p>
        </p:txBody>
      </p:sp>
      <p:pic>
        <p:nvPicPr>
          <p:cNvPr id="15362" name="Picture 3" descr="BBjpg.JPG"/>
          <p:cNvPicPr>
            <a:picLocks noChangeAspect="1"/>
          </p:cNvPicPr>
          <p:nvPr/>
        </p:nvPicPr>
        <p:blipFill>
          <a:blip r:embed="rId3" cstate="print"/>
          <a:srcRect/>
          <a:stretch>
            <a:fillRect/>
          </a:stretch>
        </p:blipFill>
        <p:spPr bwMode="auto">
          <a:xfrm>
            <a:off x="3348038" y="2492375"/>
            <a:ext cx="2592387"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La Inspiración de los Escritores de la Biblia</a:t>
            </a:r>
          </a:p>
        </p:txBody>
      </p:sp>
      <p:sp>
        <p:nvSpPr>
          <p:cNvPr id="3" name="Content Placeholder 2"/>
          <p:cNvSpPr>
            <a:spLocks noGrp="1"/>
          </p:cNvSpPr>
          <p:nvPr>
            <p:ph idx="1"/>
          </p:nvPr>
        </p:nvSpPr>
        <p:spPr/>
        <p:txBody>
          <a:bodyPr>
            <a:normAutofit/>
          </a:bodyPr>
          <a:lstStyle/>
          <a:p>
            <a:pPr>
              <a:lnSpc>
                <a:spcPct val="90000"/>
              </a:lnSpc>
            </a:pPr>
            <a:r>
              <a:rPr lang="en-GB" sz="3000" smtClean="0"/>
              <a:t>La mente /espíritu de Dios se expresa en su Palabra. Dios logró este milagro de expresar su espíritu en palabras escritas por medio del proceso de la </a:t>
            </a:r>
            <a:r>
              <a:rPr lang="en-GB" sz="3000" i="1" smtClean="0"/>
              <a:t>INSPIRACIÓN.</a:t>
            </a:r>
            <a:r>
              <a:rPr lang="en-GB" sz="3000" smtClean="0"/>
              <a:t> Este término gira en torno a la palabra “espíritu”.</a:t>
            </a:r>
          </a:p>
          <a:p>
            <a:pPr>
              <a:lnSpc>
                <a:spcPct val="90000"/>
              </a:lnSpc>
            </a:pPr>
            <a:r>
              <a:rPr lang="en-GB" sz="3000" b="1" smtClean="0"/>
              <a:t>INSPIRACIÓN: LA- ACCIÓN- DEL- ESPÍRITU</a:t>
            </a:r>
            <a:endParaRPr lang="en-GB" sz="3000" smtClean="0"/>
          </a:p>
          <a:p>
            <a:pPr>
              <a:lnSpc>
                <a:spcPct val="90000"/>
              </a:lnSpc>
            </a:pPr>
            <a:r>
              <a:rPr lang="en-GB" sz="3000" smtClean="0"/>
              <a:t>“Espiritu”  “aliento” o respiración, “Inspiración” significa “inhalar”. Esto quiere decir que las palabras que escribían los hombres bajo “inspiración” de Dios eran las palabras del espíritu de Dios.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b="1" dirty="0" smtClean="0">
                <a:solidFill>
                  <a:schemeClr val="tx2">
                    <a:lumMod val="50000"/>
                  </a:schemeClr>
                </a:solidFill>
              </a:rPr>
              <a:t>2 Tim. 3:15-17</a:t>
            </a:r>
            <a:endParaRPr lang="en-GB" b="1" dirty="0">
              <a:solidFill>
                <a:schemeClr val="tx2">
                  <a:lumMod val="50000"/>
                </a:schemeClr>
              </a:solidFill>
            </a:endParaRPr>
          </a:p>
        </p:txBody>
      </p:sp>
      <p:sp>
        <p:nvSpPr>
          <p:cNvPr id="3" name="Content Placeholder 2"/>
          <p:cNvSpPr>
            <a:spLocks noGrp="1"/>
          </p:cNvSpPr>
          <p:nvPr>
            <p:ph idx="1"/>
          </p:nvPr>
        </p:nvSpPr>
        <p:spPr>
          <a:xfrm>
            <a:off x="250825" y="1600200"/>
            <a:ext cx="5400675" cy="4997450"/>
          </a:xfrm>
        </p:spPr>
        <p:txBody>
          <a:bodyPr>
            <a:normAutofit/>
          </a:bodyPr>
          <a:lstStyle/>
          <a:p>
            <a:pPr>
              <a:lnSpc>
                <a:spcPct val="80000"/>
              </a:lnSpc>
              <a:buFont typeface="Arial" pitchFamily="34" charset="0"/>
              <a:buNone/>
            </a:pPr>
            <a:r>
              <a:rPr lang="en-GB" sz="3000" smtClean="0"/>
              <a:t>“Desde la niñez has sabido las Sagradas Escrituras, las cuales te pueden hacer sabio para la salvación. Toda la Escritura es inspirada por Dios y útil para enseñar, para reprender, para  corregir, para instruir en justicia, a fin de que el hombre de Dios sea perfecto, enteramente instruido para toda buena obra”. </a:t>
            </a:r>
            <a:endParaRPr lang="en-GB" sz="2200" smtClean="0"/>
          </a:p>
          <a:p>
            <a:pPr>
              <a:lnSpc>
                <a:spcPct val="80000"/>
              </a:lnSpc>
            </a:pPr>
            <a:endParaRPr lang="en-GB" sz="3000" smtClean="0"/>
          </a:p>
        </p:txBody>
      </p:sp>
      <p:pic>
        <p:nvPicPr>
          <p:cNvPr id="4" name="Picture 3" descr="timothy.jpg"/>
          <p:cNvPicPr>
            <a:picLocks noChangeAspect="1"/>
          </p:cNvPicPr>
          <p:nvPr/>
        </p:nvPicPr>
        <p:blipFill>
          <a:blip r:embed="rId3" cstate="print">
            <a:duotone>
              <a:prstClr val="black"/>
              <a:schemeClr val="accent1">
                <a:tint val="45000"/>
                <a:satMod val="400000"/>
              </a:schemeClr>
            </a:duotone>
          </a:blip>
          <a:stretch>
            <a:fillRect/>
          </a:stretch>
        </p:blipFill>
        <p:spPr>
          <a:xfrm>
            <a:off x="5508104" y="1700808"/>
            <a:ext cx="3419872" cy="4541590"/>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GB" smtClean="0"/>
          </a:p>
        </p:txBody>
      </p:sp>
      <p:pic>
        <p:nvPicPr>
          <p:cNvPr id="26626" name="Content Placeholder 4" descr="2timothy3_16-17.jpg"/>
          <p:cNvPicPr>
            <a:picLocks noGrp="1" noChangeAspect="1"/>
          </p:cNvPicPr>
          <p:nvPr>
            <p:ph idx="1"/>
          </p:nvPr>
        </p:nvPicPr>
        <p:blipFill>
          <a:blip r:embed="rId3" cstate="print"/>
          <a:srcRect/>
          <a:stretch>
            <a:fillRect/>
          </a:stretch>
        </p:blipFill>
        <p:spPr>
          <a:xfrm>
            <a:off x="-533400" y="-228600"/>
            <a:ext cx="10602913" cy="7634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4000"/>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908050"/>
          </a:xfrm>
        </p:spPr>
        <p:txBody>
          <a:bodyPr>
            <a:normAutofit/>
          </a:bodyPr>
          <a:lstStyle/>
          <a:p>
            <a:r>
              <a:rPr lang="en-GB" sz="3600" b="1" smtClean="0">
                <a:solidFill>
                  <a:srgbClr val="953735"/>
                </a:solidFill>
              </a:rPr>
              <a:t>2 Pedro 1:16,19-21</a:t>
            </a:r>
          </a:p>
        </p:txBody>
      </p:sp>
      <p:sp>
        <p:nvSpPr>
          <p:cNvPr id="3" name="Content Placeholder 2"/>
          <p:cNvSpPr>
            <a:spLocks noGrp="1"/>
          </p:cNvSpPr>
          <p:nvPr>
            <p:ph sz="half" idx="1"/>
          </p:nvPr>
        </p:nvSpPr>
        <p:spPr>
          <a:xfrm>
            <a:off x="457200" y="836613"/>
            <a:ext cx="8291513" cy="3097212"/>
          </a:xfrm>
        </p:spPr>
        <p:txBody>
          <a:bodyPr>
            <a:normAutofit/>
          </a:bodyPr>
          <a:lstStyle/>
          <a:p>
            <a:pPr>
              <a:lnSpc>
                <a:spcPct val="80000"/>
              </a:lnSpc>
              <a:buFont typeface="Arial" pitchFamily="34" charset="0"/>
              <a:buNone/>
            </a:pPr>
            <a:r>
              <a:rPr lang="en-AU" sz="2400" smtClean="0">
                <a:solidFill>
                  <a:srgbClr val="632523"/>
                </a:solidFill>
              </a:rPr>
              <a:t> Porque no os  hemos dado a conocer el poder y la venida de nuestro Señor Jesucristo siguiendo fábulas artificiosas...</a:t>
            </a:r>
          </a:p>
          <a:p>
            <a:pPr>
              <a:lnSpc>
                <a:spcPct val="80000"/>
              </a:lnSpc>
              <a:buFont typeface="Arial" pitchFamily="34" charset="0"/>
              <a:buNone/>
            </a:pPr>
            <a:r>
              <a:rPr lang="en-AU" sz="2400" smtClean="0">
                <a:solidFill>
                  <a:srgbClr val="632523"/>
                </a:solidFill>
              </a:rPr>
              <a:t>Tenemos también la palabra profética más segura, a la cual hacéis bien en estar atentos como a una antorcha que alumbra en lugar oscuro, hasta que el día esclarezca y el lucero de la mañana salga en vuestros corazones, entendiendo primero esto: Que ninguna profecía de la Escritura es de interpretación privada, porque nunca la profecía fue traida por voluntad humana, sino que los santos hombres de Dios hablaron siendo inspirados por el Espíritu Santo. </a:t>
            </a:r>
          </a:p>
          <a:p>
            <a:pPr>
              <a:lnSpc>
                <a:spcPct val="80000"/>
              </a:lnSpc>
            </a:pPr>
            <a:endParaRPr lang="en-GB" sz="700" smtClean="0"/>
          </a:p>
        </p:txBody>
      </p:sp>
      <p:sp>
        <p:nvSpPr>
          <p:cNvPr id="5" name="Content Placeholder 4"/>
          <p:cNvSpPr>
            <a:spLocks noGrp="1"/>
          </p:cNvSpPr>
          <p:nvPr>
            <p:ph sz="half" idx="2"/>
          </p:nvPr>
        </p:nvSpPr>
        <p:spPr>
          <a:xfrm>
            <a:off x="2124075" y="4194175"/>
            <a:ext cx="4895850" cy="2663825"/>
          </a:xfrm>
        </p:spPr>
        <p:txBody>
          <a:bodyPr>
            <a:normAutofit/>
          </a:bodyPr>
          <a:lstStyle/>
          <a:p>
            <a:pPr algn="ctr">
              <a:lnSpc>
                <a:spcPct val="80000"/>
              </a:lnSpc>
              <a:buFont typeface="Arial" pitchFamily="34" charset="0"/>
              <a:buNone/>
            </a:pPr>
            <a:r>
              <a:rPr lang="en-AU" sz="3100" b="1" smtClean="0">
                <a:solidFill>
                  <a:srgbClr val="632523"/>
                </a:solidFill>
              </a:rPr>
              <a:t>Hebreos 1:1-2</a:t>
            </a:r>
          </a:p>
          <a:p>
            <a:pPr>
              <a:lnSpc>
                <a:spcPct val="80000"/>
              </a:lnSpc>
              <a:buFont typeface="Arial" pitchFamily="34" charset="0"/>
              <a:buNone/>
            </a:pPr>
            <a:r>
              <a:rPr lang="en-AU" sz="2000" smtClean="0">
                <a:solidFill>
                  <a:srgbClr val="632523"/>
                </a:solidFill>
              </a:rPr>
              <a:t>Dios, habiendo hablado muchas veces y de muchas maneras en otro tiempo a los padres por medio de los profetas, en estos postreros días nos ha hablado por el Hijo, a quien constituyó heredero de todo, y por quien, asimismo, hizo el universo</a:t>
            </a:r>
            <a:r>
              <a:rPr lang="en-AU" sz="2000" smtClean="0"/>
              <a:t>.</a:t>
            </a:r>
            <a:endParaRPr lang="en-GB" sz="2000" smtClean="0"/>
          </a:p>
          <a:p>
            <a:pPr>
              <a:lnSpc>
                <a:spcPct val="80000"/>
              </a:lnSpc>
            </a:pPr>
            <a:endParaRPr lang="en-AU" sz="700" smtClean="0"/>
          </a:p>
        </p:txBody>
      </p:sp>
      <p:pic>
        <p:nvPicPr>
          <p:cNvPr id="4" name="Picture 3" descr="scribe.jpg"/>
          <p:cNvPicPr>
            <a:picLocks noChangeAspect="1"/>
          </p:cNvPicPr>
          <p:nvPr/>
        </p:nvPicPr>
        <p:blipFill>
          <a:blip r:embed="rId4" cstate="print"/>
          <a:stretch>
            <a:fillRect/>
          </a:stretch>
        </p:blipFill>
        <p:spPr>
          <a:xfrm>
            <a:off x="-324544" y="5013176"/>
            <a:ext cx="2747797" cy="2060848"/>
          </a:xfrm>
          <a:prstGeom prst="rect">
            <a:avLst/>
          </a:prstGeom>
          <a:effectLst>
            <a:softEdge rad="127000"/>
          </a:effectLst>
        </p:spPr>
      </p:pic>
      <p:pic>
        <p:nvPicPr>
          <p:cNvPr id="6" name="Picture 5" descr="jesus clouds.jpg"/>
          <p:cNvPicPr>
            <a:picLocks noChangeAspect="1"/>
          </p:cNvPicPr>
          <p:nvPr/>
        </p:nvPicPr>
        <p:blipFill>
          <a:blip r:embed="rId5" cstate="print"/>
          <a:stretch>
            <a:fillRect/>
          </a:stretch>
        </p:blipFill>
        <p:spPr>
          <a:xfrm>
            <a:off x="6660232" y="4077072"/>
            <a:ext cx="2720123" cy="2590031"/>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404813"/>
            <a:ext cx="5329237" cy="6048375"/>
          </a:xfrm>
        </p:spPr>
        <p:txBody>
          <a:bodyPr>
            <a:normAutofit/>
          </a:bodyPr>
          <a:lstStyle/>
          <a:p>
            <a:pPr>
              <a:lnSpc>
                <a:spcPct val="90000"/>
              </a:lnSpc>
              <a:buFont typeface="Arial" pitchFamily="34" charset="0"/>
              <a:buNone/>
            </a:pPr>
            <a:r>
              <a:rPr lang="en-GB" sz="3000" smtClean="0">
                <a:solidFill>
                  <a:srgbClr val="17375E"/>
                </a:solidFill>
              </a:rPr>
              <a:t>P</a:t>
            </a:r>
            <a:r>
              <a:rPr lang="en-GB" sz="2800" smtClean="0">
                <a:solidFill>
                  <a:srgbClr val="17375E"/>
                </a:solidFill>
              </a:rPr>
              <a:t>edro describe la idea de que los escritores bíblicos eran ‘llevados’ con la misma palabra griega que se usa en Hechos  27:17,27 en relación con un bote que es “llevado” por el viento, sin control. Miqueas 2:7 comenta que los profetas verdaderamente inspirados no pueden ser impedidos de proclamar la palabra de Dios, porque el Espíritu de Dios que los controla  no puede ser constreñido. Esos hombres eran ciertamente  ‘llevados’.</a:t>
            </a:r>
          </a:p>
        </p:txBody>
      </p:sp>
      <p:pic>
        <p:nvPicPr>
          <p:cNvPr id="4" name="Picture 3" descr="boat.jpg"/>
          <p:cNvPicPr>
            <a:picLocks noChangeAspect="1"/>
          </p:cNvPicPr>
          <p:nvPr/>
        </p:nvPicPr>
        <p:blipFill>
          <a:blip r:embed="rId4" cstate="print"/>
          <a:stretch>
            <a:fillRect/>
          </a:stretch>
        </p:blipFill>
        <p:spPr>
          <a:xfrm>
            <a:off x="5436096" y="1484784"/>
            <a:ext cx="3707904" cy="4115270"/>
          </a:xfrm>
          <a:prstGeom prst="rect">
            <a:avLst/>
          </a:prstGeom>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36" y="388789"/>
            <a:ext cx="8229600" cy="1143000"/>
          </a:xfrm>
        </p:spPr>
        <p:txBody>
          <a:bodyPr rtlCol="0">
            <a:normAutofit/>
          </a:bodyPr>
          <a:lstStyle/>
          <a:p>
            <a:pPr fontAlgn="auto">
              <a:spcAft>
                <a:spcPts val="0"/>
              </a:spcAft>
              <a:defRPr/>
            </a:pPr>
            <a:r>
              <a:rPr lang="en-AU" dirty="0" smtClean="0">
                <a:solidFill>
                  <a:srgbClr val="FFCC00"/>
                </a:solidFill>
                <a:effectLst>
                  <a:glow rad="101600">
                    <a:schemeClr val="tx2">
                      <a:lumMod val="75000"/>
                      <a:alpha val="60000"/>
                    </a:schemeClr>
                  </a:glow>
                </a:effectLst>
              </a:rPr>
              <a:t>IT IS ALSO WRITTEN</a:t>
            </a:r>
            <a:endParaRPr lang="en-AU" dirty="0">
              <a:solidFill>
                <a:srgbClr val="FFCC00"/>
              </a:solidFill>
              <a:effectLst>
                <a:glow rad="101600">
                  <a:schemeClr val="tx2">
                    <a:lumMod val="75000"/>
                    <a:alpha val="60000"/>
                  </a:schemeClr>
                </a:glow>
              </a:effectLst>
            </a:endParaRPr>
          </a:p>
        </p:txBody>
      </p:sp>
      <p:sp>
        <p:nvSpPr>
          <p:cNvPr id="3" name="Content Placeholder 2"/>
          <p:cNvSpPr>
            <a:spLocks noGrp="1"/>
          </p:cNvSpPr>
          <p:nvPr>
            <p:ph idx="1"/>
          </p:nvPr>
        </p:nvSpPr>
        <p:spPr>
          <a:xfrm>
            <a:off x="533400" y="1752600"/>
            <a:ext cx="8229600" cy="4876800"/>
          </a:xfrm>
        </p:spPr>
        <p:txBody>
          <a:bodyPr>
            <a:normAutofit/>
          </a:bodyPr>
          <a:lstStyle/>
          <a:p>
            <a:pPr>
              <a:lnSpc>
                <a:spcPct val="90000"/>
              </a:lnSpc>
              <a:buFont typeface="Arial" pitchFamily="34" charset="0"/>
              <a:buNone/>
            </a:pPr>
            <a:r>
              <a:rPr lang="en-AU" sz="2400" b="1" smtClean="0">
                <a:solidFill>
                  <a:srgbClr val="CC6600"/>
                </a:solidFill>
              </a:rPr>
              <a:t>La Biblia es inspirada, pero su mensaje se debe tomar en su totalidad, discerniendo cuales son los acontecimientos históricos que no conllevan  juicio moral, pero provechosos para nuestra instrucción – y aquellos que son las instrucciones específicas para nosotros.</a:t>
            </a:r>
          </a:p>
          <a:p>
            <a:pPr>
              <a:lnSpc>
                <a:spcPct val="90000"/>
              </a:lnSpc>
              <a:buFont typeface="Arial" pitchFamily="34" charset="0"/>
              <a:buNone/>
            </a:pPr>
            <a:r>
              <a:rPr lang="en-AU" sz="2700" b="1" smtClean="0">
                <a:solidFill>
                  <a:srgbClr val="632523"/>
                </a:solidFill>
              </a:rPr>
              <a:t>Es necesario que consideremos todos los pasajes que podamos sobre un tema determinado, antes de que podamos llegar a una sabia conclusión. Debemos estar conscientes de la frase “</a:t>
            </a:r>
            <a:r>
              <a:rPr lang="en-AU" sz="2700" b="1" i="1" smtClean="0">
                <a:solidFill>
                  <a:srgbClr val="632523"/>
                </a:solidFill>
              </a:rPr>
              <a:t>también está escrito</a:t>
            </a:r>
            <a:r>
              <a:rPr lang="en-AU" sz="2700" b="1" smtClean="0">
                <a:solidFill>
                  <a:srgbClr val="632523"/>
                </a:solidFill>
              </a:rPr>
              <a:t>” que fue el ejemplo de Jesús  cuando fue tentado a sacar un pasaje de su contexto por las apariencias.</a:t>
            </a:r>
            <a:r>
              <a:rPr lang="en-AU" sz="2700" b="1" i="1" smtClean="0">
                <a:solidFill>
                  <a:srgbClr val="632523"/>
                </a:solidFill>
              </a:rPr>
              <a:t> </a:t>
            </a:r>
          </a:p>
          <a:p>
            <a:pPr>
              <a:lnSpc>
                <a:spcPct val="90000"/>
              </a:lnSpc>
              <a:buFont typeface="Arial" pitchFamily="34" charset="0"/>
              <a:buNone/>
            </a:pPr>
            <a:r>
              <a:rPr lang="en-AU" sz="2700" b="1" i="1" smtClean="0">
                <a:solidFill>
                  <a:srgbClr val="632523"/>
                </a:solidFill>
              </a:rPr>
              <a:t>	“</a:t>
            </a:r>
            <a:r>
              <a:rPr lang="en-AU" sz="2700" i="1" smtClean="0">
                <a:solidFill>
                  <a:srgbClr val="632523"/>
                </a:solidFill>
              </a:rPr>
              <a:t>Jesús le dijo: “Escrito está también”</a:t>
            </a:r>
            <a:r>
              <a:rPr lang="en-AU" sz="2600" smtClean="0">
                <a:solidFill>
                  <a:srgbClr val="632523"/>
                </a:solidFill>
              </a:rPr>
              <a:t>Matt. 4:7</a:t>
            </a:r>
          </a:p>
          <a:p>
            <a:pPr>
              <a:lnSpc>
                <a:spcPct val="90000"/>
              </a:lnSpc>
              <a:buFont typeface="Arial" pitchFamily="34" charset="0"/>
              <a:buNone/>
            </a:pPr>
            <a:endParaRPr lang="en-AU" sz="2700" smtClean="0"/>
          </a:p>
        </p:txBody>
      </p:sp>
      <p:pic>
        <p:nvPicPr>
          <p:cNvPr id="4" name="Picture 3" descr="thinking man.jpg"/>
          <p:cNvPicPr>
            <a:picLocks noChangeAspect="1"/>
          </p:cNvPicPr>
          <p:nvPr/>
        </p:nvPicPr>
        <p:blipFill>
          <a:blip r:embed="rId3" cstate="print"/>
          <a:stretch>
            <a:fillRect/>
          </a:stretch>
        </p:blipFill>
        <p:spPr>
          <a:xfrm>
            <a:off x="899592" y="0"/>
            <a:ext cx="1829142" cy="1818630"/>
          </a:xfrm>
          <a:prstGeom prst="ellipse">
            <a:avLst/>
          </a:prstGeom>
          <a:effectLst>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836613"/>
            <a:ext cx="8229600" cy="5649912"/>
          </a:xfrm>
        </p:spPr>
        <p:txBody>
          <a:bodyPr>
            <a:normAutofit/>
          </a:bodyPr>
          <a:lstStyle/>
          <a:p>
            <a:pPr>
              <a:lnSpc>
                <a:spcPct val="80000"/>
              </a:lnSpc>
            </a:pPr>
            <a:r>
              <a:rPr lang="en-GB" sz="2500" smtClean="0"/>
              <a:t>Un sorprendente número de hombres a quienes Dios inspiró para que hablaran su palabra, pasaron por períodos de renuencia a hacerlo. La lista es impresionante.</a:t>
            </a:r>
          </a:p>
          <a:p>
            <a:pPr>
              <a:lnSpc>
                <a:spcPct val="80000"/>
              </a:lnSpc>
            </a:pPr>
            <a:r>
              <a:rPr lang="en-GB" sz="2500" smtClean="0"/>
              <a:t>Moisés (Ex. 4:10)</a:t>
            </a:r>
          </a:p>
          <a:p>
            <a:pPr>
              <a:lnSpc>
                <a:spcPct val="80000"/>
              </a:lnSpc>
            </a:pPr>
            <a:r>
              <a:rPr lang="en-GB" sz="2500" smtClean="0"/>
              <a:t>Jeremías (Jer. 1:6)</a:t>
            </a:r>
          </a:p>
          <a:p>
            <a:pPr>
              <a:lnSpc>
                <a:spcPct val="80000"/>
              </a:lnSpc>
            </a:pPr>
            <a:r>
              <a:rPr lang="en-GB" sz="2500" smtClean="0"/>
              <a:t>Ezequiel 3:14) </a:t>
            </a:r>
          </a:p>
          <a:p>
            <a:pPr>
              <a:lnSpc>
                <a:spcPct val="80000"/>
              </a:lnSpc>
            </a:pPr>
            <a:r>
              <a:rPr lang="en-GB" sz="2500" smtClean="0"/>
              <a:t>Jonás (1:2,3)</a:t>
            </a:r>
          </a:p>
          <a:p>
            <a:pPr>
              <a:lnSpc>
                <a:spcPct val="80000"/>
              </a:lnSpc>
            </a:pPr>
            <a:r>
              <a:rPr lang="en-GB" sz="2500" smtClean="0"/>
              <a:t>Pablo (Hechos 18:9)</a:t>
            </a:r>
          </a:p>
          <a:p>
            <a:pPr>
              <a:lnSpc>
                <a:spcPct val="80000"/>
              </a:lnSpc>
            </a:pPr>
            <a:r>
              <a:rPr lang="en-GB" sz="2500" smtClean="0"/>
              <a:t>Timoteo (1 Tim. 4:6-14)</a:t>
            </a:r>
          </a:p>
          <a:p>
            <a:pPr>
              <a:lnSpc>
                <a:spcPct val="80000"/>
              </a:lnSpc>
            </a:pPr>
            <a:r>
              <a:rPr lang="en-GB" sz="2500" smtClean="0"/>
              <a:t>Balaam (Num. 22-24)</a:t>
            </a:r>
          </a:p>
          <a:p>
            <a:pPr>
              <a:lnSpc>
                <a:spcPct val="80000"/>
              </a:lnSpc>
            </a:pPr>
            <a:r>
              <a:rPr lang="en-GB" sz="2500" smtClean="0"/>
              <a:t>Todo esto confirma lo que hemos aprendido en 2 Pedro 1:19-21 – que la Palabra de Dios no es la opinión personal de los hombres, sino el resultado de que hombres fueron inspirados para consignar lo que les fue revelado. El profeta Amós reflexionó: “Si habla Yahvéh el Señor, ¿quién no profetizará?” (Amós. 3:8). </a:t>
            </a:r>
          </a:p>
        </p:txBody>
      </p:sp>
      <p:pic>
        <p:nvPicPr>
          <p:cNvPr id="4" name="Picture 3" descr="moses bush.jpg"/>
          <p:cNvPicPr>
            <a:picLocks noChangeAspect="1"/>
          </p:cNvPicPr>
          <p:nvPr/>
        </p:nvPicPr>
        <p:blipFill>
          <a:blip r:embed="rId3" cstate="print"/>
          <a:stretch>
            <a:fillRect/>
          </a:stretch>
        </p:blipFill>
        <p:spPr>
          <a:xfrm>
            <a:off x="4355976" y="1597160"/>
            <a:ext cx="2245990" cy="2892563"/>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4716463" y="274638"/>
            <a:ext cx="3970337" cy="1858962"/>
          </a:xfrm>
          <a:prstGeom prst="rect">
            <a:avLst/>
          </a:prstGeom>
          <a:noFill/>
          <a:ln w="9525">
            <a:noFill/>
            <a:round/>
            <a:headEnd/>
            <a:tailEnd/>
          </a:ln>
          <a:effectLst/>
        </p:spPr>
        <p:txBody>
          <a:bodyPr lIns="90000" tIns="46800" rIns="90000" bIns="46800" anchor="ctr"/>
          <a:lstStyle/>
          <a:p>
            <a:pPr algn="ctr">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993300"/>
                </a:solidFill>
                <a:effectLst>
                  <a:outerShdw blurRad="38100" dist="38100" dir="2700000" algn="tl">
                    <a:srgbClr val="000000"/>
                  </a:outerShdw>
                </a:effectLst>
                <a:latin typeface="Calibri" pitchFamily="34" charset="0"/>
              </a:rPr>
              <a:t>Traducciones</a:t>
            </a:r>
          </a:p>
          <a:p>
            <a:pPr algn="ctr">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993300"/>
                </a:solidFill>
                <a:effectLst>
                  <a:outerShdw blurRad="38100" dist="38100" dir="2700000" algn="tl">
                    <a:srgbClr val="000000"/>
                  </a:outerShdw>
                </a:effectLst>
                <a:latin typeface="Calibri" pitchFamily="34" charset="0"/>
              </a:rPr>
              <a:t>de la Biblia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normAutofit/>
          </a:bodyPr>
          <a:lstStyle/>
          <a:p>
            <a:pPr>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993300"/>
                </a:solidFill>
                <a:effectLst>
                  <a:outerShdw blurRad="38100" dist="38100" dir="2700000" algn="tl">
                    <a:srgbClr val="000000"/>
                  </a:outerShdw>
                </a:effectLst>
              </a:rPr>
              <a:t>¿Cuál Traducción?</a:t>
            </a:r>
          </a:p>
        </p:txBody>
      </p:sp>
      <p:sp>
        <p:nvSpPr>
          <p:cNvPr id="34818" name="Rectangle 2"/>
          <p:cNvSpPr>
            <a:spLocks noGrp="1" noChangeArrowheads="1"/>
          </p:cNvSpPr>
          <p:nvPr>
            <p:ph type="body" idx="1"/>
          </p:nvPr>
        </p:nvSpPr>
        <p:spPr>
          <a:xfrm>
            <a:off x="457200" y="1600200"/>
            <a:ext cx="8229600" cy="5073650"/>
          </a:xfrm>
        </p:spPr>
        <p:txBody>
          <a:bodyPr/>
          <a:lstStyle/>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smtClean="0"/>
              <a:t>Otras traducciones de la Biblia al castellano:</a:t>
            </a:r>
            <a:r>
              <a:rPr lang="en-GB" sz="2800" smtClean="0"/>
              <a:t> </a:t>
            </a:r>
          </a:p>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1. </a:t>
            </a:r>
            <a:r>
              <a:rPr lang="en-GB" sz="2000" i="1" smtClean="0"/>
              <a:t>La Septuaginta</a:t>
            </a:r>
            <a:r>
              <a:rPr lang="en-GB" sz="2000" smtClean="0"/>
              <a:t> o </a:t>
            </a:r>
            <a:r>
              <a:rPr lang="en-GB" sz="2000" i="1" smtClean="0"/>
              <a:t>Versión de los Setenta</a:t>
            </a:r>
            <a:r>
              <a:rPr lang="en-GB" sz="2000" smtClean="0"/>
              <a:t>. Versión griega de la Biblia, publicada en castellano en 1992 en Chillán, Chile, por Guillermo Jünemann, alemán nacionalizado chileno.</a:t>
            </a:r>
          </a:p>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2. La </a:t>
            </a:r>
            <a:r>
              <a:rPr lang="en-GB" sz="2000" i="1" smtClean="0"/>
              <a:t>Biblia de Jerusalén, </a:t>
            </a:r>
            <a:r>
              <a:rPr lang="en-GB" sz="2000" smtClean="0"/>
              <a:t>publicada en castellano el 15 de julio de 1966. Revisiones en 1973, 1973, 1974, 1998. </a:t>
            </a:r>
          </a:p>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3. La </a:t>
            </a:r>
            <a:r>
              <a:rPr lang="en-GB" sz="2000" i="1" smtClean="0"/>
              <a:t>Nueva Versión Internacional </a:t>
            </a:r>
            <a:r>
              <a:rPr lang="en-GB" sz="2000" smtClean="0"/>
              <a:t>(NVI)</a:t>
            </a:r>
            <a:r>
              <a:rPr lang="en-GB" sz="2000" i="1" smtClean="0"/>
              <a:t>, </a:t>
            </a:r>
            <a:r>
              <a:rPr lang="en-GB" sz="2000" smtClean="0"/>
              <a:t>publicada en castellano en 1999.</a:t>
            </a:r>
            <a:r>
              <a:rPr lang="en-GB" sz="2000" i="1" smtClean="0"/>
              <a:t> </a:t>
            </a:r>
          </a:p>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smtClean="0"/>
              <a:t>4. La </a:t>
            </a:r>
            <a:r>
              <a:rPr lang="en-GB" sz="2000" i="1" smtClean="0"/>
              <a:t>Biblia de las Américas, p</a:t>
            </a:r>
            <a:r>
              <a:rPr lang="en-GB" sz="2000" smtClean="0"/>
              <a:t>ublicada en 1986 por un equipo de eruditos bíblicos evangélicos latinoamericanos, bajo los auspicios de Lockman Foundation.</a:t>
            </a:r>
          </a:p>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smtClean="0">
                <a:cs typeface="Times New Roman" pitchFamily="18" charset="0"/>
              </a:rPr>
              <a:t>Sin embargo, desde hace ya más de 500 años, y después de varias revisiones, la traducción de Reina sigue siendo una de las versiones más populares de Hispanoamérica.</a:t>
            </a:r>
            <a:r>
              <a:rPr lang="es-ES" sz="2000" smtClean="0"/>
              <a:t> </a:t>
            </a:r>
            <a:endParaRPr lang="en-GB" sz="2000" smtClean="0"/>
          </a:p>
          <a:p>
            <a:pP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2.3  Los Dones del Espíritu Santo</a:t>
            </a:r>
          </a:p>
        </p:txBody>
      </p:sp>
      <p:pic>
        <p:nvPicPr>
          <p:cNvPr id="4" name="Content Placeholder 3" descr="holy spirit 2.jpg"/>
          <p:cNvPicPr>
            <a:picLocks noGrp="1" noChangeAspect="1"/>
          </p:cNvPicPr>
          <p:nvPr>
            <p:ph idx="1"/>
          </p:nvPr>
        </p:nvPicPr>
        <p:blipFill>
          <a:blip r:embed="rId3" cstate="print"/>
          <a:stretch>
            <a:fillRect/>
          </a:stretch>
        </p:blipFill>
        <p:spPr>
          <a:xfrm>
            <a:off x="1979712" y="2132856"/>
            <a:ext cx="5075953" cy="3362819"/>
          </a:xfr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04850"/>
            <a:ext cx="8305800" cy="3732213"/>
          </a:xfrm>
        </p:spPr>
        <p:txBody>
          <a:bodyPr/>
          <a:lstStyle/>
          <a:p>
            <a:r>
              <a:rPr lang="en-GB" dirty="0" smtClean="0"/>
              <a:t>www.biblebasicsonline.com</a:t>
            </a:r>
            <a:br>
              <a:rPr lang="en-GB" dirty="0" smtClean="0"/>
            </a:br>
            <a:r>
              <a:rPr lang="en-GB" dirty="0" smtClean="0"/>
              <a:t>www.carelinks.net/es </a:t>
            </a:r>
            <a:r>
              <a:rPr lang="en-GB" dirty="0" smtClean="0"/>
              <a:t/>
            </a:r>
            <a:br>
              <a:rPr lang="en-GB" dirty="0" smtClean="0"/>
            </a:br>
            <a:r>
              <a:rPr lang="en-GB" dirty="0" smtClean="0"/>
              <a:t>Email: info@carelinks.net</a:t>
            </a:r>
            <a:br>
              <a:rPr lang="en-GB" dirty="0" smtClean="0"/>
            </a:br>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El Espiritu se dio para propósitos específicos en momentos específicos </a:t>
            </a:r>
          </a:p>
        </p:txBody>
      </p:sp>
      <p:sp>
        <p:nvSpPr>
          <p:cNvPr id="37890" name="Content Placeholder 2"/>
          <p:cNvSpPr>
            <a:spLocks noGrp="1"/>
          </p:cNvSpPr>
          <p:nvPr>
            <p:ph idx="1"/>
          </p:nvPr>
        </p:nvSpPr>
        <p:spPr/>
        <p:txBody>
          <a:bodyPr/>
          <a:lstStyle/>
          <a:p>
            <a:pPr>
              <a:buFont typeface="Arial" pitchFamily="34" charset="0"/>
              <a:buNone/>
            </a:pPr>
            <a:r>
              <a:rPr lang="en-GB" smtClean="0"/>
              <a:t>Para construir el tabernáculo los hombres fueron “llenados del espíritu de sabiduría, </a:t>
            </a:r>
            <a:r>
              <a:rPr lang="en-GB" i="1" smtClean="0"/>
              <a:t>a fin de que</a:t>
            </a:r>
            <a:r>
              <a:rPr lang="en-GB" smtClean="0"/>
              <a:t> hagan las vestiduras de Aarón...” etc. (Ex. 28:3). Bezaleel fue “llenado del  espíritu de Dios, en sabiduría, y en inteligencia, y en ciencia y en toda clase de artesanía…y en el labrado de piedras... en  toda clase de artesanía” Ex. 31: 3-5).</a:t>
            </a:r>
          </a:p>
          <a:p>
            <a:endParaRPr lang="en-GB" smtClean="0"/>
          </a:p>
          <a:p>
            <a:endParaRPr lang="en-GB" smtClean="0"/>
          </a:p>
          <a:p>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404813"/>
            <a:ext cx="4679950" cy="6264275"/>
          </a:xfrm>
        </p:spPr>
        <p:txBody>
          <a:bodyPr>
            <a:normAutofit/>
          </a:bodyPr>
          <a:lstStyle/>
          <a:p>
            <a:pPr>
              <a:lnSpc>
                <a:spcPct val="90000"/>
              </a:lnSpc>
              <a:buFont typeface="Arial" pitchFamily="34" charset="0"/>
              <a:buNone/>
            </a:pPr>
            <a:r>
              <a:rPr lang="en-GB" sz="3000" smtClean="0"/>
              <a:t>A Sansón se le dio el  espíritu para que matara a un león (Jueces 14:5, 6); para que matara 30 hombres (Jueces 14:19) y para que rompiera las cuerdas con las que había sido atado (Jueces 15:14). Por lo tanto, Sansón no poseía continuamente semejante “Espíritu Santo” – venía sobre él para realizar cosas específicas y entonces le era quitado.</a:t>
            </a:r>
          </a:p>
          <a:p>
            <a:pPr>
              <a:lnSpc>
                <a:spcPct val="90000"/>
              </a:lnSpc>
            </a:pPr>
            <a:endParaRPr lang="en-GB" sz="3000" smtClean="0"/>
          </a:p>
        </p:txBody>
      </p:sp>
      <p:pic>
        <p:nvPicPr>
          <p:cNvPr id="4" name="Picture 3" descr="samson lio.jpg"/>
          <p:cNvPicPr>
            <a:picLocks noChangeAspect="1"/>
          </p:cNvPicPr>
          <p:nvPr/>
        </p:nvPicPr>
        <p:blipFill>
          <a:blip r:embed="rId3" cstate="print"/>
          <a:stretch>
            <a:fillRect/>
          </a:stretch>
        </p:blipFill>
        <p:spPr>
          <a:xfrm>
            <a:off x="4716016" y="678383"/>
            <a:ext cx="4149307" cy="5144121"/>
          </a:xfrm>
          <a:prstGeom prst="rect">
            <a:avLst/>
          </a:prstGeom>
          <a:effectLst>
            <a:softEdge rad="1270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smtClean="0"/>
              <a:t>.</a:t>
            </a:r>
          </a:p>
        </p:txBody>
      </p:sp>
      <p:sp>
        <p:nvSpPr>
          <p:cNvPr id="39938" name="Content Placeholder 2"/>
          <p:cNvSpPr>
            <a:spLocks noGrp="1"/>
          </p:cNvSpPr>
          <p:nvPr>
            <p:ph idx="1"/>
          </p:nvPr>
        </p:nvSpPr>
        <p:spPr/>
        <p:txBody>
          <a:bodyPr/>
          <a:lstStyle/>
          <a:p>
            <a:pPr lvl="1">
              <a:buFont typeface="Arial" pitchFamily="34" charset="0"/>
              <a:buNone/>
            </a:pPr>
            <a:r>
              <a:rPr lang="en-GB" smtClean="0"/>
              <a:t>Recibir el don del uso del espíritu de Dios para un propósito en particular no era</a:t>
            </a:r>
          </a:p>
          <a:p>
            <a:r>
              <a:rPr lang="en-GB" sz="2800" smtClean="0"/>
              <a:t>Una garantía de salvación final</a:t>
            </a:r>
          </a:p>
          <a:p>
            <a:r>
              <a:rPr lang="en-GB" sz="2800" smtClean="0"/>
              <a:t>Algo que duraba toda la vida de una persona.</a:t>
            </a:r>
          </a:p>
          <a:p>
            <a:r>
              <a:rPr lang="en-GB" sz="2800" smtClean="0"/>
              <a:t>Es la gracia lo que salva; no los dones del Espíritu (Ef. 2:8). Hombres como Saúl, Balaam (Núm. 23:5, 16),  Judas (Mateo 10:1) y los de Mateo 7:21-23, todos tuvieron los dones; y sin embargo ellos no serán salvos.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11" y="602779"/>
            <a:ext cx="8229600" cy="1143000"/>
          </a:xfrm>
        </p:spPr>
        <p:txBody>
          <a:bodyPr rtlCol="0">
            <a:normAutofit fontScale="90000"/>
          </a:bodyPr>
          <a:lstStyle/>
          <a:p>
            <a:pPr fontAlgn="auto">
              <a:spcAft>
                <a:spcPts val="0"/>
              </a:spcAft>
              <a:defRPr/>
            </a:pPr>
            <a:r>
              <a:rPr lang="en-GB" b="1" cap="small" dirty="0" smtClean="0">
                <a:solidFill>
                  <a:schemeClr val="accent2">
                    <a:lumMod val="75000"/>
                  </a:schemeClr>
                </a:solidFill>
                <a:effectLst>
                  <a:glow rad="101600">
                    <a:srgbClr val="FFC000">
                      <a:alpha val="60000"/>
                    </a:srgbClr>
                  </a:glow>
                </a:effectLst>
              </a:rPr>
              <a:t>Reasons For The Gifts In The First Century</a:t>
            </a:r>
            <a:r>
              <a:rPr lang="en-GB" b="1" dirty="0" smtClean="0"/>
              <a:t/>
            </a:r>
            <a:br>
              <a:rPr lang="en-GB" b="1" dirty="0" smtClean="0"/>
            </a:br>
            <a:endParaRPr lang="en-GB" dirty="0"/>
          </a:p>
        </p:txBody>
      </p:sp>
      <p:sp>
        <p:nvSpPr>
          <p:cNvPr id="3" name="Content Placeholder 2"/>
          <p:cNvSpPr>
            <a:spLocks noGrp="1"/>
          </p:cNvSpPr>
          <p:nvPr>
            <p:ph idx="1"/>
          </p:nvPr>
        </p:nvSpPr>
        <p:spPr>
          <a:xfrm>
            <a:off x="468313" y="2332038"/>
            <a:ext cx="8229600" cy="4525962"/>
          </a:xfrm>
        </p:spPr>
        <p:txBody>
          <a:bodyPr>
            <a:normAutofit/>
          </a:bodyPr>
          <a:lstStyle/>
          <a:p>
            <a:pPr>
              <a:lnSpc>
                <a:spcPct val="80000"/>
              </a:lnSpc>
            </a:pPr>
            <a:r>
              <a:rPr lang="en-GB" sz="2200" smtClean="0"/>
              <a:t>- Para confirmar la predicación del evangelio: “Y ellos, saliendo, predicaron en todas partes, ayudándoles el Señor y  confirmando la palabra con las señales que la seguían” (Marcos. 16:20). En Iconio   “el Señor... daba testimonio de la palabra de su gracia, concediendo que se hiciesen señales y milagros por las manos de ellos” (Hechos 14:3).</a:t>
            </a:r>
          </a:p>
          <a:p>
            <a:pPr>
              <a:lnSpc>
                <a:spcPct val="80000"/>
              </a:lnSpc>
            </a:pPr>
            <a:endParaRPr lang="en-GB" sz="2200" smtClean="0"/>
          </a:p>
          <a:p>
            <a:pPr>
              <a:lnSpc>
                <a:spcPct val="80000"/>
              </a:lnSpc>
            </a:pPr>
            <a:r>
              <a:rPr lang="en-GB" sz="2200" smtClean="0"/>
              <a:t>- Para desarrollar la iglesia primitiva: “Subiendo [Jesús] a lo alto [al cielo]… dio dones  a los hombres ...  A fin de perfeccionar a los santos para la obra [predicación] del ministerio… para la edificación del cuerpo de Cristo”, es decir, los  creyentes (Ef. 4:8,12).</a:t>
            </a:r>
          </a:p>
          <a:p>
            <a:pPr>
              <a:lnSpc>
                <a:spcPct val="80000"/>
              </a:lnSpc>
            </a:pPr>
            <a:r>
              <a:rPr lang="en-GB" sz="2200" smtClean="0"/>
              <a:t>“Porque deseo veros, para impartir a vosotros algún don espiritual, a fin de fortaleceros” (Rom. 1:11).</a:t>
            </a:r>
          </a:p>
          <a:p>
            <a:pPr>
              <a:lnSpc>
                <a:spcPct val="80000"/>
              </a:lnSpc>
            </a:pPr>
            <a:endParaRPr lang="en-GB" sz="2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smtClean="0">
                <a:solidFill>
                  <a:srgbClr val="17375E"/>
                </a:solidFill>
              </a:rPr>
              <a:t>Cosas específicas en momentos  específicos </a:t>
            </a:r>
          </a:p>
        </p:txBody>
      </p:sp>
      <p:sp>
        <p:nvSpPr>
          <p:cNvPr id="41986" name="Content Placeholder 2"/>
          <p:cNvSpPr>
            <a:spLocks noGrp="1"/>
          </p:cNvSpPr>
          <p:nvPr>
            <p:ph idx="1"/>
          </p:nvPr>
        </p:nvSpPr>
        <p:spPr>
          <a:xfrm>
            <a:off x="457200" y="1524000"/>
            <a:ext cx="8362950" cy="4857750"/>
          </a:xfrm>
        </p:spPr>
        <p:txBody>
          <a:bodyPr/>
          <a:lstStyle/>
          <a:p>
            <a:pPr>
              <a:buFont typeface="Arial" pitchFamily="34" charset="0"/>
              <a:buNone/>
            </a:pPr>
            <a:r>
              <a:rPr lang="en-GB" smtClean="0"/>
              <a:t>Pablo fue “lleno del Espíritu Santo” en su bautismo </a:t>
            </a:r>
            <a:r>
              <a:rPr lang="en-GB" sz="2400" smtClean="0"/>
              <a:t>(Hechos 9:17), </a:t>
            </a:r>
            <a:r>
              <a:rPr lang="en-GB" smtClean="0"/>
              <a:t>pero años después  fue                                  nuevamente “lleno del Espíritu Santo” con el propósito de castigar con ceguera a un inicuo </a:t>
            </a:r>
            <a:r>
              <a:rPr lang="en-GB" sz="2400" smtClean="0"/>
              <a:t>(Hechos 13:9).</a:t>
            </a:r>
          </a:p>
          <a:p>
            <a:endParaRPr lang="en-GB" smtClean="0"/>
          </a:p>
          <a:p>
            <a:endParaRPr lang="en-GB" smtClean="0"/>
          </a:p>
        </p:txBody>
      </p:sp>
      <p:pic>
        <p:nvPicPr>
          <p:cNvPr id="4" name="Picture 3" descr="paul preaching.jpg"/>
          <p:cNvPicPr>
            <a:picLocks noChangeAspect="1"/>
          </p:cNvPicPr>
          <p:nvPr/>
        </p:nvPicPr>
        <p:blipFill>
          <a:blip r:embed="rId3" cstate="print"/>
          <a:stretch>
            <a:fillRect/>
          </a:stretch>
        </p:blipFill>
        <p:spPr>
          <a:xfrm>
            <a:off x="2627784" y="3356992"/>
            <a:ext cx="3836268" cy="3254539"/>
          </a:xfrm>
          <a:prstGeom prst="rect">
            <a:avLst/>
          </a:prstGeom>
          <a:effectLst>
            <a:softEdge rad="1270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3"/>
            <a:ext cx="8229600" cy="1143000"/>
          </a:xfrm>
        </p:spPr>
        <p:txBody>
          <a:bodyPr>
            <a:normAutofit/>
          </a:bodyPr>
          <a:lstStyle/>
          <a:p>
            <a:r>
              <a:rPr lang="en-GB" sz="3600" b="1" smtClean="0">
                <a:solidFill>
                  <a:srgbClr val="953735"/>
                </a:solidFill>
                <a:latin typeface="Copperplate Gothic Bold" pitchFamily="34" charset="0"/>
              </a:rPr>
              <a:t>LOS DONES ESPIRITUALES EN EL PRIMER SIGLO</a:t>
            </a:r>
            <a:r>
              <a:rPr lang="en-GB" sz="4000" b="1" smtClean="0"/>
              <a:t/>
            </a:r>
            <a:br>
              <a:rPr lang="en-GB" sz="4000" b="1" smtClean="0"/>
            </a:br>
            <a:endParaRPr lang="en-GB" sz="4000" smtClean="0"/>
          </a:p>
        </p:txBody>
      </p:sp>
      <p:sp>
        <p:nvSpPr>
          <p:cNvPr id="43010" name="Content Placeholder 2"/>
          <p:cNvSpPr>
            <a:spLocks noGrp="1"/>
          </p:cNvSpPr>
          <p:nvPr>
            <p:ph idx="1"/>
          </p:nvPr>
        </p:nvSpPr>
        <p:spPr>
          <a:xfrm>
            <a:off x="457200" y="1524000"/>
            <a:ext cx="8229600" cy="4602163"/>
          </a:xfrm>
        </p:spPr>
        <p:txBody>
          <a:bodyPr/>
          <a:lstStyle/>
          <a:p>
            <a:pPr>
              <a:buFont typeface="Arial" pitchFamily="34" charset="0"/>
              <a:buNone/>
            </a:pPr>
            <a:r>
              <a:rPr lang="en-GB" b="1" smtClean="0"/>
              <a:t> Profecía – </a:t>
            </a:r>
            <a:r>
              <a:rPr lang="en-GB" sz="3000" smtClean="0"/>
              <a:t>La palabra griega para ‘profeta’ significa alguien que proclama la palabra de Dios – es decir, cualquier persona inspirada para hablar las palabras de Dios, lo que a veces incluía predecir acontecimientos futuros    (véase 2 Pedro 1:19-21).</a:t>
            </a:r>
            <a:r>
              <a:rPr lang="en-GB" smtClean="0"/>
              <a:t> </a:t>
            </a:r>
          </a:p>
        </p:txBody>
      </p:sp>
      <p:pic>
        <p:nvPicPr>
          <p:cNvPr id="5" name="Picture 4" descr="apostles.jpg"/>
          <p:cNvPicPr>
            <a:picLocks noChangeAspect="1"/>
          </p:cNvPicPr>
          <p:nvPr/>
        </p:nvPicPr>
        <p:blipFill>
          <a:blip r:embed="rId3" cstate="print"/>
          <a:stretch>
            <a:fillRect/>
          </a:stretch>
        </p:blipFill>
        <p:spPr>
          <a:xfrm>
            <a:off x="2699792" y="3861048"/>
            <a:ext cx="4080956"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smtClean="0"/>
              <a:t>LOS DONES ESPIRITUALES EN EL PRIMER SIGLO</a:t>
            </a:r>
            <a:endParaRPr lang="en-GB" sz="4200" smtClean="0"/>
          </a:p>
        </p:txBody>
      </p:sp>
      <p:sp>
        <p:nvSpPr>
          <p:cNvPr id="3" name="Content Placeholder 2"/>
          <p:cNvSpPr>
            <a:spLocks noGrp="1"/>
          </p:cNvSpPr>
          <p:nvPr>
            <p:ph idx="1"/>
          </p:nvPr>
        </p:nvSpPr>
        <p:spPr/>
        <p:txBody>
          <a:bodyPr>
            <a:normAutofit/>
          </a:bodyPr>
          <a:lstStyle/>
          <a:p>
            <a:pPr>
              <a:lnSpc>
                <a:spcPct val="80000"/>
              </a:lnSpc>
            </a:pPr>
            <a:r>
              <a:rPr lang="en-GB" sz="2500" b="1" smtClean="0"/>
              <a:t>- Sanidad. </a:t>
            </a:r>
            <a:r>
              <a:rPr lang="en-GB" sz="2500" smtClean="0"/>
              <a:t>El mendigo cojo: “Y saltando se puso de pie y anduvo; y entró  con ellos en el templo, andando, y saltando, y alabando a Dios. Y todo el pueblo le vio andar y alabar a Dios. Y reconocieron que él era el que se sentaba a pedir limosna a la puerta del templo, la Hermosa; y se llenaron de asombro y espanto por lo que le había sucedido.Y mientras el cojo que había sido sanado seguía aferrado a Pedro… todo el pueblo, atónito, concurrió a ellos al pórtico (Hechos 3:7-11). </a:t>
            </a:r>
          </a:p>
          <a:p>
            <a:pPr>
              <a:lnSpc>
                <a:spcPct val="80000"/>
              </a:lnSpc>
            </a:pPr>
            <a:r>
              <a:rPr lang="en-GB" sz="2500" smtClean="0"/>
              <a:t>“Porque de cierto, milagro manifiesto ha sido hecho por ellos, notorio a todos los que moran en Jerusalén, y no lo podemos negar” (Hechos 4:16) – a diferencia de las pretensiones de los pentecostales modernos, no había duda alguna.</a:t>
            </a:r>
            <a:endParaRPr lang="en-GB" sz="2500" b="1" smtClean="0"/>
          </a:p>
          <a:p>
            <a:pPr>
              <a:lnSpc>
                <a:spcPct val="80000"/>
              </a:lnSpc>
            </a:pPr>
            <a:endParaRPr lang="en-GB" sz="25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smtClean="0"/>
              <a:t>LOS DONES ESPIRITUALES EN EL PRIMER SIGLO</a:t>
            </a:r>
            <a:endParaRPr lang="en-GB" sz="4200" smtClean="0"/>
          </a:p>
        </p:txBody>
      </p:sp>
      <p:sp>
        <p:nvSpPr>
          <p:cNvPr id="3" name="Content Placeholder 2"/>
          <p:cNvSpPr>
            <a:spLocks noGrp="1"/>
          </p:cNvSpPr>
          <p:nvPr>
            <p:ph idx="1"/>
          </p:nvPr>
        </p:nvSpPr>
        <p:spPr>
          <a:xfrm>
            <a:off x="457200" y="1600200"/>
            <a:ext cx="8229600" cy="4781550"/>
          </a:xfrm>
        </p:spPr>
        <p:txBody>
          <a:bodyPr>
            <a:normAutofit/>
          </a:bodyPr>
          <a:lstStyle/>
          <a:p>
            <a:pPr>
              <a:lnSpc>
                <a:spcPct val="80000"/>
              </a:lnSpc>
              <a:buFont typeface="Arial" pitchFamily="34" charset="0"/>
              <a:buNone/>
            </a:pPr>
            <a:r>
              <a:rPr lang="en-GB" sz="4000" b="1" smtClean="0"/>
              <a:t> </a:t>
            </a:r>
            <a:r>
              <a:rPr lang="en-GB" sz="3800" b="1" smtClean="0"/>
              <a:t>Lenguas / Idiomas</a:t>
            </a:r>
          </a:p>
          <a:p>
            <a:pPr>
              <a:lnSpc>
                <a:spcPct val="80000"/>
              </a:lnSpc>
              <a:buFont typeface="Arial" pitchFamily="34" charset="0"/>
              <a:buNone/>
            </a:pPr>
            <a:r>
              <a:rPr lang="en-GB" sz="2400" smtClean="0"/>
              <a:t>Los apóstoles “eran sin estudios ni preparación” (Hechos 4:13). </a:t>
            </a:r>
          </a:p>
          <a:p>
            <a:pPr>
              <a:lnSpc>
                <a:spcPct val="80000"/>
              </a:lnSpc>
            </a:pPr>
            <a:r>
              <a:rPr lang="en-GB" sz="2400" smtClean="0"/>
              <a:t>“Y fueron todos llenos del  Espíritu Santo, y comenzaron a hablar en otras lenguas, según el Espíritu les daba que hablasen. Moraban entonces en Jerusalén judíos, varones piadosos, de todas las naciones bajo el cielo. Y hecho este estruendo, se juntó la multitud; [de nuevo, ¡una manifstación pública de los dones!] y estaban  confusos, porque cada uno los oía hablar en su propia lengua... Y estaban atónitos y maravillados, diciendo: He aquí, ¿no son galileos  todos estos que hablan? ¿Cómo, pues, los oímos nosotros hablar cada uno en nuestra lengua en la que hemos nacido? (la misma palabra griega traducida  como ‘idiomas’). Partos y medos... los oímos hablar en nuestras lenguas... Y estaban todos atónitos” (Hechos 2:4-12).</a:t>
            </a:r>
          </a:p>
          <a:p>
            <a:pPr>
              <a:lnSpc>
                <a:spcPct val="80000"/>
              </a:lnSpc>
            </a:pPr>
            <a:r>
              <a:rPr lang="en-GB" sz="2400" smtClean="0"/>
              <a:t>Idiomas, no jerigonza.</a:t>
            </a:r>
          </a:p>
          <a:p>
            <a:pPr>
              <a:lnSpc>
                <a:spcPct val="80000"/>
              </a:lnSpc>
            </a:pPr>
            <a:endParaRPr lang="en-GB"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68313" y="1484313"/>
            <a:ext cx="8229600" cy="1143000"/>
          </a:xfrm>
        </p:spPr>
        <p:txBody>
          <a:bodyPr/>
          <a:lstStyle/>
          <a:p>
            <a:r>
              <a:rPr lang="en-GB" smtClean="0"/>
              <a:t>2.4  El Retiro de los Dones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smtClean="0">
                <a:solidFill>
                  <a:srgbClr val="17375E"/>
                </a:solidFill>
              </a:rPr>
              <a:t>Los dones del Espíritu Santo volverán a darse cuando regrese Cristo</a:t>
            </a:r>
          </a:p>
        </p:txBody>
      </p:sp>
      <p:sp>
        <p:nvSpPr>
          <p:cNvPr id="47107" name="Content Placeholder 2"/>
          <p:cNvSpPr>
            <a:spLocks noGrp="1"/>
          </p:cNvSpPr>
          <p:nvPr>
            <p:ph idx="1"/>
          </p:nvPr>
        </p:nvSpPr>
        <p:spPr/>
        <p:txBody>
          <a:bodyPr/>
          <a:lstStyle/>
          <a:p>
            <a:pPr>
              <a:buFont typeface="Arial" pitchFamily="34" charset="0"/>
              <a:buNone/>
            </a:pPr>
            <a:r>
              <a:rPr lang="en-GB" smtClean="0"/>
              <a:t>Por lo tanto, a los dones se les llama “los poderes del siglo venidero” (Heb. 6:4,5); y Joel 2:26-29 describe un gran derramamiento de los dones espirituales después del arrepentimiento de Israel.</a:t>
            </a:r>
          </a:p>
        </p:txBody>
      </p:sp>
      <p:pic>
        <p:nvPicPr>
          <p:cNvPr id="4" name="Picture 3" descr="man sky.jpg"/>
          <p:cNvPicPr>
            <a:picLocks noChangeAspect="1"/>
          </p:cNvPicPr>
          <p:nvPr/>
        </p:nvPicPr>
        <p:blipFill>
          <a:blip r:embed="rId4" cstate="print"/>
          <a:stretch>
            <a:fillRect/>
          </a:stretch>
        </p:blipFill>
        <p:spPr>
          <a:xfrm>
            <a:off x="2411760" y="4120229"/>
            <a:ext cx="4419575" cy="2466412"/>
          </a:xfrm>
          <a:prstGeom prst="rect">
            <a:avLst/>
          </a:prstGeom>
          <a:effectLst>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28600"/>
            <a:ext cx="8229600" cy="1189038"/>
          </a:xfrm>
        </p:spPr>
        <p:txBody>
          <a:bodyPr/>
          <a:lstStyle/>
          <a:p>
            <a:r>
              <a:rPr lang="en-GB" sz="4300" smtClean="0"/>
              <a:t>2.1  El Espíritu de Dios: Definición</a:t>
            </a:r>
          </a:p>
        </p:txBody>
      </p:sp>
      <p:sp>
        <p:nvSpPr>
          <p:cNvPr id="3" name="Content Placeholder 2"/>
          <p:cNvSpPr>
            <a:spLocks noGrp="1"/>
          </p:cNvSpPr>
          <p:nvPr>
            <p:ph idx="1"/>
          </p:nvPr>
        </p:nvSpPr>
        <p:spPr>
          <a:xfrm>
            <a:off x="468313" y="1268413"/>
            <a:ext cx="8229600" cy="2952750"/>
          </a:xfrm>
        </p:spPr>
        <p:txBody>
          <a:bodyPr>
            <a:normAutofit fontScale="92500"/>
          </a:bodyPr>
          <a:lstStyle/>
          <a:p>
            <a:pPr>
              <a:lnSpc>
                <a:spcPct val="90000"/>
              </a:lnSpc>
              <a:buFont typeface="Arial" pitchFamily="34" charset="0"/>
              <a:buNone/>
            </a:pPr>
            <a:r>
              <a:rPr lang="en-GB" sz="3000" smtClean="0">
                <a:solidFill>
                  <a:srgbClr val="10253F"/>
                </a:solidFill>
              </a:rPr>
              <a:t>La palabra hebrea traducida como “espíritu” en el Antiguo Testamento significa estrictamente “aliento” o “poder”; de este modo, el Espíritu de Dios es su “respiración”, la esencia misma de Dios, que refleja su mente. Puede referirse a la mente o a la forma de pensar. Por lo tanto, lo que se hace por el Espíritu de Dios es su forma de </a:t>
            </a:r>
            <a:r>
              <a:rPr lang="en-GB" sz="2800" smtClean="0">
                <a:solidFill>
                  <a:srgbClr val="10253F"/>
                </a:solidFill>
              </a:rPr>
              <a:t>pensar en acción.</a:t>
            </a:r>
          </a:p>
        </p:txBody>
      </p:sp>
      <p:pic>
        <p:nvPicPr>
          <p:cNvPr id="5" name="Picture 4" descr="Hands-around-tree-resized.jpg"/>
          <p:cNvPicPr>
            <a:picLocks noChangeAspect="1"/>
          </p:cNvPicPr>
          <p:nvPr/>
        </p:nvPicPr>
        <p:blipFill>
          <a:blip r:embed="rId3" cstate="print"/>
          <a:stretch>
            <a:fillRect/>
          </a:stretch>
        </p:blipFill>
        <p:spPr>
          <a:xfrm>
            <a:off x="2827866" y="3926706"/>
            <a:ext cx="5619210"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Los dones habían de ser quitados en algún tiempo entre el primer siglo y el regreso de Cristo</a:t>
            </a:r>
          </a:p>
        </p:txBody>
      </p:sp>
      <p:sp>
        <p:nvSpPr>
          <p:cNvPr id="3" name="Content Placeholder 2"/>
          <p:cNvSpPr>
            <a:spLocks noGrp="1"/>
          </p:cNvSpPr>
          <p:nvPr>
            <p:ph idx="1"/>
          </p:nvPr>
        </p:nvSpPr>
        <p:spPr>
          <a:xfrm>
            <a:off x="468313" y="1989138"/>
            <a:ext cx="8229600" cy="4525962"/>
          </a:xfrm>
        </p:spPr>
        <p:txBody>
          <a:bodyPr>
            <a:normAutofit/>
          </a:bodyPr>
          <a:lstStyle/>
          <a:p>
            <a:pPr>
              <a:lnSpc>
                <a:spcPct val="80000"/>
              </a:lnSpc>
            </a:pPr>
            <a:r>
              <a:rPr lang="en-GB" sz="2200" smtClean="0"/>
              <a:t>“Las profecías se acabarán, y cesarán las lenguas, y el [don del] conocimiento se acabará; porque en parte conocemos, y en parte profetizamos;  mas cuando venga lo que es perfecto [completo], entonces lo que es en parte se acabará” (1 Cor. 13:8-10).</a:t>
            </a:r>
          </a:p>
          <a:p>
            <a:pPr>
              <a:lnSpc>
                <a:spcPct val="80000"/>
              </a:lnSpc>
            </a:pPr>
            <a:r>
              <a:rPr lang="en-GB" sz="2200" smtClean="0"/>
              <a:t>Los dones “son temporales” (G.N.B.).</a:t>
            </a:r>
          </a:p>
          <a:p>
            <a:pPr>
              <a:lnSpc>
                <a:spcPct val="80000"/>
              </a:lnSpc>
            </a:pPr>
            <a:r>
              <a:rPr lang="en-GB" sz="2200" smtClean="0"/>
              <a:t>Ef. 4:8-14 : “Cuando (Jesús) subió a lo alto (al cielo), dio dones (espirituales) a los hombres... para la edificación del cuerpo de Cristo, hasta que lleguemos a la unidad de la fe [es decir, a la única fe] y del conocimiento del Hijo de Dios, a un varón perfecto… para que ya no seamos niños fluctuantes, llevados por doquiera de todo viento de doctrina”.</a:t>
            </a:r>
          </a:p>
          <a:p>
            <a:pPr>
              <a:lnSpc>
                <a:spcPct val="80000"/>
              </a:lnSpc>
            </a:pPr>
            <a:r>
              <a:rPr lang="en-GB" sz="2200" smtClean="0"/>
              <a:t>Los dones habían de ser quitados cuando se dé a la iglesia aquello que la faculta para ser “perfecta” o madura. ¿Qué era esto?</a:t>
            </a:r>
          </a:p>
          <a:p>
            <a:pPr>
              <a:lnSpc>
                <a:spcPct val="80000"/>
              </a:lnSpc>
            </a:pPr>
            <a:endParaRPr lang="en-GB" sz="22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Una vez que la Biblia fue completada, los dones fueron quitados</a:t>
            </a:r>
          </a:p>
        </p:txBody>
      </p:sp>
      <p:sp>
        <p:nvSpPr>
          <p:cNvPr id="3" name="Content Placeholder 2"/>
          <p:cNvSpPr>
            <a:spLocks noGrp="1"/>
          </p:cNvSpPr>
          <p:nvPr>
            <p:ph idx="1"/>
          </p:nvPr>
        </p:nvSpPr>
        <p:spPr/>
        <p:txBody>
          <a:bodyPr>
            <a:normAutofit/>
          </a:bodyPr>
          <a:lstStyle/>
          <a:p>
            <a:pPr>
              <a:lnSpc>
                <a:spcPct val="90000"/>
              </a:lnSpc>
              <a:buFont typeface="Arial" pitchFamily="34" charset="0"/>
              <a:buNone/>
            </a:pPr>
            <a:r>
              <a:rPr lang="en-GB" sz="3000" smtClean="0"/>
              <a:t>2 Tim. 3:16,17 enseña que la obediencia a “toda la Escritura” faculta al hombre de Dios para ser “perfecto”, completo, maduro. Así que una vez que toda la Escritura  fue inspirada, los dones ya no se necesitaban; éstos habían logrado su propósito de guiar a la iglesia primitiva al punto donde se había completado la revelación escrita de Dios. Los dones habían de capacitar a la iglesia para que quedara “enteramente preparada” (Ef. 3:17). Cuando la Biblia fue completada, éstos fueron quitados.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Pretensiones de poseer los dones espirituales en el presente</a:t>
            </a:r>
          </a:p>
        </p:txBody>
      </p:sp>
      <p:sp>
        <p:nvSpPr>
          <p:cNvPr id="50178" name="Content Placeholder 2"/>
          <p:cNvSpPr>
            <a:spLocks noGrp="1"/>
          </p:cNvSpPr>
          <p:nvPr>
            <p:ph idx="1"/>
          </p:nvPr>
        </p:nvSpPr>
        <p:spPr/>
        <p:txBody>
          <a:bodyPr/>
          <a:lstStyle/>
          <a:p>
            <a:r>
              <a:rPr lang="en-GB" smtClean="0"/>
              <a:t>Estas pretensiones no concuerdan con lo que dijo Jesús que lograrían aquellos que verdaderamente tuvieran los dones: “Y aun mayores [obras] que éstas </a:t>
            </a:r>
            <a:r>
              <a:rPr lang="en-GB" i="1" smtClean="0"/>
              <a:t>harán</a:t>
            </a:r>
            <a:r>
              <a:rPr lang="en-GB" smtClean="0"/>
              <a:t>” (Juan 14:12) -  ¡no que ‘</a:t>
            </a:r>
            <a:r>
              <a:rPr lang="en-GB" i="1" smtClean="0"/>
              <a:t>podrían</a:t>
            </a:r>
            <a:r>
              <a:rPr lang="en-GB" smtClean="0"/>
              <a:t> hacer’!</a:t>
            </a:r>
          </a:p>
          <a:p>
            <a:r>
              <a:rPr lang="en-GB" smtClean="0"/>
              <a:t>Los verdaderos milagros no siempre requieren        la fe de la persona sanada – el hombre ciego de Juan 9, y Malco (Lucas 22:51). </a:t>
            </a:r>
          </a:p>
          <a:p>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solidFill>
                  <a:srgbClr val="953735"/>
                </a:solidFill>
              </a:rPr>
              <a:t>Esperando en vano sanar en una asamblea pentecostal</a:t>
            </a:r>
          </a:p>
        </p:txBody>
      </p:sp>
      <p:pic>
        <p:nvPicPr>
          <p:cNvPr id="4" name="Content Placeholder 3" descr="wchairhealing.jpg"/>
          <p:cNvPicPr>
            <a:picLocks noGrp="1" noChangeAspect="1"/>
          </p:cNvPicPr>
          <p:nvPr>
            <p:ph idx="1"/>
          </p:nvPr>
        </p:nvPicPr>
        <p:blipFill>
          <a:blip r:embed="rId3" cstate="print"/>
          <a:stretch>
            <a:fillRect/>
          </a:stretch>
        </p:blipFill>
        <p:spPr>
          <a:xfrm>
            <a:off x="2411760" y="1772816"/>
            <a:ext cx="4256881" cy="4703334"/>
          </a:xfrm>
          <a:effectLst>
            <a:softEdge rad="1270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i="1" smtClean="0"/>
              <a:t>Digresión 3:  ¿Es el Espíritu Santo una Persona?</a:t>
            </a:r>
            <a:endParaRPr lang="en-GB" sz="4000" smtClean="0"/>
          </a:p>
        </p:txBody>
      </p:sp>
      <p:sp>
        <p:nvSpPr>
          <p:cNvPr id="52226" name="Content Placeholder 2"/>
          <p:cNvSpPr>
            <a:spLocks noGrp="1"/>
          </p:cNvSpPr>
          <p:nvPr>
            <p:ph idx="1"/>
          </p:nvPr>
        </p:nvSpPr>
        <p:spPr/>
        <p:txBody>
          <a:bodyPr/>
          <a:lstStyle/>
          <a:p>
            <a:r>
              <a:rPr lang="en-GB" smtClean="0"/>
              <a:t>El “espíritu” de un hombre puede ser provocado (Hechos 17:16), agitado (Gen. 41:8) o regocijado (Lucas 10:21). Por consiguiente, su “espíritu”, es decir, su esencia misma, su mente y propósito, lo cual da lugar a sus acciones, se menciona como una persona separada, pero, por supuesto, esto no literalmente así. También se habla del Espíritu de Dios de la misma manera.</a:t>
            </a:r>
          </a:p>
          <a:p>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mtClean="0">
                <a:solidFill>
                  <a:srgbClr val="17375E"/>
                </a:solidFill>
              </a:rPr>
              <a:t>Personificación</a:t>
            </a:r>
          </a:p>
        </p:txBody>
      </p:sp>
      <p:sp>
        <p:nvSpPr>
          <p:cNvPr id="3" name="Content Placeholder 2"/>
          <p:cNvSpPr>
            <a:spLocks noGrp="1"/>
          </p:cNvSpPr>
          <p:nvPr>
            <p:ph idx="1"/>
          </p:nvPr>
        </p:nvSpPr>
        <p:spPr>
          <a:xfrm>
            <a:off x="179388" y="1268413"/>
            <a:ext cx="4679950" cy="5329237"/>
          </a:xfrm>
        </p:spPr>
        <p:txBody>
          <a:bodyPr>
            <a:normAutofit/>
          </a:bodyPr>
          <a:lstStyle/>
          <a:p>
            <a:pPr>
              <a:lnSpc>
                <a:spcPct val="80000"/>
              </a:lnSpc>
              <a:buFont typeface="Arial" pitchFamily="34" charset="0"/>
              <a:buNone/>
            </a:pPr>
            <a:r>
              <a:rPr lang="en-GB" sz="3000" smtClean="0"/>
              <a:t>La Biblia usa a menudo el lenguaje de la personificación cuando habla de cosas abstractas, por ej., Prov. 9:1 se refiere a la sabiduría como si fuera una mujer. Esto es para demostrarnos cómo sería en la práctica una persona que tenga sabiduría; la ‘sabiduría’ no puede existir excepto en la mente de alguien, y por eso se usa este método de la personificación.</a:t>
            </a:r>
          </a:p>
        </p:txBody>
      </p:sp>
      <p:pic>
        <p:nvPicPr>
          <p:cNvPr id="4" name="Picture 3" descr="wisdom-reid-highsmith.jpg"/>
          <p:cNvPicPr>
            <a:picLocks noChangeAspect="1"/>
          </p:cNvPicPr>
          <p:nvPr/>
        </p:nvPicPr>
        <p:blipFill>
          <a:blip r:embed="rId3" cstate="print"/>
          <a:stretch>
            <a:fillRect/>
          </a:stretch>
        </p:blipFill>
        <p:spPr>
          <a:xfrm>
            <a:off x="4788024" y="2060848"/>
            <a:ext cx="3799304" cy="3890228"/>
          </a:xfrm>
          <a:prstGeom prst="ellipse">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49913"/>
          </a:xfrm>
        </p:spPr>
        <p:txBody>
          <a:bodyPr>
            <a:normAutofit/>
          </a:bodyPr>
          <a:lstStyle/>
          <a:p>
            <a:pPr>
              <a:lnSpc>
                <a:spcPct val="80000"/>
              </a:lnSpc>
              <a:buFont typeface="Arial" pitchFamily="34" charset="0"/>
              <a:buNone/>
            </a:pPr>
            <a:r>
              <a:rPr lang="en-GB" sz="3000" smtClean="0"/>
              <a:t>Las cartas de Pablo se inician con saludos que se refieren a Dios y a Jesús, pero no al Espíritu Santo (Rom. 1:7; 1 Cor. 1:3; 2 Cor. 1:2; Gal. 1:3; Ef. 1:2; Fil. 1:2; Col. 1:2; 1 Tes. 1:1; 2 Tes. 1:2; 1 Tim. 1:2; 2 Tim. 1:2; Tito 1:4; Filemón 3). Esto es extraño si él hubiese considerado que el Espíritu Santo era parte de una deidad, como erróneamente lo supone la doctrina de la ‘trinidad’. Una </a:t>
            </a:r>
            <a:r>
              <a:rPr lang="en-GB" sz="3000" i="1" smtClean="0"/>
              <a:t>porción </a:t>
            </a:r>
            <a:r>
              <a:rPr lang="en-GB" sz="3000" smtClean="0"/>
              <a:t>del Espíritu Santo fue derramada sobre los hombres (Hechos 2:17,18; la misma  construcción griega se halla en Marcos 12:2; Lucas 6:13; Juan 21:10 y Hechos 5:2). ¿Cómo podemos recibir una porción de una persona? Se nos ha dado “de su Espíritu [de Dios]” (1 Juan 4:13). Esto sería una tontería si el Espíritu Santo fuera una persona.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i="1" smtClean="0"/>
              <a:t>Digresión 4: 	El Principio de la Personificación</a:t>
            </a:r>
            <a:endParaRPr lang="en-GB" sz="4000" smtClean="0"/>
          </a:p>
        </p:txBody>
      </p:sp>
      <p:sp>
        <p:nvSpPr>
          <p:cNvPr id="3" name="Content Placeholder 2"/>
          <p:cNvSpPr>
            <a:spLocks noGrp="1"/>
          </p:cNvSpPr>
          <p:nvPr>
            <p:ph idx="1"/>
          </p:nvPr>
        </p:nvSpPr>
        <p:spPr>
          <a:xfrm>
            <a:off x="179388" y="1600200"/>
            <a:ext cx="6337300" cy="4997450"/>
          </a:xfrm>
        </p:spPr>
        <p:txBody>
          <a:bodyPr>
            <a:normAutofit/>
          </a:bodyPr>
          <a:lstStyle/>
          <a:p>
            <a:pPr>
              <a:lnSpc>
                <a:spcPct val="80000"/>
              </a:lnSpc>
            </a:pPr>
            <a:r>
              <a:rPr lang="en-GB" sz="2200" b="1" smtClean="0"/>
              <a:t>LA SABIDURÍA SE PERSONIFICA. </a:t>
            </a:r>
            <a:r>
              <a:rPr lang="en-GB" sz="2200" smtClean="0"/>
              <a:t>“La sabiduría ha edificado su casa, ha labrado sus siete columnas” (Prov. 9:1).</a:t>
            </a:r>
          </a:p>
          <a:p>
            <a:pPr>
              <a:lnSpc>
                <a:spcPct val="80000"/>
              </a:lnSpc>
            </a:pPr>
            <a:r>
              <a:rPr lang="en-GB" sz="2200" b="1" smtClean="0"/>
              <a:t>LAS RIQUEZAS SE PERSONIFICAN. </a:t>
            </a:r>
            <a:r>
              <a:rPr lang="en-GB" sz="2200" smtClean="0"/>
              <a:t>“Ninguno puede servir a dos </a:t>
            </a:r>
            <a:r>
              <a:rPr lang="en-GB" sz="2200" i="1" smtClean="0"/>
              <a:t>señores, </a:t>
            </a:r>
            <a:r>
              <a:rPr lang="en-GB" sz="2200" smtClean="0"/>
              <a:t>porque o aborrecerá al uno y amará al otro, o se apegará al uno y menospreciará al otro; no podéis servir a Dios y a las riquezas” (Mateo 6:24).</a:t>
            </a:r>
          </a:p>
          <a:p>
            <a:pPr>
              <a:lnSpc>
                <a:spcPct val="80000"/>
              </a:lnSpc>
            </a:pPr>
            <a:r>
              <a:rPr lang="en-GB" sz="2200" b="1" smtClean="0"/>
              <a:t>EL PEC ADO SE PERSONIFICA. </a:t>
            </a:r>
            <a:r>
              <a:rPr lang="en-GB" sz="2200" smtClean="0"/>
              <a:t>“…Todo aquel que comete pecado, esclavo es del pecado” (Juan 8:34). “El pecado </a:t>
            </a:r>
            <a:r>
              <a:rPr lang="en-GB" sz="2200" i="1" smtClean="0"/>
              <a:t>reinó</a:t>
            </a:r>
            <a:r>
              <a:rPr lang="en-GB" sz="2200" smtClean="0"/>
              <a:t> para muerte” (Rom. 5:21).</a:t>
            </a:r>
          </a:p>
          <a:p>
            <a:pPr>
              <a:lnSpc>
                <a:spcPct val="80000"/>
              </a:lnSpc>
            </a:pPr>
            <a:r>
              <a:rPr lang="en-GB" sz="2200" b="1" smtClean="0"/>
              <a:t>LA MUERTE SE PERSONIFICA. </a:t>
            </a:r>
            <a:r>
              <a:rPr lang="en-GB" sz="2200" smtClean="0"/>
              <a:t>“Y miré, y vi un caballo amarillo; y el que lo montaba tenía por nombre Muerte” (Apoc. 6:8).</a:t>
            </a:r>
          </a:p>
          <a:p>
            <a:pPr>
              <a:lnSpc>
                <a:spcPct val="80000"/>
              </a:lnSpc>
            </a:pPr>
            <a:r>
              <a:rPr lang="en-GB" sz="2200" b="1" smtClean="0"/>
              <a:t>LA NACIÓN DE ISRAEL SE PERSONIFICA. </a:t>
            </a:r>
            <a:r>
              <a:rPr lang="en-GB" sz="2200" smtClean="0"/>
              <a:t>“Otra vez te edificaré, y serás edificada, </a:t>
            </a:r>
            <a:r>
              <a:rPr lang="en-GB" sz="2200" i="1" smtClean="0"/>
              <a:t>oh virgen de Israel</a:t>
            </a:r>
            <a:r>
              <a:rPr lang="en-GB" sz="2200" smtClean="0"/>
              <a:t>; de nuevo serás adornada...” (Jer. 31:4).</a:t>
            </a:r>
          </a:p>
          <a:p>
            <a:pPr>
              <a:lnSpc>
                <a:spcPct val="80000"/>
              </a:lnSpc>
            </a:pPr>
            <a:endParaRPr lang="en-GB" sz="2200" smtClean="0"/>
          </a:p>
          <a:p>
            <a:pPr>
              <a:lnSpc>
                <a:spcPct val="80000"/>
              </a:lnSpc>
            </a:pPr>
            <a:endParaRPr lang="en-GB" sz="2200" smtClean="0"/>
          </a:p>
          <a:p>
            <a:pPr>
              <a:lnSpc>
                <a:spcPct val="80000"/>
              </a:lnSpc>
            </a:pPr>
            <a:endParaRPr lang="en-GB" sz="2200" smtClean="0"/>
          </a:p>
          <a:p>
            <a:pPr>
              <a:lnSpc>
                <a:spcPct val="80000"/>
              </a:lnSpc>
            </a:pPr>
            <a:endParaRPr lang="en-GB" sz="2200" smtClean="0"/>
          </a:p>
        </p:txBody>
      </p:sp>
      <p:pic>
        <p:nvPicPr>
          <p:cNvPr id="4" name="Picture 3" descr="death.jpg"/>
          <p:cNvPicPr>
            <a:picLocks noChangeAspect="1"/>
          </p:cNvPicPr>
          <p:nvPr/>
        </p:nvPicPr>
        <p:blipFill>
          <a:blip r:embed="rId3" cstate="print"/>
          <a:stretch>
            <a:fillRect/>
          </a:stretch>
        </p:blipFill>
        <p:spPr>
          <a:xfrm>
            <a:off x="6300192" y="2237243"/>
            <a:ext cx="2843808" cy="3252605"/>
          </a:xfrm>
          <a:prstGeom prst="rect">
            <a:avLst/>
          </a:prstGeom>
          <a:effectLst>
            <a:softEdge rad="1270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704850"/>
            <a:ext cx="8305800" cy="3732213"/>
          </a:xfrm>
        </p:spPr>
        <p:txBody>
          <a:bodyPr/>
          <a:lstStyle/>
          <a:p>
            <a:r>
              <a:rPr lang="en-GB" smtClean="0"/>
              <a:t>www.biblebasicsonline.com</a:t>
            </a:r>
            <a:br>
              <a:rPr lang="en-GB" smtClean="0"/>
            </a:br>
            <a:r>
              <a:rPr lang="en-GB" smtClean="0"/>
              <a:t>www.carelinks.net</a:t>
            </a:r>
            <a:br>
              <a:rPr lang="en-GB" smtClean="0"/>
            </a:br>
            <a:r>
              <a:rPr lang="en-GB" smtClean="0"/>
              <a:t>Email: info@carelinks.net</a:t>
            </a:r>
            <a:br>
              <a:rPr lang="en-GB" smtClean="0"/>
            </a:br>
            <a:endParaRPr lang="en-GB"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74638"/>
            <a:ext cx="8229600" cy="715962"/>
          </a:xfrm>
        </p:spPr>
        <p:txBody>
          <a:bodyPr/>
          <a:lstStyle/>
          <a:p>
            <a:r>
              <a:rPr lang="en-GB" sz="4200" smtClean="0"/>
              <a:t>Estudio 2: Preguntas</a:t>
            </a:r>
          </a:p>
        </p:txBody>
      </p:sp>
      <p:sp>
        <p:nvSpPr>
          <p:cNvPr id="3" name="Content Placeholder 2"/>
          <p:cNvSpPr>
            <a:spLocks noGrp="1"/>
          </p:cNvSpPr>
          <p:nvPr>
            <p:ph sz="half" idx="1"/>
          </p:nvPr>
        </p:nvSpPr>
        <p:spPr>
          <a:xfrm>
            <a:off x="457200" y="1196975"/>
            <a:ext cx="4038600" cy="5661025"/>
          </a:xfrm>
        </p:spPr>
        <p:txBody>
          <a:bodyPr>
            <a:normAutofit/>
          </a:bodyPr>
          <a:lstStyle/>
          <a:p>
            <a:pPr>
              <a:lnSpc>
                <a:spcPct val="80000"/>
              </a:lnSpc>
            </a:pPr>
            <a:r>
              <a:rPr lang="en-GB" sz="1800" smtClean="0"/>
              <a:t>1. 	¿Qué significa la palabra ‘espíritu’?</a:t>
            </a:r>
          </a:p>
          <a:p>
            <a:pPr>
              <a:lnSpc>
                <a:spcPct val="80000"/>
              </a:lnSpc>
            </a:pPr>
            <a:r>
              <a:rPr lang="en-GB" sz="1800" smtClean="0"/>
              <a:t>Poder</a:t>
            </a:r>
          </a:p>
          <a:p>
            <a:pPr>
              <a:lnSpc>
                <a:spcPct val="80000"/>
              </a:lnSpc>
            </a:pPr>
            <a:r>
              <a:rPr lang="en-GB" sz="1800" smtClean="0"/>
              <a:t>Santo</a:t>
            </a:r>
          </a:p>
          <a:p>
            <a:pPr>
              <a:lnSpc>
                <a:spcPct val="80000"/>
              </a:lnSpc>
            </a:pPr>
            <a:r>
              <a:rPr lang="en-GB" sz="1800" smtClean="0"/>
              <a:t>Alma</a:t>
            </a:r>
          </a:p>
          <a:p>
            <a:pPr>
              <a:lnSpc>
                <a:spcPct val="80000"/>
              </a:lnSpc>
            </a:pPr>
            <a:r>
              <a:rPr lang="en-GB" sz="1800" smtClean="0"/>
              <a:t>Polvo.</a:t>
            </a:r>
          </a:p>
          <a:p>
            <a:pPr>
              <a:lnSpc>
                <a:spcPct val="80000"/>
              </a:lnSpc>
              <a:buFont typeface="Arial" pitchFamily="34" charset="0"/>
              <a:buNone/>
            </a:pPr>
            <a:r>
              <a:rPr lang="en-GB" sz="1800" smtClean="0"/>
              <a:t> </a:t>
            </a:r>
          </a:p>
          <a:p>
            <a:pPr>
              <a:lnSpc>
                <a:spcPct val="80000"/>
              </a:lnSpc>
            </a:pPr>
            <a:r>
              <a:rPr lang="en-GB" sz="1800" smtClean="0"/>
              <a:t>2. 	¿Qué es el Espíritu Santo?</a:t>
            </a:r>
          </a:p>
          <a:p>
            <a:pPr>
              <a:lnSpc>
                <a:spcPct val="80000"/>
              </a:lnSpc>
            </a:pPr>
            <a:r>
              <a:rPr lang="en-GB" sz="1800" smtClean="0"/>
              <a:t>Una persona</a:t>
            </a:r>
          </a:p>
          <a:p>
            <a:pPr>
              <a:lnSpc>
                <a:spcPct val="80000"/>
              </a:lnSpc>
            </a:pPr>
            <a:r>
              <a:rPr lang="en-GB" sz="1800" smtClean="0"/>
              <a:t>El poder de Diosr</a:t>
            </a:r>
          </a:p>
          <a:p>
            <a:pPr>
              <a:lnSpc>
                <a:spcPct val="80000"/>
              </a:lnSpc>
            </a:pPr>
            <a:r>
              <a:rPr lang="en-GB" sz="1800" smtClean="0"/>
              <a:t>Parte de una trinidad. </a:t>
            </a:r>
          </a:p>
          <a:p>
            <a:pPr>
              <a:lnSpc>
                <a:spcPct val="80000"/>
              </a:lnSpc>
            </a:pPr>
            <a:r>
              <a:rPr lang="en-GB" sz="1800" smtClean="0"/>
              <a:t>3. 	¿Cómo se escribió la Biblia?</a:t>
            </a:r>
          </a:p>
          <a:p>
            <a:pPr>
              <a:lnSpc>
                <a:spcPct val="80000"/>
              </a:lnSpc>
            </a:pPr>
            <a:r>
              <a:rPr lang="en-GB" sz="1800" smtClean="0"/>
              <a:t>Algunos hombres consignaron sus propias ideas</a:t>
            </a:r>
          </a:p>
          <a:p>
            <a:pPr>
              <a:lnSpc>
                <a:spcPct val="80000"/>
              </a:lnSpc>
            </a:pPr>
            <a:r>
              <a:rPr lang="en-GB" sz="1800" smtClean="0"/>
              <a:t>Algunos hombres escribieron lo que pensaban que Dios quería decir</a:t>
            </a:r>
          </a:p>
          <a:p>
            <a:pPr>
              <a:lnSpc>
                <a:spcPct val="80000"/>
              </a:lnSpc>
            </a:pPr>
            <a:r>
              <a:rPr lang="en-GB" sz="1800" smtClean="0"/>
              <a:t>Por medio de la inspiración de hombres, mediante el Espíritu de Dios</a:t>
            </a:r>
          </a:p>
          <a:p>
            <a:pPr>
              <a:lnSpc>
                <a:spcPct val="80000"/>
              </a:lnSpc>
            </a:pPr>
            <a:r>
              <a:rPr lang="en-GB" sz="1800" smtClean="0"/>
              <a:t>Una parte de ella era inspirada, pero otras no. </a:t>
            </a:r>
          </a:p>
          <a:p>
            <a:pPr>
              <a:lnSpc>
                <a:spcPct val="80000"/>
              </a:lnSpc>
            </a:pPr>
            <a:endParaRPr lang="en-GB" sz="1300" smtClean="0"/>
          </a:p>
        </p:txBody>
      </p:sp>
      <p:sp>
        <p:nvSpPr>
          <p:cNvPr id="57347" name="Content Placeholder 3"/>
          <p:cNvSpPr>
            <a:spLocks noGrp="1"/>
          </p:cNvSpPr>
          <p:nvPr>
            <p:ph sz="half" idx="2"/>
          </p:nvPr>
        </p:nvSpPr>
        <p:spPr>
          <a:xfrm>
            <a:off x="4648200" y="1219200"/>
            <a:ext cx="4038600" cy="4873625"/>
          </a:xfrm>
        </p:spPr>
        <p:txBody>
          <a:bodyPr/>
          <a:lstStyle/>
          <a:p>
            <a:r>
              <a:rPr lang="en-GB" sz="1400" smtClean="0"/>
              <a:t>4. 	¿Cuáles de las siguientes son las razones por las cuales se dieron los los dones milagrosos del Espíritu?</a:t>
            </a:r>
          </a:p>
          <a:p>
            <a:r>
              <a:rPr lang="en-GB" sz="1400" smtClean="0"/>
              <a:t>Para respaldar la predicación verbal del evangelio</a:t>
            </a:r>
          </a:p>
          <a:p>
            <a:r>
              <a:rPr lang="en-GB" sz="1400" smtClean="0"/>
              <a:t>Para desarrollar la iglesia primitiva</a:t>
            </a:r>
          </a:p>
          <a:p>
            <a:r>
              <a:rPr lang="en-GB" sz="1400" smtClean="0"/>
              <a:t>Para forzar a la gente a ser justa</a:t>
            </a:r>
          </a:p>
          <a:p>
            <a:r>
              <a:rPr lang="en-GB" sz="1400" smtClean="0"/>
              <a:t>Para proteger a los apóstoles de dificultades personaless. </a:t>
            </a:r>
          </a:p>
          <a:p>
            <a:r>
              <a:rPr lang="en-GB" sz="1400" smtClean="0"/>
              <a:t>5. 	¿En dónde podemos aprender la verdad de Dios?</a:t>
            </a:r>
          </a:p>
          <a:p>
            <a:r>
              <a:rPr lang="en-GB" sz="1400" smtClean="0"/>
              <a:t>En parte en la Biblia, y en parte en nuestra propia forma de pensar</a:t>
            </a:r>
          </a:p>
          <a:p>
            <a:r>
              <a:rPr lang="en-GB" sz="1400" smtClean="0"/>
              <a:t>En cosas que nos dice el Espíritu Santo directamente</a:t>
            </a:r>
          </a:p>
          <a:p>
            <a:r>
              <a:rPr lang="en-GB" sz="1400" smtClean="0"/>
              <a:t>Sólo en la Biblia</a:t>
            </a:r>
          </a:p>
          <a:p>
            <a:r>
              <a:rPr lang="en-GB" sz="1400" smtClean="0"/>
              <a:t>En los ministros / sacerdotes religiososs. </a:t>
            </a:r>
          </a:p>
          <a:p>
            <a:r>
              <a:rPr lang="en-GB" sz="1400" smtClean="0"/>
              <a:t>6. 	Nombre los dones espirituales que se poseían en el primer siglo.  </a:t>
            </a:r>
          </a:p>
          <a:p>
            <a:r>
              <a:rPr lang="en-GB" sz="1400" smtClean="0"/>
              <a:t>7. 	¿Cuándo fueron quitados? ¿Podemos tenerlos en el presente?  </a:t>
            </a:r>
          </a:p>
          <a:p>
            <a:r>
              <a:rPr lang="en-GB" sz="1400" smtClean="0"/>
              <a:t>8. 	¿Cómo puede el Espíritu Santo obrar en nuestra vida en el presente?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404813"/>
            <a:ext cx="8229600" cy="3744912"/>
          </a:xfrm>
        </p:spPr>
        <p:txBody>
          <a:bodyPr>
            <a:normAutofit/>
          </a:bodyPr>
          <a:lstStyle/>
          <a:p>
            <a:pPr>
              <a:lnSpc>
                <a:spcPct val="90000"/>
              </a:lnSpc>
              <a:buFont typeface="Arial" pitchFamily="34" charset="0"/>
              <a:buNone/>
            </a:pPr>
            <a:r>
              <a:rPr lang="en-GB" sz="2700" smtClean="0">
                <a:solidFill>
                  <a:srgbClr val="10253F"/>
                </a:solidFill>
              </a:rPr>
              <a:t>El espíritu de Dios era el poder por el cual se hicieron todas las cosas, por ej., “Con su espíritu adornó los cielos; su mano traspasó la serpiente tortuosa” (</a:t>
            </a:r>
            <a:r>
              <a:rPr lang="en-GB" sz="2200" smtClean="0">
                <a:solidFill>
                  <a:srgbClr val="10253F"/>
                </a:solidFill>
              </a:rPr>
              <a:t>Job 26:13). </a:t>
            </a:r>
          </a:p>
          <a:p>
            <a:pPr>
              <a:lnSpc>
                <a:spcPct val="90000"/>
              </a:lnSpc>
              <a:buFont typeface="Arial" pitchFamily="34" charset="0"/>
              <a:buNone/>
            </a:pPr>
            <a:r>
              <a:rPr lang="en-GB" sz="2700" smtClean="0">
                <a:solidFill>
                  <a:srgbClr val="10253F"/>
                </a:solidFill>
              </a:rPr>
              <a:t>“Por la palabra de Yahvéh fueron hechos los cielos; y todas las huestes de ellos, por el aliento [espíritu] de su boca” (Sal</a:t>
            </a:r>
            <a:r>
              <a:rPr lang="en-GB" sz="2200" smtClean="0">
                <a:solidFill>
                  <a:srgbClr val="10253F"/>
                </a:solidFill>
              </a:rPr>
              <a:t>. 33:6). </a:t>
            </a:r>
          </a:p>
          <a:p>
            <a:pPr>
              <a:lnSpc>
                <a:spcPct val="90000"/>
              </a:lnSpc>
              <a:buFont typeface="Arial" pitchFamily="34" charset="0"/>
              <a:buNone/>
            </a:pPr>
            <a:r>
              <a:rPr lang="en-GB" sz="2100" smtClean="0">
                <a:solidFill>
                  <a:srgbClr val="10253F"/>
                </a:solidFill>
              </a:rPr>
              <a:t>“Si él [Dios]… recogiese así su espíritu y su aliento; toda carne perecería juntamente, y el hombre volvería al polvo” (Job 34:14,15). </a:t>
            </a:r>
          </a:p>
        </p:txBody>
      </p:sp>
      <p:pic>
        <p:nvPicPr>
          <p:cNvPr id="4" name="Picture 3" descr="earth sun.jpg"/>
          <p:cNvPicPr>
            <a:picLocks noChangeAspect="1"/>
          </p:cNvPicPr>
          <p:nvPr/>
        </p:nvPicPr>
        <p:blipFill>
          <a:blip r:embed="rId3" cstate="print"/>
          <a:stretch>
            <a:fillRect/>
          </a:stretch>
        </p:blipFill>
        <p:spPr>
          <a:xfrm>
            <a:off x="1835696" y="3861048"/>
            <a:ext cx="6026971" cy="3384376"/>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pic>
        <p:nvPicPr>
          <p:cNvPr id="5" name="Picture 4" descr="ocean.jpg"/>
          <p:cNvPicPr>
            <a:picLocks noChangeAspect="1"/>
          </p:cNvPicPr>
          <p:nvPr/>
        </p:nvPicPr>
        <p:blipFill>
          <a:blip r:embed="rId3" cstate="print"/>
          <a:stretch>
            <a:fillRect/>
          </a:stretch>
        </p:blipFill>
        <p:spPr>
          <a:xfrm>
            <a:off x="0" y="3501008"/>
            <a:ext cx="8964488" cy="4464495"/>
          </a:xfrm>
          <a:prstGeom prst="rect">
            <a:avLst/>
          </a:prstGeom>
          <a:effectLst>
            <a:softEdge rad="317500"/>
          </a:effectLst>
        </p:spPr>
      </p:pic>
      <p:sp>
        <p:nvSpPr>
          <p:cNvPr id="2" name="Title 1"/>
          <p:cNvSpPr>
            <a:spLocks noGrp="1"/>
          </p:cNvSpPr>
          <p:nvPr>
            <p:ph type="title"/>
          </p:nvPr>
        </p:nvSpPr>
        <p:spPr>
          <a:xfrm>
            <a:off x="179388" y="274638"/>
            <a:ext cx="8785225" cy="2146300"/>
          </a:xfrm>
        </p:spPr>
        <p:txBody>
          <a:bodyPr>
            <a:normAutofit/>
          </a:bodyPr>
          <a:lstStyle/>
          <a:p>
            <a:r>
              <a:rPr lang="en-GB" sz="3200" b="1" smtClean="0">
                <a:solidFill>
                  <a:srgbClr val="17375E"/>
                </a:solidFill>
              </a:rPr>
              <a:t>El Espíritu de Dios es el medio por el cual él se halla presente en todo lugar, aunque personalmente está localizado en el cielo.</a:t>
            </a:r>
            <a:r>
              <a:rPr lang="en-GB" sz="3200" smtClean="0"/>
              <a:t/>
            </a:r>
            <a:br>
              <a:rPr lang="en-GB" sz="3200" smtClean="0"/>
            </a:br>
            <a:endParaRPr lang="en-GB" sz="3200" smtClean="0"/>
          </a:p>
        </p:txBody>
      </p:sp>
      <p:sp>
        <p:nvSpPr>
          <p:cNvPr id="3" name="Content Placeholder 2"/>
          <p:cNvSpPr>
            <a:spLocks noGrp="1"/>
          </p:cNvSpPr>
          <p:nvPr>
            <p:ph idx="1"/>
          </p:nvPr>
        </p:nvSpPr>
        <p:spPr>
          <a:xfrm>
            <a:off x="323850" y="1916113"/>
            <a:ext cx="8569325" cy="1873250"/>
          </a:xfrm>
        </p:spPr>
        <p:txBody>
          <a:bodyPr>
            <a:normAutofit/>
          </a:bodyPr>
          <a:lstStyle/>
          <a:p>
            <a:pPr>
              <a:lnSpc>
                <a:spcPct val="90000"/>
              </a:lnSpc>
              <a:buFont typeface="Arial" pitchFamily="34" charset="0"/>
              <a:buNone/>
            </a:pPr>
            <a:r>
              <a:rPr lang="en-GB" sz="2400" i="1" smtClean="0"/>
              <a:t>“Tú has conocido mi sentar y mi levantar; desde lejos has entendido mis pensamientos… ¿Adónde me iré de tu espíritu? Y adónde huiré de tu presencia? Si subo a los cielos, allí estás tú… Si… habitare en el extremo del mar, aun allí… me asirá tu diestra [es decir, por medio del espíritu]” </a:t>
            </a:r>
            <a:r>
              <a:rPr lang="en-GB" sz="2400" smtClean="0"/>
              <a:t>(Sal. 139:2, 7, 9, 10).</a:t>
            </a:r>
            <a:r>
              <a:rPr lang="en-GB" sz="2400" i="1" smtClean="0"/>
              <a:t>                                                                          </a:t>
            </a:r>
            <a:endParaRPr lang="en-GB"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68288"/>
            <a:ext cx="8229600" cy="1143000"/>
          </a:xfrm>
        </p:spPr>
        <p:txBody>
          <a:bodyPr rtlCol="0">
            <a:normAutofit fontScale="90000"/>
          </a:bodyPr>
          <a:lstStyle/>
          <a:p>
            <a:pPr fontAlgn="auto">
              <a:spcAft>
                <a:spcPts val="0"/>
              </a:spcAft>
              <a:defRPr/>
            </a:pPr>
            <a:r>
              <a:rPr lang="en-GB" b="1" dirty="0" smtClean="0">
                <a:solidFill>
                  <a:schemeClr val="accent2">
                    <a:lumMod val="75000"/>
                  </a:schemeClr>
                </a:solidFill>
                <a:effectLst>
                  <a:glow rad="101600">
                    <a:srgbClr val="FFC000">
                      <a:alpha val="60000"/>
                    </a:srgbClr>
                  </a:glow>
                </a:effectLst>
              </a:rPr>
              <a:t>God’s spirit is described as follows</a:t>
            </a:r>
            <a:r>
              <a:rPr lang="en-GB" dirty="0" smtClean="0"/>
              <a:t/>
            </a:r>
            <a:br>
              <a:rPr lang="en-GB" dirty="0" smtClean="0"/>
            </a:br>
            <a:endParaRPr lang="en-GB" dirty="0"/>
          </a:p>
        </p:txBody>
      </p:sp>
      <p:sp>
        <p:nvSpPr>
          <p:cNvPr id="3" name="Content Placeholder 2"/>
          <p:cNvSpPr>
            <a:spLocks noGrp="1"/>
          </p:cNvSpPr>
          <p:nvPr>
            <p:ph idx="1"/>
          </p:nvPr>
        </p:nvSpPr>
        <p:spPr>
          <a:xfrm>
            <a:off x="1116013" y="1600200"/>
            <a:ext cx="7570787" cy="4525963"/>
          </a:xfrm>
        </p:spPr>
        <p:txBody>
          <a:bodyPr>
            <a:normAutofit/>
          </a:bodyPr>
          <a:lstStyle/>
          <a:p>
            <a:pPr>
              <a:buFont typeface="Arial" pitchFamily="34" charset="0"/>
              <a:buNone/>
            </a:pPr>
            <a:r>
              <a:rPr lang="en-GB" b="1" smtClean="0">
                <a:solidFill>
                  <a:srgbClr val="953735"/>
                </a:solidFill>
              </a:rPr>
              <a:t>Su aliento</a:t>
            </a:r>
          </a:p>
          <a:p>
            <a:pPr>
              <a:buFont typeface="Arial" pitchFamily="34" charset="0"/>
              <a:buNone/>
            </a:pPr>
            <a:endParaRPr lang="en-GB" b="1" smtClean="0">
              <a:solidFill>
                <a:srgbClr val="953735"/>
              </a:solidFill>
            </a:endParaRPr>
          </a:p>
          <a:p>
            <a:pPr>
              <a:buFont typeface="Arial" pitchFamily="34" charset="0"/>
              <a:buNone/>
            </a:pPr>
            <a:r>
              <a:rPr lang="en-GB" b="1" smtClean="0">
                <a:solidFill>
                  <a:srgbClr val="953735"/>
                </a:solidFill>
              </a:rPr>
              <a:t>Su palabra</a:t>
            </a:r>
          </a:p>
          <a:p>
            <a:pPr>
              <a:buFont typeface="Arial" pitchFamily="34" charset="0"/>
              <a:buNone/>
            </a:pPr>
            <a:endParaRPr lang="en-GB" b="1" smtClean="0">
              <a:solidFill>
                <a:srgbClr val="953735"/>
              </a:solidFill>
            </a:endParaRPr>
          </a:p>
          <a:p>
            <a:pPr>
              <a:buFont typeface="Arial" pitchFamily="34" charset="0"/>
              <a:buNone/>
            </a:pPr>
            <a:r>
              <a:rPr lang="en-GB" b="1" smtClean="0">
                <a:solidFill>
                  <a:srgbClr val="953735"/>
                </a:solidFill>
              </a:rPr>
              <a:t>Su dedo</a:t>
            </a:r>
          </a:p>
          <a:p>
            <a:pPr>
              <a:buFont typeface="Arial" pitchFamily="34" charset="0"/>
              <a:buNone/>
            </a:pPr>
            <a:endParaRPr lang="en-GB" b="1" smtClean="0">
              <a:solidFill>
                <a:srgbClr val="953735"/>
              </a:solidFill>
            </a:endParaRPr>
          </a:p>
          <a:p>
            <a:pPr>
              <a:buFont typeface="Arial" pitchFamily="34" charset="0"/>
              <a:buNone/>
            </a:pPr>
            <a:r>
              <a:rPr lang="en-GB" b="1" smtClean="0">
                <a:solidFill>
                  <a:srgbClr val="953735"/>
                </a:solidFill>
              </a:rPr>
              <a:t>Su mano</a:t>
            </a:r>
          </a:p>
          <a:p>
            <a:endParaRPr lang="en-GB" smtClean="0"/>
          </a:p>
        </p:txBody>
      </p:sp>
      <p:pic>
        <p:nvPicPr>
          <p:cNvPr id="6" name="Picture 5" descr="bible-reading.jpg"/>
          <p:cNvPicPr>
            <a:picLocks noChangeAspect="1"/>
          </p:cNvPicPr>
          <p:nvPr/>
        </p:nvPicPr>
        <p:blipFill>
          <a:blip r:embed="rId3" cstate="print"/>
          <a:stretch>
            <a:fillRect/>
          </a:stretch>
        </p:blipFill>
        <p:spPr>
          <a:xfrm>
            <a:off x="3779912" y="1052736"/>
            <a:ext cx="3823072" cy="2546166"/>
          </a:xfrm>
          <a:prstGeom prst="rect">
            <a:avLst/>
          </a:prstGeom>
          <a:effectLst>
            <a:softEdge rad="127000"/>
          </a:effectLst>
        </p:spPr>
      </p:pic>
      <p:pic>
        <p:nvPicPr>
          <p:cNvPr id="7" name="Picture 6" descr="finger-of-God-300x176.jpg"/>
          <p:cNvPicPr>
            <a:picLocks noChangeAspect="1"/>
          </p:cNvPicPr>
          <p:nvPr/>
        </p:nvPicPr>
        <p:blipFill>
          <a:blip r:embed="rId4" cstate="print"/>
          <a:stretch>
            <a:fillRect/>
          </a:stretch>
        </p:blipFill>
        <p:spPr>
          <a:xfrm>
            <a:off x="3707904" y="4077072"/>
            <a:ext cx="3962168" cy="2324472"/>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mtClean="0">
                <a:solidFill>
                  <a:srgbClr val="632523"/>
                </a:solidFill>
              </a:rPr>
              <a:t>El Espíritu Santo</a:t>
            </a:r>
          </a:p>
        </p:txBody>
      </p:sp>
      <p:sp>
        <p:nvSpPr>
          <p:cNvPr id="3" name="Content Placeholder 2"/>
          <p:cNvSpPr>
            <a:spLocks noGrp="1"/>
          </p:cNvSpPr>
          <p:nvPr>
            <p:ph idx="1"/>
          </p:nvPr>
        </p:nvSpPr>
        <p:spPr/>
        <p:txBody>
          <a:bodyPr>
            <a:normAutofit/>
          </a:bodyPr>
          <a:lstStyle/>
          <a:p>
            <a:pPr algn="ctr">
              <a:buFont typeface="Arial" pitchFamily="34" charset="0"/>
              <a:buNone/>
            </a:pPr>
            <a:r>
              <a:rPr lang="en-GB" smtClean="0">
                <a:solidFill>
                  <a:srgbClr val="632523"/>
                </a:solidFill>
              </a:rPr>
              <a:t>El poder de Dios logra cosas específicas en la extensión de la santidad de Dios</a:t>
            </a:r>
          </a:p>
        </p:txBody>
      </p:sp>
      <p:pic>
        <p:nvPicPr>
          <p:cNvPr id="4" name="Picture 3" descr="elijah fire heaven.jpg"/>
          <p:cNvPicPr>
            <a:picLocks noChangeAspect="1"/>
          </p:cNvPicPr>
          <p:nvPr/>
        </p:nvPicPr>
        <p:blipFill>
          <a:blip r:embed="rId3" cstate="print"/>
          <a:stretch>
            <a:fillRect/>
          </a:stretch>
        </p:blipFill>
        <p:spPr>
          <a:xfrm>
            <a:off x="2267744" y="2852936"/>
            <a:ext cx="4721578" cy="3538339"/>
          </a:xfrm>
          <a:prstGeom prst="rect">
            <a:avLst/>
          </a:prstGeom>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smtClean="0">
                <a:solidFill>
                  <a:srgbClr val="10253F"/>
                </a:solidFill>
              </a:rPr>
              <a:t>El Espíritu Santo es el poder de Dios</a:t>
            </a:r>
          </a:p>
        </p:txBody>
      </p:sp>
      <p:sp>
        <p:nvSpPr>
          <p:cNvPr id="3" name="Content Placeholder 2"/>
          <p:cNvSpPr>
            <a:spLocks noGrp="1"/>
          </p:cNvSpPr>
          <p:nvPr>
            <p:ph idx="1"/>
          </p:nvPr>
        </p:nvSpPr>
        <p:spPr>
          <a:xfrm>
            <a:off x="250825" y="1268413"/>
            <a:ext cx="8713788" cy="5256212"/>
          </a:xfrm>
        </p:spPr>
        <p:txBody>
          <a:bodyPr>
            <a:normAutofit/>
          </a:bodyPr>
          <a:lstStyle/>
          <a:p>
            <a:pPr>
              <a:lnSpc>
                <a:spcPct val="80000"/>
              </a:lnSpc>
            </a:pPr>
            <a:r>
              <a:rPr lang="en-GB" sz="2200" smtClean="0"/>
              <a:t>“El Espíritu Santo vendrá sobre ti [María], y el poder del Altísimo te cubrirá con su sombra”  (Lucas 1:35).</a:t>
            </a:r>
          </a:p>
          <a:p>
            <a:pPr>
              <a:lnSpc>
                <a:spcPct val="80000"/>
              </a:lnSpc>
            </a:pPr>
            <a:r>
              <a:rPr lang="en-GB" sz="2200" smtClean="0"/>
              <a:t>“El poder del Espíritu Santo... Con el poder de milagros y prodigios, por el poder del Espíritu de Dios” (Rom. 15:13,19).</a:t>
            </a:r>
          </a:p>
          <a:p>
            <a:pPr>
              <a:lnSpc>
                <a:spcPct val="80000"/>
              </a:lnSpc>
            </a:pPr>
            <a:r>
              <a:rPr lang="en-GB" sz="2200" smtClean="0"/>
              <a:t>“Nuestro evangelio [predicación]... en poder y en el Espíritu Santo” (1 Tes. 1:5).</a:t>
            </a:r>
          </a:p>
          <a:p>
            <a:pPr>
              <a:lnSpc>
                <a:spcPct val="80000"/>
              </a:lnSpc>
            </a:pPr>
            <a:r>
              <a:rPr lang="en-GB" sz="2200" smtClean="0"/>
              <a:t>La promesa del Espíritu Santo a los discípulos era que serían “investidos con poder de lo alto“ (Lucas 24:49).</a:t>
            </a:r>
          </a:p>
          <a:p>
            <a:pPr>
              <a:lnSpc>
                <a:spcPct val="80000"/>
              </a:lnSpc>
            </a:pPr>
            <a:r>
              <a:rPr lang="en-GB" sz="2200" smtClean="0"/>
              <a:t>Jesús mismo había sido “ungido… con el Espíritu Santo y con poder” (Hechos 10:38).</a:t>
            </a:r>
          </a:p>
          <a:p>
            <a:pPr>
              <a:lnSpc>
                <a:spcPct val="80000"/>
              </a:lnSpc>
            </a:pPr>
            <a:r>
              <a:rPr lang="en-GB" sz="2200" smtClean="0"/>
              <a:t>La “promesa del </a:t>
            </a:r>
            <a:r>
              <a:rPr lang="en-GB" sz="2200" i="1" smtClean="0"/>
              <a:t>Espíritu Santo</a:t>
            </a:r>
            <a:r>
              <a:rPr lang="en-GB" sz="2200" smtClean="0"/>
              <a:t>” (Hechos 1:5) se define como “</a:t>
            </a:r>
            <a:r>
              <a:rPr lang="en-GB" sz="2200" i="1" smtClean="0"/>
              <a:t>poder  </a:t>
            </a:r>
            <a:r>
              <a:rPr lang="en-GB" sz="2200" smtClean="0"/>
              <a:t>de lo alto” en Lucas 24:49. De ahí que los discípulos recibieron </a:t>
            </a:r>
            <a:r>
              <a:rPr lang="en-GB" sz="2200" i="1" smtClean="0"/>
              <a:t>poder</a:t>
            </a:r>
            <a:r>
              <a:rPr lang="en-GB" sz="2200" smtClean="0"/>
              <a:t> después de que el </a:t>
            </a:r>
            <a:r>
              <a:rPr lang="en-GB" sz="2200" i="1" smtClean="0"/>
              <a:t>Espíritu Santo </a:t>
            </a:r>
            <a:r>
              <a:rPr lang="en-GB" sz="2200" smtClean="0"/>
              <a:t>viniera sobre ellos (Hechos 1:8).</a:t>
            </a:r>
          </a:p>
          <a:p>
            <a:pPr>
              <a:lnSpc>
                <a:spcPct val="80000"/>
              </a:lnSpc>
            </a:pPr>
            <a:endParaRPr lang="en-GB" sz="2200" smtClean="0"/>
          </a:p>
        </p:txBody>
      </p:sp>
      <p:pic>
        <p:nvPicPr>
          <p:cNvPr id="4" name="Picture 3" descr="JesusBaptism.jpg"/>
          <p:cNvPicPr>
            <a:picLocks noChangeAspect="1" noChangeArrowheads="1"/>
          </p:cNvPicPr>
          <p:nvPr/>
        </p:nvPicPr>
        <p:blipFill>
          <a:blip r:embed="rId4" cstate="print"/>
          <a:srcRect/>
          <a:stretch>
            <a:fillRect/>
          </a:stretch>
        </p:blipFill>
        <p:spPr bwMode="auto">
          <a:xfrm flipH="1">
            <a:off x="9144000" y="4065588"/>
            <a:ext cx="76200" cy="27924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1D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150" y="274638"/>
            <a:ext cx="8229600" cy="1354162"/>
          </a:xfrm>
        </p:spPr>
        <p:txBody>
          <a:bodyPr rtlCol="0">
            <a:normAutofit fontScale="90000"/>
          </a:bodyPr>
          <a:lstStyle/>
          <a:p>
            <a:pPr fontAlgn="auto">
              <a:spcAft>
                <a:spcPts val="0"/>
              </a:spcAft>
              <a:defRPr/>
            </a:pPr>
            <a:r>
              <a:rPr lang="en-GB" dirty="0" smtClean="0">
                <a:solidFill>
                  <a:srgbClr val="FFFFCC"/>
                </a:solidFill>
                <a:effectLst>
                  <a:glow rad="101600">
                    <a:srgbClr val="FF9900">
                      <a:alpha val="60000"/>
                    </a:srgbClr>
                  </a:glow>
                </a:effectLst>
              </a:rPr>
              <a:t>2.2  Inspiration </a:t>
            </a:r>
            <a:br>
              <a:rPr lang="en-GB" dirty="0" smtClean="0">
                <a:solidFill>
                  <a:srgbClr val="FFFFCC"/>
                </a:solidFill>
                <a:effectLst>
                  <a:glow rad="101600">
                    <a:srgbClr val="FF9900">
                      <a:alpha val="60000"/>
                    </a:srgbClr>
                  </a:glow>
                </a:effectLst>
              </a:rPr>
            </a:br>
            <a:r>
              <a:rPr lang="en-GB" dirty="0" smtClean="0">
                <a:solidFill>
                  <a:srgbClr val="FFFFCC"/>
                </a:solidFill>
                <a:effectLst>
                  <a:glow rad="101600">
                    <a:srgbClr val="FF9900">
                      <a:alpha val="60000"/>
                    </a:srgbClr>
                  </a:glow>
                </a:effectLst>
              </a:rPr>
              <a:t>God’s Spirit and His Word</a:t>
            </a:r>
            <a:endParaRPr lang="en-GB" dirty="0">
              <a:solidFill>
                <a:srgbClr val="FFFFCC"/>
              </a:solidFill>
              <a:effectLst>
                <a:glow rad="101600">
                  <a:srgbClr val="FF9900">
                    <a:alpha val="60000"/>
                  </a:srgbClr>
                </a:glow>
              </a:effectLst>
            </a:endParaRPr>
          </a:p>
        </p:txBody>
      </p:sp>
      <p:sp>
        <p:nvSpPr>
          <p:cNvPr id="3" name="Content Placeholder 2"/>
          <p:cNvSpPr>
            <a:spLocks noGrp="1"/>
          </p:cNvSpPr>
          <p:nvPr>
            <p:ph idx="1"/>
          </p:nvPr>
        </p:nvSpPr>
        <p:spPr>
          <a:xfrm>
            <a:off x="250825" y="1600200"/>
            <a:ext cx="8642350" cy="3413125"/>
          </a:xfrm>
        </p:spPr>
        <p:txBody>
          <a:bodyPr>
            <a:normAutofit/>
          </a:bodyPr>
          <a:lstStyle/>
          <a:p>
            <a:pPr>
              <a:lnSpc>
                <a:spcPct val="80000"/>
              </a:lnSpc>
              <a:buFont typeface="Arial" pitchFamily="34" charset="0"/>
              <a:buNone/>
            </a:pPr>
            <a:r>
              <a:rPr lang="en-GB" sz="2500" smtClean="0">
                <a:solidFill>
                  <a:srgbClr val="FFFFCC"/>
                </a:solidFill>
              </a:rPr>
              <a:t>“Con su espíritu adornó los cielos” (Job 26:13) – el espíritu de Dios se movía sobre la faz de las aguas para llevar a cabo la presente creación (Gen. 1:2). No obstante, también leemos que “por la palabra de Yahvéh” fue hecho el mundo (Sal. 33:6),  según se muestra en la narrativa del Génesis que consigna que “Dios dijo” las  cosas que se habían de crear, y así ocurrió. Por lo tanto, el Espíritu de Dios se refleja notablemente en su palabra. Asimismo, nuestras palabras expresan nuestros pensamientos y deseos  interiores – el verdadero ‘nosotros’– con mucha precisión. Jesús señaló sabiamente: “De la abundancia del corazón [la mente] habla la boca” (Mateo 12:34). </a:t>
            </a:r>
          </a:p>
        </p:txBody>
      </p:sp>
      <p:pic>
        <p:nvPicPr>
          <p:cNvPr id="4" name="Picture 3" descr="Galaxy.jpg"/>
          <p:cNvPicPr>
            <a:picLocks noChangeAspect="1"/>
          </p:cNvPicPr>
          <p:nvPr/>
        </p:nvPicPr>
        <p:blipFill>
          <a:blip r:embed="rId3" cstate="print"/>
          <a:stretch>
            <a:fillRect/>
          </a:stretch>
        </p:blipFill>
        <p:spPr>
          <a:xfrm>
            <a:off x="1835696" y="5490533"/>
            <a:ext cx="5616624" cy="1370021"/>
          </a:xfrm>
          <a:prstGeom prst="rect">
            <a:avLst/>
          </a:prstGeom>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5671</TotalTime>
  <Words>3061</Words>
  <Application>Microsoft Office PowerPoint</Application>
  <PresentationFormat>On-screen Show (4:3)</PresentationFormat>
  <Paragraphs>189</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Arial</vt:lpstr>
      <vt:lpstr>Copperplate Gothic Bold</vt:lpstr>
      <vt:lpstr>Times New Roman</vt:lpstr>
      <vt:lpstr>Office Theme</vt:lpstr>
      <vt:lpstr>Principios Básicos de la Biblia Estudio 2: El Espíritu de Dios</vt:lpstr>
      <vt:lpstr>www.biblebasicsonline.com www.carelinks.net/es  Email: info@carelinks.net </vt:lpstr>
      <vt:lpstr>2.1  El Espíritu de Dios: Definición</vt:lpstr>
      <vt:lpstr>Slide 4</vt:lpstr>
      <vt:lpstr>El Espíritu de Dios es el medio por el cual él se halla presente en todo lugar, aunque personalmente está localizado en el cielo. </vt:lpstr>
      <vt:lpstr>God’s spirit is described as follows </vt:lpstr>
      <vt:lpstr>El Espíritu Santo</vt:lpstr>
      <vt:lpstr>El Espíritu Santo es el poder de Dios</vt:lpstr>
      <vt:lpstr>2.2  Inspiration  God’s Spirit and His Word</vt:lpstr>
      <vt:lpstr>La Inspiración de los Escritores de la Biblia</vt:lpstr>
      <vt:lpstr>2 Tim. 3:15-17</vt:lpstr>
      <vt:lpstr>Slide 12</vt:lpstr>
      <vt:lpstr>2 Pedro 1:16,19-21</vt:lpstr>
      <vt:lpstr>Slide 14</vt:lpstr>
      <vt:lpstr>IT IS ALSO WRITTEN</vt:lpstr>
      <vt:lpstr>Slide 16</vt:lpstr>
      <vt:lpstr>Slide 17</vt:lpstr>
      <vt:lpstr>¿Cuál Traducción?</vt:lpstr>
      <vt:lpstr>2.3  Los Dones del Espíritu Santo</vt:lpstr>
      <vt:lpstr>El Espiritu se dio para propósitos específicos en momentos específicos </vt:lpstr>
      <vt:lpstr>Slide 21</vt:lpstr>
      <vt:lpstr>.</vt:lpstr>
      <vt:lpstr>Reasons For The Gifts In The First Century </vt:lpstr>
      <vt:lpstr>Cosas específicas en momentos  específicos </vt:lpstr>
      <vt:lpstr>LOS DONES ESPIRITUALES EN EL PRIMER SIGLO </vt:lpstr>
      <vt:lpstr>LOS DONES ESPIRITUALES EN EL PRIMER SIGLO</vt:lpstr>
      <vt:lpstr>LOS DONES ESPIRITUALES EN EL PRIMER SIGLO</vt:lpstr>
      <vt:lpstr>2.4  El Retiro de los Dones</vt:lpstr>
      <vt:lpstr>Los dones del Espíritu Santo volverán a darse cuando regrese Cristo</vt:lpstr>
      <vt:lpstr>Los dones habían de ser quitados en algún tiempo entre el primer siglo y el regreso de Cristo</vt:lpstr>
      <vt:lpstr>Una vez que la Biblia fue completada, los dones fueron quitados</vt:lpstr>
      <vt:lpstr>Pretensiones de poseer los dones espirituales en el presente</vt:lpstr>
      <vt:lpstr>Esperando en vano sanar en una asamblea pentecostal</vt:lpstr>
      <vt:lpstr>Digresión 3:  ¿Es el Espíritu Santo una Persona?</vt:lpstr>
      <vt:lpstr>Personificación</vt:lpstr>
      <vt:lpstr>Slide 36</vt:lpstr>
      <vt:lpstr>Digresión 4:  El Principio de la Personificación</vt:lpstr>
      <vt:lpstr>www.biblebasicsonline.com www.carelinks.net Email: info@carelinks.net </vt:lpstr>
      <vt:lpstr>Estudio 2: 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75</cp:revision>
  <dcterms:created xsi:type="dcterms:W3CDTF">2012-04-15T06:30:21Z</dcterms:created>
  <dcterms:modified xsi:type="dcterms:W3CDTF">2012-06-26T06:01:58Z</dcterms:modified>
</cp:coreProperties>
</file>