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2" r:id="rId3"/>
    <p:sldId id="263" r:id="rId4"/>
    <p:sldId id="274" r:id="rId5"/>
    <p:sldId id="264" r:id="rId6"/>
    <p:sldId id="259" r:id="rId7"/>
    <p:sldId id="260" r:id="rId8"/>
    <p:sldId id="258" r:id="rId9"/>
    <p:sldId id="261" r:id="rId10"/>
    <p:sldId id="257" r:id="rId11"/>
    <p:sldId id="275" r:id="rId12"/>
    <p:sldId id="265" r:id="rId13"/>
    <p:sldId id="276" r:id="rId14"/>
    <p:sldId id="277" r:id="rId15"/>
    <p:sldId id="266" r:id="rId16"/>
    <p:sldId id="278" r:id="rId17"/>
    <p:sldId id="267" r:id="rId18"/>
    <p:sldId id="279" r:id="rId19"/>
    <p:sldId id="286" r:id="rId20"/>
    <p:sldId id="268" r:id="rId21"/>
    <p:sldId id="287" r:id="rId22"/>
    <p:sldId id="288" r:id="rId23"/>
    <p:sldId id="289" r:id="rId24"/>
    <p:sldId id="269" r:id="rId25"/>
    <p:sldId id="290" r:id="rId26"/>
    <p:sldId id="285" r:id="rId27"/>
    <p:sldId id="270" r:id="rId28"/>
    <p:sldId id="291" r:id="rId29"/>
    <p:sldId id="271" r:id="rId30"/>
    <p:sldId id="284" r:id="rId31"/>
    <p:sldId id="292" r:id="rId32"/>
    <p:sldId id="293" r:id="rId33"/>
    <p:sldId id="295" r:id="rId34"/>
    <p:sldId id="281" r:id="rId35"/>
    <p:sldId id="283" r:id="rId36"/>
    <p:sldId id="282" r:id="rId37"/>
    <p:sldId id="272" r:id="rId38"/>
    <p:sldId id="296" r:id="rId39"/>
    <p:sldId id="301" r:id="rId40"/>
    <p:sldId id="302" r:id="rId41"/>
    <p:sldId id="303" r:id="rId42"/>
    <p:sldId id="297" r:id="rId43"/>
    <p:sldId id="298" r:id="rId44"/>
    <p:sldId id="273" r:id="rId45"/>
    <p:sldId id="299" r:id="rId46"/>
    <p:sldId id="280" r:id="rId47"/>
    <p:sldId id="304" r:id="rId48"/>
    <p:sldId id="30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p:scale>
          <a:sx n="66" d="100"/>
          <a:sy n="66" d="100"/>
        </p:scale>
        <p:origin x="-12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32D79A-921E-435D-946E-116938FDBCB6}" type="datetimeFigureOut">
              <a:rPr lang="en-GB"/>
              <a:pPr>
                <a:defRPr/>
              </a:pPr>
              <a:t>30/07/2012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7BB09C-6BAA-47B3-8D16-F4F602D2BF84}"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L" smtClean="0"/>
              <a:t>11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DE890C-7F4D-445E-BBBA-225F58DF3135}" type="slidenum">
              <a:rPr lang="en-US">
                <a:cs typeface="Arial" charset="0"/>
              </a:rPr>
              <a:pPr fontAlgn="base">
                <a:spcBef>
                  <a:spcPct val="0"/>
                </a:spcBef>
                <a:spcAft>
                  <a:spcPct val="0"/>
                </a:spcAft>
                <a:defRPr/>
              </a:pPr>
              <a:t>10</a:t>
            </a:fld>
            <a:endParaRPr lang="en-US">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L" smtClean="0"/>
              <a:t>11.2.1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11.2.2 (12)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11.2.2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11.2.2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11.2.3 (15)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11.2.3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11.3.1 (17)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11.3.1 (18)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11.3.1 (19)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L" smtClean="0"/>
              <a:t>11.1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11.3.2 (20)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11.3.2 (21)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11.3.2 (22)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11.3.2 (23)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11.3.3 (24)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11.3.3 (25)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11.3.3 (26)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11.3.4 (27)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11.3.4 (28)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(30)   “Así, pues, todas las veces que comiereis este pan, y bebiereis esta copa,</a:t>
            </a:r>
          </a:p>
          <a:p>
            <a:r>
              <a:rPr lang="es-CL" smtClean="0"/>
              <a:t>                   la muerte del Señor anunciáis hasta que él venga” (1 Cor. 11:26).</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11.3.5 (36)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 (37)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 (38)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 (39)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 (4)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 (40)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 (41)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11.4.1 (42)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15.4.1 (43)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15.5 (44)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15.5 (45)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15.5 (46)</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15.5 (47)</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|5.5 (48)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11.2.1 (9)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834DCE3-D010-47AA-AC6C-E7720718AB9F}" type="datetimeFigureOut">
              <a:rPr lang="en-GB"/>
              <a:pPr>
                <a:defRPr/>
              </a:pPr>
              <a:t>30/07/2012</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022D79A2-94D4-4AB5-B04A-1E31AE49BB0E}" type="slidenum">
              <a:rPr lang="en-GB"/>
              <a:pPr>
                <a:defRPr/>
              </a:pPr>
              <a:t>‹Nº›</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0B7C1DC-8335-4BE5-B046-7062A494BC2A}" type="datetimeFigureOut">
              <a:rPr lang="en-GB"/>
              <a:pPr>
                <a:defRPr/>
              </a:pPr>
              <a:t>30/07/2012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831CC41-5A80-4A06-941E-EFDE68508F26}"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6EF067-3FAB-4C37-AAEF-E49A4CAE27F9}" type="datetimeFigureOut">
              <a:rPr lang="en-GB"/>
              <a:pPr>
                <a:defRPr/>
              </a:pPr>
              <a:t>30/07/2012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F099BB05-6A52-414E-800E-6E63B8286B3A}"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F5F10C-CBE9-43E6-B1A2-07ADFCF53092}" type="datetimeFigureOut">
              <a:rPr lang="en-GB"/>
              <a:pPr>
                <a:defRPr/>
              </a:pPr>
              <a:t>30/07/2012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6BEF138E-E264-43AE-8295-40FF096AD964}"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D71B27-B48D-428C-ABCD-6863A3E6DD57}" type="datetimeFigureOut">
              <a:rPr lang="en-GB"/>
              <a:pPr>
                <a:defRPr/>
              </a:pPr>
              <a:t>30/07/2012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6BA1A0-E1D0-4714-BEEB-E79BE862798E}" type="slidenum">
              <a:rPr lang="en-GB"/>
              <a:pPr>
                <a:defRPr/>
              </a:pPr>
              <a:t>‹Nº›</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9E82699-18BF-4A75-ABE4-26ADEB7EBCB7}" type="datetimeFigureOut">
              <a:rPr lang="en-GB"/>
              <a:pPr>
                <a:defRPr/>
              </a:pPr>
              <a:t>30/07/2012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062152D-F24B-4DBB-9E4C-C9DE0534E5C9}"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BC8A702-A526-4DB7-869C-BD034BF80107}" type="datetimeFigureOut">
              <a:rPr lang="en-GB"/>
              <a:pPr>
                <a:defRPr/>
              </a:pPr>
              <a:t>30/07/2012</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D4F4C342-E261-4DE3-BE45-6894DA4DEDC3}"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3DDF90E-EDDE-405B-A548-10E3C1766AEC}" type="datetimeFigureOut">
              <a:rPr lang="en-GB"/>
              <a:pPr>
                <a:defRPr/>
              </a:pPr>
              <a:t>30/07/2012</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71758A0-FD07-4435-A991-D5D06D389F58}"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16906BB-53B9-447C-BC32-D99EFFDF2933}" type="datetimeFigureOut">
              <a:rPr lang="en-GB"/>
              <a:pPr>
                <a:defRPr/>
              </a:pPr>
              <a:t>30/07/2012</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5D23D725-4063-4DE5-BF58-D9B4C92FD660}"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F81BF85-4C3B-4808-8AFC-5DA10F5E9D2E}" type="datetimeFigureOut">
              <a:rPr lang="en-GB"/>
              <a:pPr>
                <a:defRPr/>
              </a:pPr>
              <a:t>30/07/2012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5E6D7AB-27A5-4C72-9B48-0409965328D0}"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F7B49BD-74B3-4EAB-A780-C3C9EB0F9DB6}" type="datetimeFigureOut">
              <a:rPr lang="en-GB"/>
              <a:pPr>
                <a:defRPr/>
              </a:pPr>
              <a:t>30/07/2012</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04C6CE6-4B30-4F27-A28B-4AC3C07B4FDA}"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48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48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5239AB3-5E3F-4F47-A9D2-8C9F6599CA55}" type="datetimeFigureOut">
              <a:rPr lang="en-GB"/>
              <a:pPr>
                <a:defRPr/>
              </a:pPr>
              <a:t>30/07/2012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E3EFDE5-5187-478A-B452-3FF8D319274F}" type="slidenum">
              <a:rPr lang="en-GB"/>
              <a:pPr>
                <a:defRPr/>
              </a:pPr>
              <a:t>‹Nº›</a:t>
            </a:fld>
            <a:endParaRPr lang="en-GB"/>
          </a:p>
        </p:txBody>
      </p:sp>
      <p:grpSp>
        <p:nvGrpSpPr>
          <p:cNvPr id="348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539750" y="3213100"/>
            <a:ext cx="7854950" cy="1752600"/>
          </a:xfrm>
        </p:spPr>
        <p:txBody>
          <a:bodyPr/>
          <a:lstStyle/>
          <a:p>
            <a:pPr marR="0" eaLnBrk="1" hangingPunct="1"/>
            <a:r>
              <a:rPr lang="es-CL" smtClean="0"/>
              <a:t>www.biblebasicsonline.com</a:t>
            </a:r>
          </a:p>
          <a:p>
            <a:pPr marR="0" eaLnBrk="1" hangingPunct="1"/>
            <a:r>
              <a:rPr lang="es-CL" smtClean="0"/>
              <a:t>www.carelinks.net</a:t>
            </a:r>
          </a:p>
          <a:p>
            <a:pPr marR="0" eaLnBrk="1" hangingPunct="1"/>
            <a:r>
              <a:rPr lang="es-CL" smtClean="0"/>
              <a:t>Email: info@carelinks.net</a:t>
            </a:r>
          </a:p>
        </p:txBody>
      </p:sp>
      <p:sp>
        <p:nvSpPr>
          <p:cNvPr id="14338" name="Rectangle 4"/>
          <p:cNvSpPr>
            <a:spLocks noGrp="1"/>
          </p:cNvSpPr>
          <p:nvPr>
            <p:ph type="title" idx="4294967295"/>
          </p:nvPr>
        </p:nvSpPr>
        <p:spPr/>
        <p:txBody>
          <a:bodyPr/>
          <a:lstStyle/>
          <a:p>
            <a:pPr eaLnBrk="1" hangingPunct="1"/>
            <a:r>
              <a:rPr lang="es-CL" sz="4600" smtClean="0"/>
              <a:t>Principios Básicos de la Biblia Estudio 11: La Vida en Cristo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0"/>
            <a:ext cx="8178800" cy="4686300"/>
          </a:xfrm>
        </p:spPr>
        <p:txBody>
          <a:bodyPr>
            <a:normAutofit/>
          </a:bodyPr>
          <a:lstStyle/>
          <a:p>
            <a:pPr algn="ctr" eaLnBrk="1" hangingPunct="1">
              <a:buFont typeface="Wingdings" pitchFamily="2" charset="2"/>
              <a:buNone/>
              <a:defRPr/>
            </a:pPr>
            <a:endParaRPr lang="en-US" sz="4400" b="1" smtClean="0">
              <a:solidFill>
                <a:srgbClr val="000099"/>
              </a:solidFill>
              <a:effectLst>
                <a:outerShdw blurRad="38100" dist="38100" dir="2700000" algn="tl">
                  <a:srgbClr val="C0C0C0"/>
                </a:outerShdw>
              </a:effectLst>
            </a:endParaRPr>
          </a:p>
          <a:p>
            <a:pPr algn="ctr" eaLnBrk="1" hangingPunct="1">
              <a:buFont typeface="Wingdings" pitchFamily="2" charset="2"/>
              <a:buNone/>
              <a:defRPr/>
            </a:pPr>
            <a:r>
              <a:rPr lang="en-US" sz="4400" b="1" smtClean="0">
                <a:solidFill>
                  <a:srgbClr val="000099"/>
                </a:solidFill>
                <a:effectLst>
                  <a:outerShdw blurRad="38100" dist="38100" dir="2700000" algn="tl">
                    <a:srgbClr val="C0C0C0"/>
                  </a:outerShdw>
                </a:effectLst>
              </a:rPr>
              <a:t>Objeción de Conciencia Contra el Servicio Militar y la Defensa de la Patria</a:t>
            </a:r>
          </a:p>
          <a:p>
            <a:pPr eaLnBrk="1" hangingPunct="1">
              <a:buFont typeface="Wingdings" pitchFamily="2" charset="2"/>
              <a:buNone/>
              <a:defRPr/>
            </a:pPr>
            <a:endParaRPr lang="en-US" b="1" smtClean="0"/>
          </a:p>
          <a:p>
            <a:pPr algn="ctr" eaLnBrk="1" hangingPunct="1">
              <a:buFont typeface="Wingdings" pitchFamily="2" charset="2"/>
              <a:buNone/>
              <a:defRPr/>
            </a:pPr>
            <a:endParaRPr lang="en-US" sz="4400" b="1" smtClean="0">
              <a:solidFill>
                <a:srgbClr val="000099"/>
              </a:solidFill>
              <a:effectLst>
                <a:outerShdw blurRad="38100" dist="38100" dir="2700000" algn="tl">
                  <a:srgbClr val="C0C0C0"/>
                </a:outerShdw>
              </a:effectLst>
            </a:endParaRPr>
          </a:p>
        </p:txBody>
      </p:sp>
      <p:graphicFrame>
        <p:nvGraphicFramePr>
          <p:cNvPr id="1026" name="Object 2"/>
          <p:cNvGraphicFramePr>
            <a:graphicFrameLocks noChangeAspect="1"/>
          </p:cNvGraphicFramePr>
          <p:nvPr/>
        </p:nvGraphicFramePr>
        <p:xfrm>
          <a:off x="0" y="2895600"/>
          <a:ext cx="9144000" cy="4267200"/>
        </p:xfrm>
        <a:graphic>
          <a:graphicData uri="http://schemas.openxmlformats.org/presentationml/2006/ole">
            <p:oleObj spid="_x0000_s1026" name="Photo Editor Photo" r:id="rId4" imgW="11266667" imgH="8266667"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Content Placeholder 2"/>
          <p:cNvSpPr>
            <a:spLocks noGrp="1"/>
          </p:cNvSpPr>
          <p:nvPr>
            <p:ph idx="1"/>
          </p:nvPr>
        </p:nvSpPr>
        <p:spPr/>
        <p:txBody>
          <a:bodyPr/>
          <a:lstStyle/>
          <a:p>
            <a:pPr eaLnBrk="1" hangingPunct="1"/>
            <a:r>
              <a:rPr lang="es-CL" smtClean="0"/>
              <a:t>“Los que tomen espada, a espada perecerán” (Mateo 26:52). </a:t>
            </a:r>
          </a:p>
          <a:p>
            <a:pPr eaLnBrk="1" hangingPunct="1"/>
            <a:r>
              <a:rPr lang="es-CL" smtClean="0"/>
              <a:t>“Juzgad si es justo delante de Dios obedecer a vosotros antes que a Dios” (Hechos 4:17-20; 5:28,29). </a:t>
            </a:r>
          </a:p>
          <a:p>
            <a:pPr eaLnBrk="1" hangingPunct="1"/>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smtClean="0"/>
              <a:t>11.2.2  Política</a:t>
            </a:r>
          </a:p>
        </p:txBody>
      </p:sp>
      <p:sp>
        <p:nvSpPr>
          <p:cNvPr id="38914"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s-CL" smtClean="0"/>
              <a:t>Por Qué Yo No Voto</a:t>
            </a:r>
          </a:p>
        </p:txBody>
      </p:sp>
      <p:sp>
        <p:nvSpPr>
          <p:cNvPr id="40962" name="Content Placeholder 2"/>
          <p:cNvSpPr>
            <a:spLocks noGrp="1"/>
          </p:cNvSpPr>
          <p:nvPr>
            <p:ph idx="1"/>
          </p:nvPr>
        </p:nvSpPr>
        <p:spPr/>
        <p:txBody>
          <a:bodyPr/>
          <a:lstStyle/>
          <a:p>
            <a:pPr eaLnBrk="1" hangingPunct="1"/>
            <a:r>
              <a:rPr lang="es-CL" smtClean="0"/>
              <a:t>“Los seres humanos no tienen control de su camino ... ellos ... no pueden dirigir sus pasos” (Jer. 10:23 NRSV)</a:t>
            </a:r>
          </a:p>
          <a:p>
            <a:pPr eaLnBrk="1" hangingPunct="1"/>
            <a:r>
              <a:rPr lang="es-CL" smtClean="0"/>
              <a:t>“El Altísimo tiene el dominio en el reino de los hombres, y lo da a quien él quiere” (Dan. 4:32). </a:t>
            </a:r>
          </a:p>
          <a:p>
            <a:pPr eaLnBrk="1" hangingPunct="1"/>
            <a:r>
              <a:rPr lang="es-CL" smtClean="0"/>
              <a:t>Dios es el poder que está por sobre las altas autoridades de los gobiernos actuales (Ecl. 5:8 NVI).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GB" smtClean="0"/>
          </a:p>
        </p:txBody>
      </p:sp>
      <p:sp>
        <p:nvSpPr>
          <p:cNvPr id="43010" name="Content Placeholder 2"/>
          <p:cNvSpPr>
            <a:spLocks noGrp="1"/>
          </p:cNvSpPr>
          <p:nvPr>
            <p:ph idx="1"/>
          </p:nvPr>
        </p:nvSpPr>
        <p:spPr/>
        <p:txBody>
          <a:bodyPr/>
          <a:lstStyle/>
          <a:p>
            <a:pPr eaLnBrk="1" hangingPunct="1"/>
            <a:r>
              <a:rPr lang="en-GB" smtClean="0"/>
              <a:t>“Sométase toda persona a las autoridades superiores ... Porque … las que hay, por Dios han sido establecidas ... Pues por esto pagáis también los tributos ... Pagad a todos lo que debéis; al que tributo, tributo… al que honra, honra” (Rom. 13:1-7).</a:t>
            </a:r>
          </a:p>
          <a:p>
            <a:pPr eaLnBrk="1" hangingPunct="1"/>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GB" sz="4500" smtClean="0"/>
              <a:t>11.2.3  Placeres Mundanos</a:t>
            </a:r>
            <a:br>
              <a:rPr lang="en-GB" sz="4500" smtClean="0"/>
            </a:br>
            <a:endParaRPr lang="en-GB" sz="4500" smtClean="0"/>
          </a:p>
        </p:txBody>
      </p:sp>
      <p:sp>
        <p:nvSpPr>
          <p:cNvPr id="45058"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GB" smtClean="0"/>
          </a:p>
        </p:txBody>
      </p:sp>
      <p:sp>
        <p:nvSpPr>
          <p:cNvPr id="47106" name="Content Placeholder 2"/>
          <p:cNvSpPr>
            <a:spLocks noGrp="1"/>
          </p:cNvSpPr>
          <p:nvPr>
            <p:ph idx="1"/>
          </p:nvPr>
        </p:nvSpPr>
        <p:spPr/>
        <p:txBody>
          <a:bodyPr/>
          <a:lstStyle/>
          <a:p>
            <a:pPr eaLnBrk="1" hangingPunct="1"/>
            <a:r>
              <a:rPr lang="es-CL" sz="2400" smtClean="0"/>
              <a:t>“La naturaleza pecaminosa… desea lo que es contrario al Espíritu, y el Espíritu desea lo que contrario a ella” (Gal. 5:17 NVI). </a:t>
            </a:r>
          </a:p>
          <a:p>
            <a:pPr eaLnBrk="1" hangingPunct="1"/>
            <a:r>
              <a:rPr lang="es-CL" sz="2400" smtClean="0"/>
              <a:t>El  mundo está estructurado en torno a “los malos deseos del cuerpo, la codicia de los ojos y la arrogancia de la vida” (1 Juan 2:16 NVI). </a:t>
            </a:r>
          </a:p>
          <a:p>
            <a:pPr eaLnBrk="1" hangingPunct="1"/>
            <a:r>
              <a:rPr lang="es-CL" sz="2400" smtClean="0"/>
              <a:t>“Cualquiera, pues, que quiera ser amigo del mundo, se constituye enemigo de Dios” (Sant. 4:4).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sz="4500" smtClean="0"/>
              <a:t>11.3     Vida Cristiana Práctica </a:t>
            </a:r>
            <a:br>
              <a:rPr lang="en-GB" sz="4500" smtClean="0"/>
            </a:br>
            <a:r>
              <a:rPr lang="en-GB" sz="4500" smtClean="0"/>
              <a:t>11.3.1  Estudio Bíblico</a:t>
            </a:r>
            <a:br>
              <a:rPr lang="en-GB" sz="4500" smtClean="0"/>
            </a:br>
            <a:endParaRPr lang="en-GB" sz="4500" smtClean="0"/>
          </a:p>
        </p:txBody>
      </p:sp>
      <p:sp>
        <p:nvSpPr>
          <p:cNvPr id="49154" name="Content Placeholder 2"/>
          <p:cNvSpPr>
            <a:spLocks noGrp="1"/>
          </p:cNvSpPr>
          <p:nvPr>
            <p:ph idx="1"/>
          </p:nvPr>
        </p:nvSpPr>
        <p:spPr>
          <a:xfrm>
            <a:off x="457200" y="2276475"/>
            <a:ext cx="8229600" cy="4048125"/>
          </a:xfrm>
        </p:spPr>
        <p:txBody>
          <a:bodyPr/>
          <a:lstStyle/>
          <a:p>
            <a:pPr eaLnBrk="1" hangingPunct="1"/>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09600" y="1176338"/>
            <a:ext cx="2212975" cy="1582737"/>
          </a:xfrm>
        </p:spPr>
        <p:txBody>
          <a:bodyPr/>
          <a:lstStyle/>
          <a:p>
            <a:pPr eaLnBrk="1" hangingPunct="1"/>
            <a:endParaRPr lang="en-GB" smtClean="0"/>
          </a:p>
        </p:txBody>
      </p:sp>
      <p:sp>
        <p:nvSpPr>
          <p:cNvPr id="51202" name="Text Placeholder 3"/>
          <p:cNvSpPr>
            <a:spLocks noGrp="1"/>
          </p:cNvSpPr>
          <p:nvPr>
            <p:ph type="body" sz="half" idx="2"/>
          </p:nvPr>
        </p:nvSpPr>
        <p:spPr>
          <a:xfrm>
            <a:off x="609600" y="2828925"/>
            <a:ext cx="2209800" cy="2179638"/>
          </a:xfrm>
        </p:spPr>
        <p:txBody>
          <a:bodyPr/>
          <a:lstStyle/>
          <a:p>
            <a:pPr eaLnBrk="1" hangingPunct="1"/>
            <a:endParaRPr lang="en-GB" smtClean="0"/>
          </a:p>
        </p:txBody>
      </p:sp>
      <p:pic>
        <p:nvPicPr>
          <p:cNvPr id="51203" name="Picture Placeholder 4" descr="DSC00016.JPG"/>
          <p:cNvPicPr>
            <a:picLocks noGrp="1" noChangeAspect="1"/>
          </p:cNvPicPr>
          <p:nvPr>
            <p:ph type="pic" idx="1"/>
          </p:nvPr>
        </p:nvPicPr>
        <p:blipFill>
          <a:blip r:embed="rId3"/>
          <a:srcRect l="5942" r="5942"/>
          <a:stretch>
            <a:fillRect/>
          </a:stretch>
        </p:blipFill>
        <p:spPr>
          <a:xfrm rot="420000">
            <a:off x="3486150" y="1200150"/>
            <a:ext cx="4618038" cy="39306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GB" smtClean="0"/>
          </a:p>
        </p:txBody>
      </p:sp>
      <p:sp>
        <p:nvSpPr>
          <p:cNvPr id="53250" name="Content Placeholder 2"/>
          <p:cNvSpPr>
            <a:spLocks noGrp="1"/>
          </p:cNvSpPr>
          <p:nvPr>
            <p:ph idx="1"/>
          </p:nvPr>
        </p:nvSpPr>
        <p:spPr/>
        <p:txBody>
          <a:bodyPr/>
          <a:lstStyle/>
          <a:p>
            <a:pPr eaLnBrk="1" hangingPunct="1">
              <a:lnSpc>
                <a:spcPct val="90000"/>
              </a:lnSpc>
            </a:pPr>
            <a:r>
              <a:rPr lang="en-GB" sz="2200" smtClean="0"/>
              <a:t>Es por medio de la palabra de Dios que permanece en nosotros que producimos fruto espiritual (Juan 15:7,8). </a:t>
            </a:r>
          </a:p>
          <a:p>
            <a:pPr eaLnBrk="1" hangingPunct="1">
              <a:lnSpc>
                <a:spcPct val="90000"/>
              </a:lnSpc>
            </a:pPr>
            <a:r>
              <a:rPr lang="en-GB" sz="2200" smtClean="0"/>
              <a:t>La palabra de Dios es como el maná del desierto (Juan 6); léala cada día para obtener fortaleza para el viaje por el desierto.     “... Guardé las palabras de su boca </a:t>
            </a:r>
            <a:r>
              <a:rPr lang="en-GB" sz="2200" i="1" smtClean="0"/>
              <a:t>más</a:t>
            </a:r>
            <a:r>
              <a:rPr lang="en-GB" sz="2200" smtClean="0"/>
              <a:t> que mi comida”, fueron los sentimientos de Job (Job 23:12). </a:t>
            </a:r>
          </a:p>
          <a:p>
            <a:pPr eaLnBrk="1" hangingPunct="1">
              <a:lnSpc>
                <a:spcPct val="90000"/>
              </a:lnSpc>
            </a:pPr>
            <a:r>
              <a:rPr lang="en-GB" sz="2200" smtClean="0"/>
              <a:t>“Fueron halladas tus palabras, y yo las comí; y tu palabra me fue    por gozo y por alegría de mi corazón” (Jer. 15:16). </a:t>
            </a:r>
          </a:p>
          <a:p>
            <a:pPr eaLnBrk="1" hangingPunct="1">
              <a:lnSpc>
                <a:spcPct val="90000"/>
              </a:lnSpc>
            </a:pPr>
            <a:r>
              <a:rPr lang="en-GB" sz="2200" smtClean="0"/>
              <a:t>Oremos antes de leer: “Abre mis ojos, y miraré las maravillas de tu ley” (Sal. 119:18).</a:t>
            </a:r>
          </a:p>
          <a:p>
            <a:pPr eaLnBrk="1" hangingPunct="1">
              <a:lnSpc>
                <a:spcPct val="90000"/>
              </a:lnSpc>
              <a:buFont typeface="Wingdings 2" pitchFamily="18" charset="2"/>
              <a:buNone/>
            </a:pPr>
            <a:endParaRPr lang="en-GB" sz="2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z="4500" smtClean="0"/>
              <a:t>11.1     </a:t>
            </a:r>
            <a:r>
              <a:rPr lang="es-CL" sz="4500" smtClean="0"/>
              <a:t>Introducción</a:t>
            </a:r>
            <a:br>
              <a:rPr lang="es-CL" sz="4500" smtClean="0"/>
            </a:br>
            <a:endParaRPr lang="es-CL" sz="4500" smtClean="0"/>
          </a:p>
        </p:txBody>
      </p:sp>
      <p:sp>
        <p:nvSpPr>
          <p:cNvPr id="16386" name="Content Placeholder 2"/>
          <p:cNvSpPr>
            <a:spLocks noGrp="1"/>
          </p:cNvSpPr>
          <p:nvPr>
            <p:ph idx="1"/>
          </p:nvPr>
        </p:nvSpPr>
        <p:spPr/>
        <p:txBody>
          <a:bodyPr/>
          <a:lstStyle/>
          <a:p>
            <a:pPr eaLnBrk="1" hangingPunct="1"/>
            <a:r>
              <a:rPr lang="es-CL" smtClean="0"/>
              <a:t>“Si, pues, habéis resucitado con Cristo [en el bautismo], buscad las cosas de arriba, donde está Cristo sentado a la diestra de Dios. Poned la mira en las cosas de arriba, no en las de la tierra. Porque habéis muerto… Haced morir… fornicación, impureza…avaricia” (Col. 3:1-5).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GB" sz="4500" smtClean="0"/>
              <a:t>11.3.2  La Oración</a:t>
            </a:r>
            <a:br>
              <a:rPr lang="en-GB" sz="4500" smtClean="0"/>
            </a:br>
            <a:endParaRPr lang="en-GB" sz="4500" smtClean="0"/>
          </a:p>
        </p:txBody>
      </p:sp>
      <p:pic>
        <p:nvPicPr>
          <p:cNvPr id="55298" name="Content Placeholder 3" descr="prayer.JPG"/>
          <p:cNvPicPr>
            <a:picLocks noGrp="1" noChangeAspect="1"/>
          </p:cNvPicPr>
          <p:nvPr>
            <p:ph idx="1"/>
          </p:nvPr>
        </p:nvPicPr>
        <p:blipFill>
          <a:blip r:embed="rId3"/>
          <a:srcRect/>
          <a:stretch>
            <a:fillRect/>
          </a:stretch>
        </p:blipFill>
        <p:spPr>
          <a:xfrm>
            <a:off x="3086100" y="2935288"/>
            <a:ext cx="2971800" cy="23907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endParaRPr lang="en-GB" smtClean="0"/>
          </a:p>
        </p:txBody>
      </p:sp>
      <p:sp>
        <p:nvSpPr>
          <p:cNvPr id="57346" name="Content Placeholder 2"/>
          <p:cNvSpPr>
            <a:spLocks noGrp="1"/>
          </p:cNvSpPr>
          <p:nvPr>
            <p:ph idx="1"/>
          </p:nvPr>
        </p:nvSpPr>
        <p:spPr/>
        <p:txBody>
          <a:bodyPr/>
          <a:lstStyle/>
          <a:p>
            <a:pPr eaLnBrk="1" hangingPunct="1"/>
            <a:r>
              <a:rPr lang="en-GB" smtClean="0"/>
              <a:t>“Porque no tenemos un sumo sacerdote incapaz de compadecerse de nuestras debilidades, sino uno que ha sido tentado en todo de la misma manera que nosotros, aunque sin pecado. Así que </a:t>
            </a:r>
            <a:r>
              <a:rPr lang="en-GB" i="1" smtClean="0"/>
              <a:t>acerquémonos </a:t>
            </a:r>
            <a:r>
              <a:rPr lang="en-GB" smtClean="0"/>
              <a:t>confiadamente al trono de la gracia para recibir misericordia y hallar la gracia que nos ayude en el momento que más la necesitemos” (Heb. 4:15,16 NVI).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GB" smtClean="0"/>
          </a:p>
        </p:txBody>
      </p:sp>
      <p:sp>
        <p:nvSpPr>
          <p:cNvPr id="59394" name="Content Placeholder 2"/>
          <p:cNvSpPr>
            <a:spLocks noGrp="1"/>
          </p:cNvSpPr>
          <p:nvPr>
            <p:ph idx="1"/>
          </p:nvPr>
        </p:nvSpPr>
        <p:spPr/>
        <p:txBody>
          <a:bodyPr/>
          <a:lstStyle/>
          <a:p>
            <a:pPr eaLnBrk="1" hangingPunct="1"/>
            <a:r>
              <a:rPr lang="en-GB" smtClean="0"/>
              <a:t>“...sean conocidas vuestras peticiones delante de Dios en toda oración [nada es demasiado pequeño por lo cual orar] ... con acción de gracias. Y la paz de Dios, que sobrepasa todo entendimiento, guardará vuestros corazones y vuestros pensamientos” (Fil. 4:6,7).</a:t>
            </a:r>
          </a:p>
          <a:p>
            <a:pPr eaLnBrk="1" hangingPunct="1"/>
            <a:endParaRPr lang="en-GB"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endParaRPr lang="en-GB" smtClean="0"/>
          </a:p>
        </p:txBody>
      </p:sp>
      <p:sp>
        <p:nvSpPr>
          <p:cNvPr id="61442" name="Content Placeholder 2"/>
          <p:cNvSpPr>
            <a:spLocks noGrp="1"/>
          </p:cNvSpPr>
          <p:nvPr>
            <p:ph idx="1"/>
          </p:nvPr>
        </p:nvSpPr>
        <p:spPr/>
        <p:txBody>
          <a:bodyPr/>
          <a:lstStyle/>
          <a:p>
            <a:pPr eaLnBrk="1" hangingPunct="1"/>
            <a:r>
              <a:rPr lang="es-CL" smtClean="0"/>
              <a:t>Nuestro estudio bíblico debería enseñarnos cómo orar y por lo que debemos orar, haciendo así que nuestras oraciones sean poderosas. Por lo tanto, “si …mis palabras permanecen en vosotros, pedid todo lo que queréis, y os será hecho” (Juan 15:7).</a:t>
            </a:r>
          </a:p>
          <a:p>
            <a:pPr eaLnBrk="1" hangingPunct="1"/>
            <a:endParaRPr lang="es-CL"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GB" smtClean="0"/>
              <a:t>11.3.3  Predicando</a:t>
            </a:r>
          </a:p>
        </p:txBody>
      </p:sp>
      <p:pic>
        <p:nvPicPr>
          <p:cNvPr id="63490" name="Content Placeholder 3" descr="DSC00018a.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GB" smtClean="0"/>
          </a:p>
        </p:txBody>
      </p:sp>
      <p:sp>
        <p:nvSpPr>
          <p:cNvPr id="65538" name="Content Placeholder 2"/>
          <p:cNvSpPr>
            <a:spLocks noGrp="1"/>
          </p:cNvSpPr>
          <p:nvPr>
            <p:ph idx="1"/>
          </p:nvPr>
        </p:nvSpPr>
        <p:spPr/>
        <p:txBody>
          <a:bodyPr/>
          <a:lstStyle/>
          <a:p>
            <a:pPr eaLnBrk="1" hangingPunct="1">
              <a:lnSpc>
                <a:spcPct val="90000"/>
              </a:lnSpc>
            </a:pPr>
            <a:r>
              <a:rPr lang="es-CL" sz="2200" smtClean="0"/>
              <a:t>“Vosotros sois la luz del mundo” por haber sido bautizados en Cristo, que es “la luz del mundo” (Mateo 5:14; Juan 8:12).</a:t>
            </a:r>
          </a:p>
          <a:p>
            <a:pPr eaLnBrk="1" hangingPunct="1">
              <a:lnSpc>
                <a:spcPct val="90000"/>
              </a:lnSpc>
            </a:pPr>
            <a:r>
              <a:rPr lang="es-CL" sz="2200" smtClean="0"/>
              <a:t> “Una ciudad asentada sobre un monte no se puede esconder” (Mateo 5:14).</a:t>
            </a:r>
          </a:p>
          <a:p>
            <a:pPr eaLnBrk="1" hangingPunct="1">
              <a:lnSpc>
                <a:spcPct val="90000"/>
              </a:lnSpc>
            </a:pPr>
            <a:r>
              <a:rPr lang="es-CL" sz="2200" smtClean="0"/>
              <a:t>Tenemos una gran responsabilidad de dar testimonio (Eze. 3:17-21); si Cristo viene durante nuestra vida “dos estarán en el campo; el uno será tomado, y el otro dejado” (Lucas 17:36). Sería verdaderamente extraño si no hubiésemos hablado a nuestra familia y colegas de trabajo acerca de la segunda venida de nuestro Señor cuando esto ocurra.</a:t>
            </a:r>
          </a:p>
          <a:p>
            <a:pPr eaLnBrk="1" hangingPunct="1">
              <a:lnSpc>
                <a:spcPct val="90000"/>
              </a:lnSpc>
            </a:pPr>
            <a:endParaRPr lang="es-CL" sz="22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endParaRPr lang="en-GB" smtClean="0"/>
          </a:p>
        </p:txBody>
      </p:sp>
      <p:pic>
        <p:nvPicPr>
          <p:cNvPr id="67586" name="Content Placeholder 3" descr="DSCN4626.JPG"/>
          <p:cNvPicPr>
            <a:picLocks noGrp="1" noChangeAspect="1"/>
          </p:cNvPicPr>
          <p:nvPr>
            <p:ph idx="1"/>
          </p:nvPr>
        </p:nvPicPr>
        <p:blipFill>
          <a:blip r:embed="rId3"/>
          <a:srcRect/>
          <a:stretch>
            <a:fillRect/>
          </a:stretch>
        </p:blipFill>
        <p:spPr>
          <a:xfrm>
            <a:off x="395288" y="-38100"/>
            <a:ext cx="7516812" cy="59880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GB" sz="4500" smtClean="0"/>
              <a:t>11.3.4  La Vida en la Iglesia</a:t>
            </a:r>
            <a:br>
              <a:rPr lang="en-GB" sz="4500" smtClean="0"/>
            </a:br>
            <a:r>
              <a:rPr lang="en-GB" sz="2000" i="1" smtClean="0"/>
              <a:t>Foto: Iglesia en </a:t>
            </a:r>
            <a:r>
              <a:rPr lang="en-GB" sz="1800" i="1" smtClean="0"/>
              <a:t>Bamako, Mali – todos bautizados en un día</a:t>
            </a:r>
            <a:r>
              <a:rPr lang="en-GB" sz="4500" i="1" smtClean="0"/>
              <a:t/>
            </a:r>
            <a:br>
              <a:rPr lang="en-GB" sz="4500" i="1" smtClean="0"/>
            </a:br>
            <a:endParaRPr lang="en-GB" sz="4500" i="1" smtClean="0"/>
          </a:p>
        </p:txBody>
      </p:sp>
      <p:pic>
        <p:nvPicPr>
          <p:cNvPr id="69634" name="Content Placeholder 3" descr="8. dopelingen Bamako.JPG"/>
          <p:cNvPicPr>
            <a:picLocks noGrp="1" noChangeAspect="1"/>
          </p:cNvPicPr>
          <p:nvPr>
            <p:ph idx="1"/>
          </p:nvPr>
        </p:nvPicPr>
        <p:blipFill>
          <a:blip r:embed="rId3"/>
          <a:srcRect/>
          <a:stretch>
            <a:fillRect/>
          </a:stretch>
        </p:blipFill>
        <p:spPr>
          <a:xfrm>
            <a:off x="1176338" y="1935163"/>
            <a:ext cx="6791325" cy="43894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endParaRPr lang="en-GB" smtClean="0"/>
          </a:p>
        </p:txBody>
      </p:sp>
      <p:sp>
        <p:nvSpPr>
          <p:cNvPr id="71682" name="Content Placeholder 2"/>
          <p:cNvSpPr>
            <a:spLocks noGrp="1"/>
          </p:cNvSpPr>
          <p:nvPr>
            <p:ph idx="1"/>
          </p:nvPr>
        </p:nvSpPr>
        <p:spPr>
          <a:xfrm>
            <a:off x="663575" y="1935163"/>
            <a:ext cx="8229600" cy="4389437"/>
          </a:xfrm>
        </p:spPr>
        <p:txBody>
          <a:bodyPr/>
          <a:lstStyle/>
          <a:p>
            <a:pPr eaLnBrk="1" hangingPunct="1"/>
            <a:r>
              <a:rPr lang="es-CL" smtClean="0"/>
              <a:t>“No dejemos de congregarnos ... Sino animémonos unos a otros, y con mayor razón ahora que vemos que aquel día se acerca” (Heb. 10:25 NVI compare Mal. 3:16).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GB" smtClean="0"/>
              <a:t>11.3.5  El Partimiento del Pan</a:t>
            </a:r>
          </a:p>
        </p:txBody>
      </p:sp>
      <p:pic>
        <p:nvPicPr>
          <p:cNvPr id="73730" name="Content Placeholder 3" descr="desiretobreakbread.jpg"/>
          <p:cNvPicPr>
            <a:picLocks noGrp="1" noChangeAspect="1"/>
          </p:cNvPicPr>
          <p:nvPr>
            <p:ph idx="1"/>
          </p:nvPr>
        </p:nvPicPr>
        <p:blipFill>
          <a:blip r:embed="rId3"/>
          <a:srcRect/>
          <a:stretch>
            <a:fillRect/>
          </a:stretch>
        </p:blipFill>
        <p:spPr>
          <a:xfrm>
            <a:off x="1854200" y="1935163"/>
            <a:ext cx="5435600" cy="4389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z="4500" smtClean="0"/>
              <a:t>11.2     Santidad</a:t>
            </a:r>
            <a:br>
              <a:rPr lang="en-GB" sz="4500" smtClean="0"/>
            </a:br>
            <a:endParaRPr lang="en-GB" sz="4500" smtClean="0"/>
          </a:p>
        </p:txBody>
      </p:sp>
      <p:sp>
        <p:nvSpPr>
          <p:cNvPr id="18434"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endParaRPr lang="en-GB" smtClean="0"/>
          </a:p>
        </p:txBody>
      </p:sp>
      <p:pic>
        <p:nvPicPr>
          <p:cNvPr id="75778" name="Content Placeholder 3" descr="1corinthians11_26.jpg"/>
          <p:cNvPicPr>
            <a:picLocks noGrp="1" noChangeAspect="1"/>
          </p:cNvPicPr>
          <p:nvPr>
            <p:ph idx="1"/>
          </p:nvPr>
        </p:nvPicPr>
        <p:blipFill>
          <a:blip r:embed="rId3"/>
          <a:srcRect/>
          <a:stretch>
            <a:fillRect/>
          </a:stretch>
        </p:blipFill>
        <p:spPr>
          <a:xfrm>
            <a:off x="0" y="692150"/>
            <a:ext cx="9144000" cy="51435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endParaRPr lang="en-GB" smtClean="0"/>
          </a:p>
        </p:txBody>
      </p:sp>
      <p:sp>
        <p:nvSpPr>
          <p:cNvPr id="77826" name="Content Placeholder 2"/>
          <p:cNvSpPr>
            <a:spLocks noGrp="1"/>
          </p:cNvSpPr>
          <p:nvPr>
            <p:ph idx="1"/>
          </p:nvPr>
        </p:nvSpPr>
        <p:spPr/>
        <p:txBody>
          <a:bodyPr/>
          <a:lstStyle/>
          <a:p>
            <a:pPr eaLnBrk="1" hangingPunct="1"/>
            <a:r>
              <a:rPr lang="es-CL" smtClean="0"/>
              <a:t>“Haced esto en memoria de Mí”, mandó Jesús (Lucas 22:19). </a:t>
            </a:r>
          </a:p>
          <a:p>
            <a:pPr eaLnBrk="1" hangingPunct="1"/>
            <a:r>
              <a:rPr lang="es-CL" smtClean="0"/>
              <a:t>Parece que los primeros creyentes guardaban el servicio del partimiento del pan con frecuencia (Hechos 2:42,46), probablemente una vez a la semana (Hechos 20:7).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smtClean="0"/>
              <a:t>1Cor. 11:23-28</a:t>
            </a:r>
          </a:p>
        </p:txBody>
      </p:sp>
      <p:sp>
        <p:nvSpPr>
          <p:cNvPr id="79874" name="Content Placeholder 2"/>
          <p:cNvSpPr>
            <a:spLocks noGrp="1"/>
          </p:cNvSpPr>
          <p:nvPr>
            <p:ph idx="1"/>
          </p:nvPr>
        </p:nvSpPr>
        <p:spPr/>
        <p:txBody>
          <a:bodyPr/>
          <a:lstStyle/>
          <a:p>
            <a:pPr eaLnBrk="1" hangingPunct="1">
              <a:lnSpc>
                <a:spcPct val="80000"/>
              </a:lnSpc>
            </a:pPr>
            <a:r>
              <a:rPr lang="es-CL" sz="2200" smtClean="0"/>
              <a:t>“El Señor Jesús, la noche que fue entregado, tomó pan; y habiendo dado gracias, lo partió, y dijo: Tomad, comed; este es mi cuerpo que por vosotros es partido; haced esto en memoria de mí. Asimismo tomó también la copa, después de haber cenado, diciendo: Esta copa es el nuevo pacto en mi sangre; haced esto todas las veces que la bebiereis, en memoria de mí. Así, pues, todas las veces que comiereis este pan, y bebiereis esta copa, la muerte del Señor anunciáis hasta que él venga. De manera que cualquiera que comiere este pan o bebiere esta copa del Señor indignamente, será culpado del cuerpo y de la sangre del Señor. Por tanto, pruébese cada uno a sí mismo, y coma así del pan, y beba de la copa”. </a:t>
            </a:r>
          </a:p>
          <a:p>
            <a:pPr eaLnBrk="1" hangingPunct="1">
              <a:lnSpc>
                <a:spcPct val="80000"/>
              </a:lnSpc>
            </a:pPr>
            <a:endParaRPr lang="es-CL" sz="22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704850"/>
            <a:ext cx="8229600" cy="1143000"/>
          </a:xfrm>
        </p:spPr>
        <p:txBody>
          <a:bodyPr/>
          <a:lstStyle/>
          <a:p>
            <a:pPr eaLnBrk="1" hangingPunct="1"/>
            <a:r>
              <a:rPr lang="en-GB" sz="4500" smtClean="0"/>
              <a:t>Un Posible Orden Para el Servicio del Partimiento del Pan </a:t>
            </a:r>
          </a:p>
        </p:txBody>
      </p:sp>
      <p:sp>
        <p:nvSpPr>
          <p:cNvPr id="81922" name="Content Placeholder 2"/>
          <p:cNvSpPr>
            <a:spLocks noGrp="1"/>
          </p:cNvSpPr>
          <p:nvPr>
            <p:ph sz="half" idx="1"/>
          </p:nvPr>
        </p:nvSpPr>
        <p:spPr>
          <a:xfrm>
            <a:off x="457200" y="1920875"/>
            <a:ext cx="4038600" cy="4433888"/>
          </a:xfrm>
        </p:spPr>
        <p:txBody>
          <a:bodyPr/>
          <a:lstStyle/>
          <a:p>
            <a:pPr eaLnBrk="1" hangingPunct="1">
              <a:lnSpc>
                <a:spcPct val="80000"/>
              </a:lnSpc>
            </a:pPr>
            <a:r>
              <a:rPr lang="es-CL" sz="1600" b="1" smtClean="0"/>
              <a:t>1.</a:t>
            </a:r>
            <a:r>
              <a:rPr lang="es-CL" sz="1600" smtClean="0"/>
              <a:t> Oración – pedir la bendición de Dios          para la congregación; que nos abra los ojos para entender su palabra, recordar las necesidades de los otros creyentes; alabarlo por su amor, especialmente como fue mostrado en Cristo y orar por cualesquier otros temas especifícos.</a:t>
            </a:r>
          </a:p>
          <a:p>
            <a:pPr eaLnBrk="1" hangingPunct="1">
              <a:lnSpc>
                <a:spcPct val="80000"/>
              </a:lnSpc>
            </a:pPr>
            <a:r>
              <a:rPr lang="es-CL" sz="1600" b="1" smtClean="0"/>
              <a:t>2.</a:t>
            </a:r>
            <a:r>
              <a:rPr lang="es-CL" sz="1600" smtClean="0"/>
              <a:t> Haga las lecturas bíblicas diariamente, tal como se especifica en el “Compañero de la Biblia”.</a:t>
            </a:r>
          </a:p>
          <a:p>
            <a:pPr eaLnBrk="1" hangingPunct="1">
              <a:lnSpc>
                <a:spcPct val="80000"/>
              </a:lnSpc>
            </a:pPr>
            <a:r>
              <a:rPr lang="es-CL" sz="1600" b="1" smtClean="0"/>
              <a:t>3.</a:t>
            </a:r>
            <a:r>
              <a:rPr lang="es-CL" sz="1600" smtClean="0"/>
              <a:t> Medite en las lecciones que se pueden aprender de estas lecturas, o lea una ‘exhortación’ . Un estudio bíblico sobre esos capítulos que nos lleven hacia el propósito de nuestro servicio – recordar a Cristo.</a:t>
            </a:r>
          </a:p>
        </p:txBody>
      </p:sp>
      <p:sp>
        <p:nvSpPr>
          <p:cNvPr id="81923" name="Content Placeholder 3"/>
          <p:cNvSpPr>
            <a:spLocks noGrp="1"/>
          </p:cNvSpPr>
          <p:nvPr>
            <p:ph sz="half" idx="2"/>
          </p:nvPr>
        </p:nvSpPr>
        <p:spPr>
          <a:xfrm>
            <a:off x="4648200" y="1920875"/>
            <a:ext cx="4038600" cy="4433888"/>
          </a:xfrm>
        </p:spPr>
        <p:txBody>
          <a:bodyPr/>
          <a:lstStyle/>
          <a:p>
            <a:pPr eaLnBrk="1" hangingPunct="1">
              <a:lnSpc>
                <a:spcPct val="80000"/>
              </a:lnSpc>
            </a:pPr>
            <a:r>
              <a:rPr lang="en-GB" sz="1600" b="1" smtClean="0"/>
              <a:t>4.</a:t>
            </a:r>
            <a:r>
              <a:rPr lang="en-GB" sz="1600" smtClean="0"/>
              <a:t> </a:t>
            </a:r>
            <a:r>
              <a:rPr lang="es-CL" sz="1600" smtClean="0"/>
              <a:t>Leer 1 Cor. 11:23-29</a:t>
            </a:r>
          </a:p>
          <a:p>
            <a:pPr eaLnBrk="1" hangingPunct="1">
              <a:lnSpc>
                <a:spcPct val="80000"/>
              </a:lnSpc>
            </a:pPr>
            <a:r>
              <a:rPr lang="es-CL" sz="1600" b="1" smtClean="0"/>
              <a:t>5.</a:t>
            </a:r>
            <a:r>
              <a:rPr lang="es-CL" sz="1600" smtClean="0"/>
              <a:t> Período de silencioso auto-examen.</a:t>
            </a:r>
          </a:p>
          <a:p>
            <a:pPr eaLnBrk="1" hangingPunct="1">
              <a:lnSpc>
                <a:spcPct val="80000"/>
              </a:lnSpc>
            </a:pPr>
            <a:r>
              <a:rPr lang="es-CL" sz="1600" b="1" smtClean="0"/>
              <a:t>6.</a:t>
            </a:r>
            <a:r>
              <a:rPr lang="es-CL" sz="1600" smtClean="0"/>
              <a:t> Oración por el pan.</a:t>
            </a:r>
          </a:p>
          <a:p>
            <a:pPr eaLnBrk="1" hangingPunct="1">
              <a:lnSpc>
                <a:spcPct val="80000"/>
              </a:lnSpc>
            </a:pPr>
            <a:r>
              <a:rPr lang="es-CL" sz="1600" b="1" smtClean="0"/>
              <a:t>7.</a:t>
            </a:r>
            <a:r>
              <a:rPr lang="es-CL" sz="1600" smtClean="0"/>
              <a:t> Partir el pan y comer un trocito.</a:t>
            </a:r>
          </a:p>
          <a:p>
            <a:pPr eaLnBrk="1" hangingPunct="1">
              <a:lnSpc>
                <a:spcPct val="80000"/>
              </a:lnSpc>
            </a:pPr>
            <a:r>
              <a:rPr lang="es-CL" sz="1600" b="1" smtClean="0"/>
              <a:t>8.</a:t>
            </a:r>
            <a:r>
              <a:rPr lang="es-CL" sz="1600" smtClean="0"/>
              <a:t> Oración por el vino.</a:t>
            </a:r>
          </a:p>
          <a:p>
            <a:pPr eaLnBrk="1" hangingPunct="1">
              <a:lnSpc>
                <a:spcPct val="80000"/>
              </a:lnSpc>
            </a:pPr>
            <a:r>
              <a:rPr lang="es-CL" sz="1600" b="1" smtClean="0"/>
              <a:t>9.</a:t>
            </a:r>
            <a:r>
              <a:rPr lang="es-CL" sz="1600" smtClean="0"/>
              <a:t> Tomar un sorbo de vino.</a:t>
            </a:r>
          </a:p>
          <a:p>
            <a:pPr eaLnBrk="1" hangingPunct="1">
              <a:lnSpc>
                <a:spcPct val="80000"/>
              </a:lnSpc>
            </a:pPr>
            <a:r>
              <a:rPr lang="es-CL" sz="1600" b="1" smtClean="0"/>
              <a:t>10.</a:t>
            </a:r>
            <a:r>
              <a:rPr lang="es-CL" sz="1600" smtClean="0"/>
              <a:t> Terminar con una oración.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s-CL" sz="4600" smtClean="0"/>
              <a:t>Regularmente en grupos pequeños…</a:t>
            </a:r>
          </a:p>
        </p:txBody>
      </p:sp>
      <p:pic>
        <p:nvPicPr>
          <p:cNvPr id="83970" name="Content Placeholder 3" descr="bakubb.JPG"/>
          <p:cNvPicPr>
            <a:picLocks noGrp="1" noChangeAspect="1"/>
          </p:cNvPicPr>
          <p:nvPr>
            <p:ph idx="1"/>
          </p:nvPr>
        </p:nvPicPr>
        <p:blipFill>
          <a:blip r:embed="rId3"/>
          <a:srcRect/>
          <a:stretch>
            <a:fillRect/>
          </a:stretch>
        </p:blipFill>
        <p:spPr>
          <a:xfrm>
            <a:off x="2925763" y="1935163"/>
            <a:ext cx="3292475"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GB" sz="4600" smtClean="0"/>
              <a:t>O cuando sea posible que los creyentes se reúnan</a:t>
            </a:r>
          </a:p>
        </p:txBody>
      </p:sp>
      <p:pic>
        <p:nvPicPr>
          <p:cNvPr id="86018" name="Content Placeholder 3" descr="DSC00058.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09600" y="1176338"/>
            <a:ext cx="2212975" cy="1582737"/>
          </a:xfrm>
        </p:spPr>
        <p:txBody>
          <a:bodyPr/>
          <a:lstStyle/>
          <a:p>
            <a:pPr eaLnBrk="1" hangingPunct="1"/>
            <a:endParaRPr lang="en-GB" smtClean="0"/>
          </a:p>
        </p:txBody>
      </p:sp>
      <p:sp>
        <p:nvSpPr>
          <p:cNvPr id="88066" name="Text Placeholder 3"/>
          <p:cNvSpPr>
            <a:spLocks noGrp="1"/>
          </p:cNvSpPr>
          <p:nvPr>
            <p:ph type="body" sz="half" idx="2"/>
          </p:nvPr>
        </p:nvSpPr>
        <p:spPr>
          <a:xfrm>
            <a:off x="609600" y="2828925"/>
            <a:ext cx="2209800" cy="2179638"/>
          </a:xfrm>
        </p:spPr>
        <p:txBody>
          <a:bodyPr/>
          <a:lstStyle/>
          <a:p>
            <a:pPr eaLnBrk="1" hangingPunct="1"/>
            <a:endParaRPr lang="en-GB" smtClean="0"/>
          </a:p>
        </p:txBody>
      </p:sp>
      <p:pic>
        <p:nvPicPr>
          <p:cNvPr id="88067" name="Picture Placeholder 4" descr="communion.jpg"/>
          <p:cNvPicPr>
            <a:picLocks noGrp="1" noChangeAspect="1"/>
          </p:cNvPicPr>
          <p:nvPr>
            <p:ph type="pic" idx="1"/>
          </p:nvPr>
        </p:nvPicPr>
        <p:blipFill>
          <a:blip r:embed="rId3"/>
          <a:srcRect l="10704" r="10704"/>
          <a:stretch>
            <a:fillRect/>
          </a:stretch>
        </p:blipFill>
        <p:spPr>
          <a:xfrm rot="420000">
            <a:off x="3486150" y="1200150"/>
            <a:ext cx="4618038" cy="39306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GB" smtClean="0"/>
              <a:t>11.4     El Matrimonio</a:t>
            </a:r>
          </a:p>
        </p:txBody>
      </p:sp>
      <p:pic>
        <p:nvPicPr>
          <p:cNvPr id="90114" name="Content Placeholder 3" descr="DSC00027.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endParaRPr lang="en-GB" smtClean="0"/>
          </a:p>
        </p:txBody>
      </p:sp>
      <p:sp>
        <p:nvSpPr>
          <p:cNvPr id="92162" name="Content Placeholder 2"/>
          <p:cNvSpPr>
            <a:spLocks noGrp="1"/>
          </p:cNvSpPr>
          <p:nvPr>
            <p:ph idx="1"/>
          </p:nvPr>
        </p:nvSpPr>
        <p:spPr/>
        <p:txBody>
          <a:bodyPr/>
          <a:lstStyle/>
          <a:p>
            <a:pPr eaLnBrk="1" hangingPunct="1"/>
            <a:r>
              <a:rPr lang="en-GB" smtClean="0"/>
              <a:t>“Dejará el hombre a su padre y a su madre, y se unirá a su mujer, y serán una sola carne” (Gen. 2:24). </a:t>
            </a:r>
          </a:p>
          <a:p>
            <a:pPr eaLnBrk="1" hangingPunct="1"/>
            <a:r>
              <a:rPr lang="en-GB" smtClean="0"/>
              <a:t>“Honroso sea en todos el matrimonio, y el lecho sin mancilla” (Heb. 13:4)</a:t>
            </a:r>
          </a:p>
          <a:p>
            <a:pPr eaLnBrk="1" hangingPunct="1"/>
            <a:endParaRPr lang="en-GB"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endParaRPr lang="en-GB" smtClean="0"/>
          </a:p>
        </p:txBody>
      </p:sp>
      <p:sp>
        <p:nvSpPr>
          <p:cNvPr id="94210" name="Content Placeholder 2"/>
          <p:cNvSpPr>
            <a:spLocks noGrp="1"/>
          </p:cNvSpPr>
          <p:nvPr>
            <p:ph idx="1"/>
          </p:nvPr>
        </p:nvSpPr>
        <p:spPr/>
        <p:txBody>
          <a:bodyPr/>
          <a:lstStyle/>
          <a:p>
            <a:pPr eaLnBrk="1" hangingPunct="1"/>
            <a:r>
              <a:rPr lang="en-GB" smtClean="0"/>
              <a:t>1 Cor. 11:3:  “Pero quiero que sepáis que Cristo es la cabeza de todo varón, y el varón es la cabeza de la mujer, y Dios la cabeza de Cristo”. </a:t>
            </a:r>
          </a:p>
          <a:p>
            <a:pPr eaLnBrk="1" hangingPunct="1"/>
            <a:endParaRPr lang="en-GB"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GB" smtClean="0"/>
          </a:p>
        </p:txBody>
      </p:sp>
      <p:sp>
        <p:nvSpPr>
          <p:cNvPr id="20482" name="Content Placeholder 2"/>
          <p:cNvSpPr>
            <a:spLocks noGrp="1"/>
          </p:cNvSpPr>
          <p:nvPr>
            <p:ph idx="1"/>
          </p:nvPr>
        </p:nvSpPr>
        <p:spPr/>
        <p:txBody>
          <a:bodyPr/>
          <a:lstStyle/>
          <a:p>
            <a:pPr eaLnBrk="1" hangingPunct="1"/>
            <a:r>
              <a:rPr lang="es-CL" sz="2400" smtClean="0"/>
              <a:t>‘Santidad’ fundamentalmente significa ‘separación’ – separación tanto </a:t>
            </a:r>
            <a:r>
              <a:rPr lang="es-CL" sz="2400" i="1" smtClean="0"/>
              <a:t>de </a:t>
            </a:r>
            <a:r>
              <a:rPr lang="es-CL" sz="2400" smtClean="0"/>
              <a:t>cosas profanas como separación </a:t>
            </a:r>
            <a:r>
              <a:rPr lang="es-CL" sz="2400" i="1" smtClean="0"/>
              <a:t>hacia cosas espirituales</a:t>
            </a:r>
            <a:r>
              <a:rPr lang="es-CL" sz="2400" smtClean="0"/>
              <a:t>. </a:t>
            </a:r>
          </a:p>
          <a:p>
            <a:pPr eaLnBrk="1" hangingPunct="1"/>
            <a:r>
              <a:rPr lang="es-CL" sz="2400" smtClean="0"/>
              <a:t>Por lo tanto, “como aquel que os llamó es santo, sed también vosotros santos en toda vuestra manera de vivir; porque escrito está: Sed santos, porque yo soy santo” (1 Pedro 1:15,16; Lev. 11:44).</a:t>
            </a:r>
          </a:p>
          <a:p>
            <a:pPr eaLnBrk="1" hangingPunct="1"/>
            <a:r>
              <a:rPr lang="es-CL" sz="2400" smtClean="0"/>
              <a:t>El Israel natural fue llamado a salir de Egipto por medio de su bautismo en el mar Rojo para ser “una nación santa” (Ex. 19:6). Después de nuestro bautismo, los miembros del Israel espiritual también reciben “un llamamiento santo” (2 Tim. 1:9).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endParaRPr lang="en-GB" smtClean="0"/>
          </a:p>
        </p:txBody>
      </p:sp>
      <p:sp>
        <p:nvSpPr>
          <p:cNvPr id="96258" name="Content Placeholder 2"/>
          <p:cNvSpPr>
            <a:spLocks noGrp="1"/>
          </p:cNvSpPr>
          <p:nvPr>
            <p:ph idx="1"/>
          </p:nvPr>
        </p:nvSpPr>
        <p:spPr/>
        <p:txBody>
          <a:bodyPr/>
          <a:lstStyle/>
          <a:p>
            <a:pPr eaLnBrk="1" hangingPunct="1">
              <a:lnSpc>
                <a:spcPct val="80000"/>
              </a:lnSpc>
            </a:pPr>
            <a:r>
              <a:rPr lang="es-CL" sz="2200" smtClean="0"/>
              <a:t>Efe. 5:22-33  “Las casadas estén sujetas a sus propios maridos, como al Señor; porque el marido es cabeza de la mujer, así como Cristo es cabeza de la iglesia, la cual es su cuerpo, y él es su Salvador. Así que, como la iglesia está sujeta a Cristo, así también las casadas lo estén a sus maridos en todo. Maridos, amad a vuestras mujeres, así como Cristo amó a la iglesia, y se entregó a sí mismo por ella, para santificarla, habiéndola purificada en el lavamiento del agua por la palabra, a fin de presentársela a sí mismo, una iglesia gloriosa, que no tuviese mancha ni arruga ni cosa semejante, sino que fuese santa y sin mancha”. </a:t>
            </a:r>
          </a:p>
          <a:p>
            <a:pPr eaLnBrk="1" hangingPunct="1">
              <a:lnSpc>
                <a:spcPct val="80000"/>
              </a:lnSpc>
            </a:pPr>
            <a:endParaRPr lang="es-CL" sz="22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endParaRPr lang="en-GB" smtClean="0"/>
          </a:p>
        </p:txBody>
      </p:sp>
      <p:sp>
        <p:nvSpPr>
          <p:cNvPr id="98306" name="Content Placeholder 2"/>
          <p:cNvSpPr>
            <a:spLocks noGrp="1"/>
          </p:cNvSpPr>
          <p:nvPr>
            <p:ph idx="1"/>
          </p:nvPr>
        </p:nvSpPr>
        <p:spPr/>
        <p:txBody>
          <a:bodyPr/>
          <a:lstStyle/>
          <a:p>
            <a:pPr eaLnBrk="1" hangingPunct="1">
              <a:lnSpc>
                <a:spcPct val="80000"/>
              </a:lnSpc>
              <a:buFont typeface="Wingdings 2" pitchFamily="18" charset="2"/>
              <a:buNone/>
            </a:pPr>
            <a:r>
              <a:rPr lang="es-CL" sz="2400" smtClean="0"/>
              <a:t>“Así también los maridos deben amar a sus mujeres como a sus mismos cuerpos. El que ama a su mujer a sí mismo se ama. Porque nadie aborreció jamás a su propia carne, sino que la sustenta y la cuida, como también Cristo a la iglesia, porque somos miembros de su cuerpo, de su carne y de sus huesos. Por esto dejará el hombre a su padre y a su madre, y se unirá a su mujer, y los dos serán una sola carne. Grande es este misterio; mas yo digo esto respecto de Cristo y de la iglesia Por lo demás, cada uno de vosotros ame también a su mujer como a sí mismo; y la mujer respete a su marido”.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endParaRPr lang="en-GB" smtClean="0"/>
          </a:p>
        </p:txBody>
      </p:sp>
      <p:sp>
        <p:nvSpPr>
          <p:cNvPr id="100354" name="Content Placeholder 2"/>
          <p:cNvSpPr>
            <a:spLocks noGrp="1"/>
          </p:cNvSpPr>
          <p:nvPr>
            <p:ph idx="1"/>
          </p:nvPr>
        </p:nvSpPr>
        <p:spPr/>
        <p:txBody>
          <a:bodyPr/>
          <a:lstStyle/>
          <a:p>
            <a:pPr eaLnBrk="1" hangingPunct="1">
              <a:lnSpc>
                <a:spcPct val="90000"/>
              </a:lnSpc>
            </a:pPr>
            <a:r>
              <a:rPr lang="es-CL" smtClean="0"/>
              <a:t>“... Inmoralidad sexual, impureza y libertinaje... y otras cosas parecidas. Les advierto ahora, como antes lo hice, que los que practican tales cosas no heredarán el reino de Dios” (Gal. 5:19,21 NVI).</a:t>
            </a:r>
          </a:p>
          <a:p>
            <a:pPr eaLnBrk="1" hangingPunct="1">
              <a:lnSpc>
                <a:spcPct val="90000"/>
              </a:lnSpc>
            </a:pPr>
            <a:r>
              <a:rPr lang="es-CL" smtClean="0"/>
              <a:t>“Huyan de la inmoralidad [compare 2 Tim. 2:22]. Todos los demás pecados que una persona comete quedan fuera de su cuerpo; pero el que comete inmoralidades sexuales peca contra su propio cuerpo” (1 Cor. 6:18 NVI).</a:t>
            </a:r>
          </a:p>
          <a:p>
            <a:pPr eaLnBrk="1" hangingPunct="1">
              <a:lnSpc>
                <a:spcPct val="90000"/>
              </a:lnSpc>
            </a:pPr>
            <a:endParaRPr lang="es-CL"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endParaRPr lang="en-GB" smtClean="0"/>
          </a:p>
        </p:txBody>
      </p:sp>
      <p:sp>
        <p:nvSpPr>
          <p:cNvPr id="102402" name="Content Placeholder 2"/>
          <p:cNvSpPr>
            <a:spLocks noGrp="1"/>
          </p:cNvSpPr>
          <p:nvPr>
            <p:ph idx="1"/>
          </p:nvPr>
        </p:nvSpPr>
        <p:spPr/>
        <p:txBody>
          <a:bodyPr/>
          <a:lstStyle/>
          <a:p>
            <a:pPr eaLnBrk="1" hangingPunct="1"/>
            <a:r>
              <a:rPr lang="es-CL" smtClean="0"/>
              <a:t>“Pero al principio de la creación, varón y hembra los hizo Dios. Por esto dejará el hombre a su padre y a su madre, y se unirá a su mujer, y los dos serán una sola carne; así que no son ya más dos, sino uno. Por tanto, lo que Dios juntó, no lo separe el hombre… Cualquiera que repudia a su mujer y se casa con otra, comete adulterio contra ella; y si la mujer repudia a su marido y se casa con otro, comete adulterio” (Marcos 10:6-12).</a:t>
            </a:r>
          </a:p>
          <a:p>
            <a:pPr eaLnBrk="1" hangingPunct="1"/>
            <a:endParaRPr lang="es-CL"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GB" sz="4500" smtClean="0"/>
              <a:t>11.5     Compañerismo</a:t>
            </a:r>
            <a:br>
              <a:rPr lang="en-GB" sz="4500" smtClean="0"/>
            </a:br>
            <a:endParaRPr lang="en-GB" sz="4500" smtClean="0"/>
          </a:p>
        </p:txBody>
      </p:sp>
      <p:pic>
        <p:nvPicPr>
          <p:cNvPr id="104450" name="Content Placeholder 3" descr="meetinginusa.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endParaRPr lang="en-GB" smtClean="0"/>
          </a:p>
        </p:txBody>
      </p:sp>
      <p:sp>
        <p:nvSpPr>
          <p:cNvPr id="106498" name="Content Placeholder 2"/>
          <p:cNvSpPr>
            <a:spLocks noGrp="1"/>
          </p:cNvSpPr>
          <p:nvPr>
            <p:ph idx="1"/>
          </p:nvPr>
        </p:nvSpPr>
        <p:spPr/>
        <p:txBody>
          <a:bodyPr/>
          <a:lstStyle/>
          <a:p>
            <a:pPr eaLnBrk="1" hangingPunct="1">
              <a:lnSpc>
                <a:spcPct val="90000"/>
              </a:lnSpc>
            </a:pPr>
            <a:r>
              <a:rPr lang="es-CL" sz="2400" smtClean="0"/>
              <a:t>Fil. 1:5: “por vuestra comunión en el evangelio”; “comunión del Espíritu” (Fil. 2:1)</a:t>
            </a:r>
          </a:p>
          <a:p>
            <a:pPr eaLnBrk="1" hangingPunct="1">
              <a:lnSpc>
                <a:spcPct val="90000"/>
              </a:lnSpc>
            </a:pPr>
            <a:r>
              <a:rPr lang="es-CL" sz="2400" smtClean="0"/>
              <a:t>Los primeros cristianos “perseveraban en la doctrina de los apóstoles, en la comunión unos con otros, en el partimiento del pan y en las oraciones... partiendo el pan ...con alegría y sencillez de corazón” (Hechos 2:42,46). </a:t>
            </a:r>
          </a:p>
          <a:p>
            <a:pPr eaLnBrk="1" hangingPunct="1">
              <a:lnSpc>
                <a:spcPct val="90000"/>
              </a:lnSpc>
            </a:pPr>
            <a:r>
              <a:rPr lang="es-CL" sz="2400" smtClean="0"/>
              <a:t>“Esa copa de bendición por la cual damos gracias, ¿no significa que entramos en comunión con la sangre de Cristo? Ese pan que partimos, ¿no significa que entramos en comunión con el cuerpo de Cristo? Hay un solo pan [es decir, Cristo] del cual todos participamos; por eso, aunque somos muchos, formamos un solo cuerpo (1 Cor. 10:16,17 NVI). </a:t>
            </a:r>
          </a:p>
          <a:p>
            <a:pPr eaLnBrk="1" hangingPunct="1">
              <a:lnSpc>
                <a:spcPct val="90000"/>
              </a:lnSpc>
            </a:pPr>
            <a:endParaRPr lang="es-CL" sz="2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endParaRPr lang="en-GB" smtClean="0"/>
          </a:p>
        </p:txBody>
      </p:sp>
      <p:pic>
        <p:nvPicPr>
          <p:cNvPr id="108546" name="Content Placeholder 3" descr="turk404 001.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lstStyle/>
          <a:p>
            <a:pPr eaLnBrk="1" fontAlgn="auto" hangingPunct="1">
              <a:spcAft>
                <a:spcPts val="0"/>
              </a:spcAft>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704850"/>
            <a:ext cx="8229600" cy="1143000"/>
          </a:xfrm>
        </p:spPr>
        <p:txBody>
          <a:bodyPr/>
          <a:lstStyle/>
          <a:p>
            <a:pPr eaLnBrk="1" hangingPunct="1"/>
            <a:r>
              <a:rPr lang="en-GB" smtClean="0"/>
              <a:t>Estudio 11: Preguntas</a:t>
            </a:r>
          </a:p>
        </p:txBody>
      </p:sp>
      <p:sp>
        <p:nvSpPr>
          <p:cNvPr id="112642" name="Content Placeholder 2"/>
          <p:cNvSpPr>
            <a:spLocks noGrp="1"/>
          </p:cNvSpPr>
          <p:nvPr>
            <p:ph sz="half" idx="1"/>
          </p:nvPr>
        </p:nvSpPr>
        <p:spPr>
          <a:xfrm>
            <a:off x="457200" y="1920875"/>
            <a:ext cx="4038600" cy="4433888"/>
          </a:xfrm>
        </p:spPr>
        <p:txBody>
          <a:bodyPr/>
          <a:lstStyle/>
          <a:p>
            <a:pPr eaLnBrk="1" hangingPunct="1">
              <a:lnSpc>
                <a:spcPct val="80000"/>
              </a:lnSpc>
            </a:pPr>
            <a:r>
              <a:rPr lang="en-GB" sz="1400" smtClean="0"/>
              <a:t>1. 	</a:t>
            </a:r>
            <a:r>
              <a:rPr lang="es-CL" sz="1400" smtClean="0"/>
              <a:t>¿Qué clase de cambios deberían ocurrir en nuestra vida cuando nos bautizamos?</a:t>
            </a:r>
          </a:p>
          <a:p>
            <a:pPr eaLnBrk="1" hangingPunct="1">
              <a:lnSpc>
                <a:spcPct val="80000"/>
              </a:lnSpc>
            </a:pPr>
            <a:r>
              <a:rPr lang="es-CL" sz="1400" smtClean="0"/>
              <a:t> </a:t>
            </a:r>
          </a:p>
          <a:p>
            <a:pPr eaLnBrk="1" hangingPunct="1">
              <a:lnSpc>
                <a:spcPct val="80000"/>
              </a:lnSpc>
            </a:pPr>
            <a:r>
              <a:rPr lang="es-CL" sz="1400" smtClean="0"/>
              <a:t>2. 	¿Qué significa ‘santidad’?</a:t>
            </a:r>
          </a:p>
          <a:p>
            <a:pPr eaLnBrk="1" hangingPunct="1">
              <a:lnSpc>
                <a:spcPct val="80000"/>
              </a:lnSpc>
            </a:pPr>
            <a:r>
              <a:rPr lang="es-CL" sz="1400" smtClean="0"/>
              <a:t>No tener contacto con incrédulos</a:t>
            </a:r>
          </a:p>
          <a:p>
            <a:pPr eaLnBrk="1" hangingPunct="1">
              <a:lnSpc>
                <a:spcPct val="80000"/>
              </a:lnSpc>
            </a:pPr>
            <a:r>
              <a:rPr lang="es-CL" sz="1400" smtClean="0"/>
              <a:t>Estar separado </a:t>
            </a:r>
            <a:r>
              <a:rPr lang="es-CL" sz="1400" i="1" smtClean="0"/>
              <a:t>del </a:t>
            </a:r>
            <a:r>
              <a:rPr lang="es-CL" sz="1400" smtClean="0"/>
              <a:t>pecado y </a:t>
            </a:r>
            <a:r>
              <a:rPr lang="es-CL" sz="1400" i="1" smtClean="0"/>
              <a:t>volcarse a </a:t>
            </a:r>
            <a:r>
              <a:rPr lang="es-CL" sz="1400" smtClean="0"/>
              <a:t>las cosas de Dios</a:t>
            </a:r>
          </a:p>
          <a:p>
            <a:pPr eaLnBrk="1" hangingPunct="1">
              <a:lnSpc>
                <a:spcPct val="80000"/>
              </a:lnSpc>
            </a:pPr>
            <a:r>
              <a:rPr lang="es-CL" sz="1400" smtClean="0"/>
              <a:t>Ir a la iglesia</a:t>
            </a:r>
          </a:p>
          <a:p>
            <a:pPr eaLnBrk="1" hangingPunct="1">
              <a:lnSpc>
                <a:spcPct val="80000"/>
              </a:lnSpc>
            </a:pPr>
            <a:r>
              <a:rPr lang="es-CL" sz="1400" smtClean="0"/>
              <a:t>Hacer el bien a los demás</a:t>
            </a:r>
          </a:p>
          <a:p>
            <a:pPr eaLnBrk="1" hangingPunct="1">
              <a:lnSpc>
                <a:spcPct val="80000"/>
              </a:lnSpc>
            </a:pPr>
            <a:r>
              <a:rPr lang="es-CL" sz="1400" smtClean="0"/>
              <a:t> </a:t>
            </a:r>
          </a:p>
          <a:p>
            <a:pPr eaLnBrk="1" hangingPunct="1">
              <a:lnSpc>
                <a:spcPct val="80000"/>
              </a:lnSpc>
            </a:pPr>
            <a:r>
              <a:rPr lang="es-CL" sz="1400" smtClean="0"/>
              <a:t>3. 	¿Qué clase de ocupaciones son inconvenientes para un verdadero cristiano?</a:t>
            </a:r>
          </a:p>
          <a:p>
            <a:pPr eaLnBrk="1" hangingPunct="1">
              <a:lnSpc>
                <a:spcPct val="80000"/>
              </a:lnSpc>
            </a:pPr>
            <a:r>
              <a:rPr lang="es-CL" sz="1400" smtClean="0"/>
              <a:t> </a:t>
            </a:r>
          </a:p>
          <a:p>
            <a:pPr eaLnBrk="1" hangingPunct="1">
              <a:lnSpc>
                <a:spcPct val="80000"/>
              </a:lnSpc>
            </a:pPr>
            <a:r>
              <a:rPr lang="es-CL" sz="1400" smtClean="0"/>
              <a:t>4. 	¿Qué significan las palabras ‘santo’ e ‘iglesia’?</a:t>
            </a:r>
          </a:p>
          <a:p>
            <a:pPr eaLnBrk="1" hangingPunct="1">
              <a:lnSpc>
                <a:spcPct val="80000"/>
              </a:lnSpc>
            </a:pPr>
            <a:endParaRPr lang="es-CL" sz="1400" smtClean="0"/>
          </a:p>
        </p:txBody>
      </p:sp>
      <p:sp>
        <p:nvSpPr>
          <p:cNvPr id="112643" name="Content Placeholder 3"/>
          <p:cNvSpPr>
            <a:spLocks noGrp="1"/>
          </p:cNvSpPr>
          <p:nvPr>
            <p:ph sz="half" idx="2"/>
          </p:nvPr>
        </p:nvSpPr>
        <p:spPr>
          <a:xfrm>
            <a:off x="4648200" y="1920875"/>
            <a:ext cx="4038600" cy="4433888"/>
          </a:xfrm>
        </p:spPr>
        <p:txBody>
          <a:bodyPr/>
          <a:lstStyle/>
          <a:p>
            <a:pPr eaLnBrk="1" hangingPunct="1">
              <a:lnSpc>
                <a:spcPct val="80000"/>
              </a:lnSpc>
            </a:pPr>
            <a:r>
              <a:rPr lang="en-GB" sz="1400" smtClean="0"/>
              <a:t>5. 	</a:t>
            </a:r>
            <a:r>
              <a:rPr lang="es-CL" sz="1400" smtClean="0"/>
              <a:t>¿Cuál de las siguientes declaraciones son verdaderas respecto al partimiento del pan?</a:t>
            </a:r>
          </a:p>
          <a:p>
            <a:pPr eaLnBrk="1" hangingPunct="1">
              <a:lnSpc>
                <a:spcPct val="80000"/>
              </a:lnSpc>
            </a:pPr>
            <a:r>
              <a:rPr lang="es-CL" sz="1400" smtClean="0"/>
              <a:t>Deberíamos hacerlo a menudo, sobre una base semanal</a:t>
            </a:r>
          </a:p>
          <a:p>
            <a:pPr eaLnBrk="1" hangingPunct="1">
              <a:lnSpc>
                <a:spcPct val="80000"/>
              </a:lnSpc>
            </a:pPr>
            <a:r>
              <a:rPr lang="es-CL" sz="1400" smtClean="0"/>
              <a:t>Deberíamos hacerlo una vez al año, en la pascua</a:t>
            </a:r>
          </a:p>
          <a:p>
            <a:pPr eaLnBrk="1" hangingPunct="1">
              <a:lnSpc>
                <a:spcPct val="80000"/>
              </a:lnSpc>
            </a:pPr>
            <a:r>
              <a:rPr lang="es-CL" sz="1400" smtClean="0"/>
              <a:t>El pan y el vino se convierten literalmente en el cuerpo y sangre de de Jesús</a:t>
            </a:r>
          </a:p>
          <a:p>
            <a:pPr eaLnBrk="1" hangingPunct="1">
              <a:lnSpc>
                <a:spcPct val="80000"/>
              </a:lnSpc>
            </a:pPr>
            <a:r>
              <a:rPr lang="es-CL" sz="1400" smtClean="0"/>
              <a:t>El pan y el vino representan el cuerpo y la sangre de Jesús</a:t>
            </a:r>
          </a:p>
          <a:p>
            <a:pPr eaLnBrk="1" hangingPunct="1">
              <a:lnSpc>
                <a:spcPct val="80000"/>
              </a:lnSpc>
              <a:buFont typeface="Wingdings 2" pitchFamily="18" charset="2"/>
              <a:buNone/>
            </a:pPr>
            <a:r>
              <a:rPr lang="es-CL" sz="1400" smtClean="0"/>
              <a:t> </a:t>
            </a:r>
          </a:p>
          <a:p>
            <a:pPr eaLnBrk="1" hangingPunct="1">
              <a:lnSpc>
                <a:spcPct val="80000"/>
              </a:lnSpc>
            </a:pPr>
            <a:r>
              <a:rPr lang="es-CL" sz="1400" smtClean="0"/>
              <a:t>6. 	¿Cuál de las siguientes declaraciones son verdaderas respecto al matrimonio?</a:t>
            </a:r>
          </a:p>
          <a:p>
            <a:pPr eaLnBrk="1" hangingPunct="1">
              <a:lnSpc>
                <a:spcPct val="80000"/>
              </a:lnSpc>
            </a:pPr>
            <a:r>
              <a:rPr lang="es-CL" sz="1400" smtClean="0"/>
              <a:t>Deberíamos casarnos sólo con verdaderos creyentes</a:t>
            </a:r>
          </a:p>
          <a:p>
            <a:pPr eaLnBrk="1" hangingPunct="1">
              <a:lnSpc>
                <a:spcPct val="80000"/>
              </a:lnSpc>
            </a:pPr>
            <a:r>
              <a:rPr lang="es-CL" sz="1400" smtClean="0"/>
              <a:t>El divorcio es permisible para los creyentes</a:t>
            </a:r>
          </a:p>
          <a:p>
            <a:pPr eaLnBrk="1" hangingPunct="1">
              <a:lnSpc>
                <a:spcPct val="80000"/>
              </a:lnSpc>
            </a:pPr>
            <a:r>
              <a:rPr lang="es-CL" sz="1400" smtClean="0"/>
              <a:t>Un creyente casado, cuyo cónyuge es  incrédula, debería tratar de permanecer con ella </a:t>
            </a:r>
          </a:p>
          <a:p>
            <a:pPr eaLnBrk="1" hangingPunct="1">
              <a:lnSpc>
                <a:spcPct val="80000"/>
              </a:lnSpc>
            </a:pPr>
            <a:r>
              <a:rPr lang="es-CL" sz="1400" smtClean="0"/>
              <a:t>En el matrimonio, el hombre representa a Cristo y la mujer a los creyentes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z="4500" smtClean="0"/>
              <a:t>11.2.1  El Uso de la Fuerza</a:t>
            </a:r>
            <a:br>
              <a:rPr lang="en-GB" sz="4500" smtClean="0"/>
            </a:br>
            <a:endParaRPr lang="en-GB" sz="4500" smtClean="0"/>
          </a:p>
        </p:txBody>
      </p:sp>
      <p:sp>
        <p:nvSpPr>
          <p:cNvPr id="22530"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4500" smtClean="0"/>
              <a:t>Actitud Cristiana Respecto a Vengarse</a:t>
            </a:r>
          </a:p>
        </p:txBody>
      </p:sp>
      <p:sp>
        <p:nvSpPr>
          <p:cNvPr id="39939" name="Rectangle 3"/>
          <p:cNvSpPr>
            <a:spLocks noGrp="1" noChangeArrowheads="1"/>
          </p:cNvSpPr>
          <p:nvPr>
            <p:ph idx="1"/>
          </p:nvPr>
        </p:nvSpPr>
        <p:spPr>
          <a:xfrm>
            <a:off x="228600" y="1885950"/>
            <a:ext cx="8763000" cy="4171950"/>
          </a:xfrm>
        </p:spPr>
        <p:txBody>
          <a:bodyPr>
            <a:normAutofit/>
          </a:bodyPr>
          <a:lstStyle/>
          <a:p>
            <a:pPr eaLnBrk="1" hangingPunct="1">
              <a:lnSpc>
                <a:spcPct val="80000"/>
              </a:lnSpc>
              <a:defRPr/>
            </a:pPr>
            <a:r>
              <a:rPr lang="en-US" smtClean="0"/>
              <a:t>La venganza pertenece sólo a Dios, no a los derechos humanos - </a:t>
            </a:r>
            <a:r>
              <a:rPr lang="en-US" smtClean="0">
                <a:solidFill>
                  <a:srgbClr val="000099"/>
                </a:solidFill>
                <a:effectLst>
                  <a:outerShdw blurRad="38100" dist="38100" dir="2700000" algn="tl">
                    <a:srgbClr val="C0C0C0"/>
                  </a:outerShdw>
                </a:effectLst>
              </a:rPr>
              <a:t>Rom. 12:19</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r>
              <a:rPr lang="en-US" smtClean="0"/>
              <a:t>La persecución es nuestro sino en la vida - </a:t>
            </a:r>
            <a:r>
              <a:rPr lang="en-US" smtClean="0">
                <a:solidFill>
                  <a:srgbClr val="000099"/>
                </a:solidFill>
                <a:effectLst>
                  <a:outerShdw blurRad="38100" dist="38100" dir="2700000" algn="tl">
                    <a:srgbClr val="C0C0C0"/>
                  </a:outerShdw>
                </a:effectLst>
              </a:rPr>
              <a:t>Juan 15:18-20</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r>
              <a:rPr lang="en-US" smtClean="0"/>
              <a:t>La disciplina edifica caracteres idoneos para el reino de Dios -</a:t>
            </a:r>
            <a:r>
              <a:rPr lang="en-US" smtClean="0">
                <a:solidFill>
                  <a:srgbClr val="000099"/>
                </a:solidFill>
                <a:effectLst>
                  <a:outerShdw blurRad="38100" dist="38100" dir="2700000" algn="tl">
                    <a:srgbClr val="C0C0C0"/>
                  </a:outerShdw>
                </a:effectLst>
              </a:rPr>
              <a:t> Heb. 12:5-11</a:t>
            </a:r>
          </a:p>
          <a:p>
            <a:pPr eaLnBrk="1" hangingPunct="1">
              <a:lnSpc>
                <a:spcPct val="80000"/>
              </a:lnSpc>
              <a:defRPr/>
            </a:pPr>
            <a:endParaRPr lang="en-US" smtClean="0"/>
          </a:p>
          <a:p>
            <a:pPr eaLnBrk="1" hangingPunct="1">
              <a:lnSpc>
                <a:spcPct val="80000"/>
              </a:lnSpc>
              <a:defRPr/>
            </a:pPr>
            <a:r>
              <a:rPr lang="en-US" smtClean="0"/>
              <a:t>Dios se vengará a su debido tiempo - </a:t>
            </a:r>
            <a:r>
              <a:rPr lang="en-US" smtClean="0">
                <a:solidFill>
                  <a:srgbClr val="000099"/>
                </a:solidFill>
                <a:effectLst>
                  <a:outerShdw blurRad="38100" dist="38100" dir="2700000" algn="tl">
                    <a:srgbClr val="C0C0C0"/>
                  </a:outerShdw>
                </a:effectLst>
              </a:rPr>
              <a:t>Lucas 18:7,11; </a:t>
            </a:r>
          </a:p>
          <a:p>
            <a:pPr eaLnBrk="1" hangingPunct="1">
              <a:lnSpc>
                <a:spcPct val="80000"/>
              </a:lnSpc>
              <a:buFont typeface="Wingdings" pitchFamily="2" charset="2"/>
              <a:buNone/>
              <a:defRPr/>
            </a:pPr>
            <a:r>
              <a:rPr lang="en-US" smtClean="0">
                <a:solidFill>
                  <a:srgbClr val="000099"/>
                </a:solidFill>
                <a:effectLst>
                  <a:outerShdw blurRad="38100" dist="38100" dir="2700000" algn="tl">
                    <a:srgbClr val="C0C0C0"/>
                  </a:outerShdw>
                </a:effectLst>
              </a:rPr>
              <a:t>	2 Tes. 1:6</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endParaRPr 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600" y="228600"/>
            <a:ext cx="8763000" cy="1143000"/>
          </a:xfrm>
        </p:spPr>
        <p:txBody>
          <a:bodyPr/>
          <a:lstStyle/>
          <a:p>
            <a:pPr eaLnBrk="1" hangingPunct="1"/>
            <a:r>
              <a:rPr lang="en-US" sz="4600" smtClean="0"/>
              <a:t>La Actitud de Dios Respecto a matar</a:t>
            </a:r>
          </a:p>
        </p:txBody>
      </p:sp>
      <p:sp>
        <p:nvSpPr>
          <p:cNvPr id="59395" name="Rectangle 3"/>
          <p:cNvSpPr>
            <a:spLocks noGrp="1" noChangeArrowheads="1"/>
          </p:cNvSpPr>
          <p:nvPr>
            <p:ph idx="1"/>
          </p:nvPr>
        </p:nvSpPr>
        <p:spPr>
          <a:xfrm>
            <a:off x="152400" y="1524000"/>
            <a:ext cx="8991600" cy="3276600"/>
          </a:xfrm>
        </p:spPr>
        <p:txBody>
          <a:bodyPr>
            <a:normAutofit/>
          </a:bodyPr>
          <a:lstStyle/>
          <a:p>
            <a:pPr eaLnBrk="1" hangingPunct="1">
              <a:lnSpc>
                <a:spcPct val="80000"/>
              </a:lnSpc>
              <a:buFont typeface="Wingdings" pitchFamily="2" charset="2"/>
              <a:buNone/>
              <a:defRPr/>
            </a:pPr>
            <a:r>
              <a:rPr lang="en-US" sz="2400" smtClean="0"/>
              <a:t>Tomar una vida sólo es una prerogativa divina:</a:t>
            </a:r>
          </a:p>
          <a:p>
            <a:pPr lvl="1" eaLnBrk="1" hangingPunct="1">
              <a:lnSpc>
                <a:spcPct val="80000"/>
              </a:lnSpc>
              <a:defRPr/>
            </a:pPr>
            <a:r>
              <a:rPr lang="en-US" smtClean="0"/>
              <a:t>Caín &amp; Abel  </a:t>
            </a:r>
            <a:r>
              <a:rPr lang="en-US" smtClean="0">
                <a:solidFill>
                  <a:srgbClr val="000099"/>
                </a:solidFill>
                <a:effectLst>
                  <a:outerShdw blurRad="38100" dist="38100" dir="2700000" algn="tl">
                    <a:srgbClr val="C0C0C0"/>
                  </a:outerShdw>
                </a:effectLst>
              </a:rPr>
              <a:t>Génesis 4:8-12</a:t>
            </a:r>
          </a:p>
          <a:p>
            <a:pPr lvl="1" eaLnBrk="1" hangingPunct="1">
              <a:lnSpc>
                <a:spcPct val="80000"/>
              </a:lnSpc>
              <a:defRPr/>
            </a:pPr>
            <a:r>
              <a:rPr lang="en-US" smtClean="0"/>
              <a:t>Dios ya dictó sentencia de muerte </a:t>
            </a:r>
            <a:r>
              <a:rPr lang="en-US" smtClean="0">
                <a:solidFill>
                  <a:srgbClr val="000099"/>
                </a:solidFill>
                <a:effectLst>
                  <a:outerShdw blurRad="38100" dist="38100" dir="2700000" algn="tl">
                    <a:srgbClr val="C0C0C0"/>
                  </a:outerShdw>
                </a:effectLst>
              </a:rPr>
              <a:t>Gen. 2:17; 3:19</a:t>
            </a:r>
          </a:p>
          <a:p>
            <a:pPr lvl="1" eaLnBrk="1" hangingPunct="1">
              <a:lnSpc>
                <a:spcPct val="80000"/>
              </a:lnSpc>
              <a:defRPr/>
            </a:pPr>
            <a:r>
              <a:rPr lang="en-US" smtClean="0"/>
              <a:t>Dios destruyó al inicuo  </a:t>
            </a:r>
            <a:r>
              <a:rPr lang="en-US" smtClean="0">
                <a:solidFill>
                  <a:srgbClr val="000099"/>
                </a:solidFill>
                <a:effectLst>
                  <a:outerShdw blurRad="38100" dist="38100" dir="2700000" algn="tl">
                    <a:srgbClr val="C0C0C0"/>
                  </a:outerShdw>
                </a:effectLst>
              </a:rPr>
              <a:t>Gen. 7:21-22</a:t>
            </a:r>
          </a:p>
          <a:p>
            <a:pPr lvl="1" eaLnBrk="1" hangingPunct="1">
              <a:lnSpc>
                <a:spcPct val="80000"/>
              </a:lnSpc>
              <a:defRPr/>
            </a:pPr>
            <a:r>
              <a:rPr lang="en-US" smtClean="0"/>
              <a:t>Mandó a la familia de Noé a no tomar la vida humana  </a:t>
            </a:r>
            <a:r>
              <a:rPr lang="en-US" smtClean="0">
                <a:solidFill>
                  <a:srgbClr val="000099"/>
                </a:solidFill>
                <a:effectLst>
                  <a:outerShdw blurRad="38100" dist="38100" dir="2700000" algn="tl">
                    <a:srgbClr val="C0C0C0"/>
                  </a:outerShdw>
                </a:effectLst>
              </a:rPr>
              <a:t>Gen. 9:6</a:t>
            </a:r>
          </a:p>
          <a:p>
            <a:pPr lvl="1" eaLnBrk="1" hangingPunct="1">
              <a:lnSpc>
                <a:spcPct val="80000"/>
              </a:lnSpc>
              <a:buFont typeface="Wingdings" pitchFamily="2" charset="2"/>
              <a:buNone/>
              <a:defRPr/>
            </a:pPr>
            <a:endParaRPr lang="en-US" smtClean="0"/>
          </a:p>
          <a:p>
            <a:pPr lvl="1" eaLnBrk="1" hangingPunct="1">
              <a:lnSpc>
                <a:spcPct val="80000"/>
              </a:lnSpc>
              <a:buFont typeface="Wingdings" pitchFamily="2" charset="2"/>
              <a:buNone/>
              <a:defRPr/>
            </a:pPr>
            <a:r>
              <a:rPr lang="en-US" smtClean="0"/>
              <a:t>Dios inflige la muerte como un castigo a aquellos dignos del juicio divino</a:t>
            </a:r>
            <a:r>
              <a:rPr lang="en-US" smtClean="0">
                <a:solidFill>
                  <a:srgbClr val="000099"/>
                </a:solidFill>
                <a:effectLst>
                  <a:outerShdw blurRad="38100" dist="38100" dir="2700000" algn="tl">
                    <a:srgbClr val="C0C0C0"/>
                  </a:outerShdw>
                </a:effectLst>
              </a:rPr>
              <a:t>  Rom.1:18</a:t>
            </a:r>
          </a:p>
          <a:p>
            <a:pPr lvl="1" eaLnBrk="1" hangingPunct="1">
              <a:lnSpc>
                <a:spcPct val="80000"/>
              </a:lnSpc>
              <a:defRPr/>
            </a:pPr>
            <a:r>
              <a:rPr lang="en-US" smtClean="0"/>
              <a:t>Dios no se complace en la muerte de los inicuos</a:t>
            </a:r>
            <a:r>
              <a:rPr lang="en-US" smtClean="0">
                <a:solidFill>
                  <a:srgbClr val="000099"/>
                </a:solidFill>
                <a:effectLst>
                  <a:outerShdw blurRad="38100" dist="38100" dir="2700000" algn="tl">
                    <a:srgbClr val="C0C0C0"/>
                  </a:outerShdw>
                </a:effectLst>
              </a:rPr>
              <a:t> 2 Pedro3:9</a:t>
            </a: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600200"/>
          <a:ext cx="9144000" cy="5257800"/>
        </p:xfrm>
        <a:graphic>
          <a:graphicData uri="http://schemas.openxmlformats.org/presentationml/2006/ole">
            <p:oleObj spid="_x0000_s2050" name="Photo Editor Photo" r:id="rId4" imgW="4571429" imgH="3715269" progId="">
              <p:embed/>
            </p:oleObj>
          </a:graphicData>
        </a:graphic>
      </p:graphicFrame>
      <p:sp>
        <p:nvSpPr>
          <p:cNvPr id="2051" name="Rectangle 2"/>
          <p:cNvSpPr>
            <a:spLocks noGrp="1" noChangeArrowheads="1"/>
          </p:cNvSpPr>
          <p:nvPr>
            <p:ph type="title"/>
          </p:nvPr>
        </p:nvSpPr>
        <p:spPr/>
        <p:txBody>
          <a:bodyPr/>
          <a:lstStyle/>
          <a:p>
            <a:pPr eaLnBrk="1" hangingPunct="1"/>
            <a:r>
              <a:rPr lang="en-US" sz="4500" smtClean="0"/>
              <a:t>La Actitud Cristiana Respecto a matar</a:t>
            </a:r>
          </a:p>
        </p:txBody>
      </p:sp>
      <p:sp>
        <p:nvSpPr>
          <p:cNvPr id="38915" name="Rectangle 3"/>
          <p:cNvSpPr>
            <a:spLocks noGrp="1" noChangeArrowheads="1"/>
          </p:cNvSpPr>
          <p:nvPr>
            <p:ph idx="1"/>
          </p:nvPr>
        </p:nvSpPr>
        <p:spPr/>
        <p:txBody>
          <a:bodyPr>
            <a:normAutofit/>
          </a:bodyPr>
          <a:lstStyle/>
          <a:p>
            <a:pPr eaLnBrk="1" hangingPunct="1">
              <a:defRPr/>
            </a:pPr>
            <a:endParaRPr lang="en-US" smtClean="0"/>
          </a:p>
          <a:p>
            <a:pPr eaLnBrk="1" hangingPunct="1">
              <a:defRPr/>
            </a:pPr>
            <a:r>
              <a:rPr lang="en-US" smtClean="0"/>
              <a:t>Matar por cualquier razón está prohibido</a:t>
            </a:r>
          </a:p>
          <a:p>
            <a:pPr eaLnBrk="1" hangingPunct="1">
              <a:buFont typeface="Wingdings" pitchFamily="2" charset="2"/>
              <a:buNone/>
              <a:defRPr/>
            </a:pPr>
            <a:r>
              <a:rPr lang="en-US" smtClean="0">
                <a:solidFill>
                  <a:srgbClr val="000099"/>
                </a:solidFill>
                <a:effectLst>
                  <a:outerShdw blurRad="38100" dist="38100" dir="2700000" algn="tl">
                    <a:srgbClr val="C0C0C0"/>
                  </a:outerShdw>
                </a:effectLst>
              </a:rPr>
              <a:t>		Mateo 5:21; Marcos 10:19; Lucas 18:20</a:t>
            </a:r>
          </a:p>
          <a:p>
            <a:pPr eaLnBrk="1" hangingPunct="1">
              <a:buFont typeface="Wingdings" pitchFamily="2" charset="2"/>
              <a:buNone/>
              <a:defRPr/>
            </a:pPr>
            <a:endParaRPr lang="en-US" smtClean="0">
              <a:solidFill>
                <a:srgbClr val="000099"/>
              </a:solidFill>
              <a:effectLst>
                <a:outerShdw blurRad="38100" dist="38100" dir="2700000" algn="tl">
                  <a:srgbClr val="C0C0C0"/>
                </a:outerShdw>
              </a:effectLst>
            </a:endParaRPr>
          </a:p>
          <a:p>
            <a:pPr eaLnBrk="1" hangingPunct="1">
              <a:defRPr/>
            </a:pPr>
            <a:r>
              <a:rPr lang="en-US" smtClean="0"/>
              <a:t>Incluso el odio hacia nuestro hermano se considera como equivalente a asesinato</a:t>
            </a:r>
          </a:p>
          <a:p>
            <a:pPr eaLnBrk="1" hangingPunct="1">
              <a:buFont typeface="Wingdings" pitchFamily="2" charset="2"/>
              <a:buNone/>
              <a:defRPr/>
            </a:pPr>
            <a:r>
              <a:rPr lang="en-US" smtClean="0"/>
              <a:t>		</a:t>
            </a:r>
            <a:r>
              <a:rPr lang="en-US" smtClean="0">
                <a:solidFill>
                  <a:srgbClr val="000099"/>
                </a:solidFill>
                <a:effectLst>
                  <a:outerShdw blurRad="38100" dist="38100" dir="2700000" algn="tl">
                    <a:srgbClr val="C0C0C0"/>
                  </a:outerShdw>
                </a:effectLst>
              </a:rPr>
              <a:t>Mateo 5:22; 1 Juan 3:15</a:t>
            </a: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Cristo Manda:</a:t>
            </a:r>
          </a:p>
        </p:txBody>
      </p:sp>
      <p:sp>
        <p:nvSpPr>
          <p:cNvPr id="29699" name="Rectangle 3"/>
          <p:cNvSpPr>
            <a:spLocks noGrp="1" noChangeArrowheads="1"/>
          </p:cNvSpPr>
          <p:nvPr>
            <p:ph idx="1"/>
          </p:nvPr>
        </p:nvSpPr>
        <p:spPr/>
        <p:txBody>
          <a:bodyPr>
            <a:normAutofit/>
          </a:bodyPr>
          <a:lstStyle/>
          <a:p>
            <a:pPr eaLnBrk="1" hangingPunct="1">
              <a:defRPr/>
            </a:pPr>
            <a:r>
              <a:rPr lang="en-US" smtClean="0"/>
              <a:t>No oponer resistencia al mal - </a:t>
            </a:r>
            <a:r>
              <a:rPr lang="en-US" smtClean="0">
                <a:solidFill>
                  <a:srgbClr val="000099"/>
                </a:solidFill>
                <a:effectLst>
                  <a:outerShdw blurRad="38100" dist="38100" dir="2700000" algn="tl">
                    <a:srgbClr val="C0C0C0"/>
                  </a:outerShdw>
                </a:effectLst>
              </a:rPr>
              <a:t>Mateo 5:39-40</a:t>
            </a:r>
          </a:p>
          <a:p>
            <a:pPr eaLnBrk="1" hangingPunct="1">
              <a:defRPr/>
            </a:pPr>
            <a:r>
              <a:rPr lang="en-US" smtClean="0"/>
              <a:t>No tomar venganza</a:t>
            </a:r>
            <a:r>
              <a:rPr lang="en-US" smtClean="0">
                <a:solidFill>
                  <a:srgbClr val="000099"/>
                </a:solidFill>
                <a:effectLst>
                  <a:outerShdw blurRad="38100" dist="38100" dir="2700000" algn="tl">
                    <a:srgbClr val="C0C0C0"/>
                  </a:outerShdw>
                </a:effectLst>
              </a:rPr>
              <a:t> </a:t>
            </a:r>
            <a:r>
              <a:rPr lang="en-US" smtClean="0"/>
              <a:t>- </a:t>
            </a:r>
            <a:r>
              <a:rPr lang="en-US" smtClean="0">
                <a:solidFill>
                  <a:srgbClr val="000099"/>
                </a:solidFill>
                <a:effectLst>
                  <a:outerShdw blurRad="38100" dist="38100" dir="2700000" algn="tl">
                    <a:srgbClr val="C0C0C0"/>
                  </a:outerShdw>
                </a:effectLst>
              </a:rPr>
              <a:t>Apoc. 12:19</a:t>
            </a:r>
          </a:p>
          <a:p>
            <a:pPr eaLnBrk="1" hangingPunct="1">
              <a:defRPr/>
            </a:pPr>
            <a:r>
              <a:rPr lang="en-US" smtClean="0"/>
              <a:t>No devolver mal por mal - </a:t>
            </a:r>
            <a:r>
              <a:rPr lang="en-US" smtClean="0">
                <a:solidFill>
                  <a:srgbClr val="000099"/>
                </a:solidFill>
                <a:effectLst>
                  <a:outerShdw blurRad="38100" dist="38100" dir="2700000" algn="tl">
                    <a:srgbClr val="C0C0C0"/>
                  </a:outerShdw>
                </a:effectLst>
              </a:rPr>
              <a:t>1 Tes. 5:15</a:t>
            </a:r>
            <a:endParaRPr lang="en-US" smtClean="0"/>
          </a:p>
          <a:p>
            <a:pPr eaLnBrk="1" hangingPunct="1">
              <a:defRPr/>
            </a:pPr>
            <a:r>
              <a:rPr lang="en-US" smtClean="0"/>
              <a:t>No tomar la espada - </a:t>
            </a:r>
            <a:r>
              <a:rPr lang="en-US" smtClean="0">
                <a:solidFill>
                  <a:srgbClr val="000099"/>
                </a:solidFill>
                <a:effectLst>
                  <a:outerShdw blurRad="38100" dist="38100" dir="2700000" algn="tl">
                    <a:srgbClr val="C0C0C0"/>
                  </a:outerShdw>
                </a:effectLst>
              </a:rPr>
              <a:t>Mateo 26:52</a:t>
            </a:r>
          </a:p>
          <a:p>
            <a:pPr eaLnBrk="1" hangingPunct="1">
              <a:defRPr/>
            </a:pPr>
            <a:r>
              <a:rPr lang="en-US" smtClean="0"/>
              <a:t>No matar – </a:t>
            </a:r>
            <a:r>
              <a:rPr lang="en-US" smtClean="0">
                <a:solidFill>
                  <a:srgbClr val="000099"/>
                </a:solidFill>
                <a:effectLst>
                  <a:outerShdw blurRad="38100" dist="38100" dir="2700000" algn="tl">
                    <a:srgbClr val="C0C0C0"/>
                  </a:outerShdw>
                </a:effectLst>
              </a:rPr>
              <a:t>Sant. 2:11; Rom. 13:9</a:t>
            </a:r>
          </a:p>
          <a:p>
            <a:pPr eaLnBrk="1" hangingPunct="1">
              <a:defRPr/>
            </a:pPr>
            <a:r>
              <a:rPr lang="en-US" smtClean="0"/>
              <a:t>No luchar contra fuerzas invasoras, mas bien huir de ellas  - </a:t>
            </a:r>
            <a:r>
              <a:rPr lang="en-US" smtClean="0">
                <a:solidFill>
                  <a:srgbClr val="000099"/>
                </a:solidFill>
                <a:effectLst>
                  <a:outerShdw blurRad="38100" dist="38100" dir="2700000" algn="tl">
                    <a:srgbClr val="C0C0C0"/>
                  </a:outerShdw>
                </a:effectLst>
              </a:rPr>
              <a:t>Lucas 21:20</a:t>
            </a:r>
          </a:p>
          <a:p>
            <a:pPr eaLnBrk="1" hangingPunct="1">
              <a:defRPr/>
            </a:pPr>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3564</TotalTime>
  <Words>2153</Words>
  <Application>Microsoft Office PowerPoint</Application>
  <PresentationFormat>Presentación en pantalla (4:3)</PresentationFormat>
  <Paragraphs>176</Paragraphs>
  <Slides>48</Slides>
  <Notes>48</Notes>
  <HiddenSlides>0</HiddenSlides>
  <MMClips>0</MMClips>
  <ScaleCrop>false</ScaleCrop>
  <HeadingPairs>
    <vt:vector size="8" baseType="variant">
      <vt:variant>
        <vt:lpstr>Fuentes usadas</vt:lpstr>
      </vt:variant>
      <vt:variant>
        <vt:i4>5</vt:i4>
      </vt:variant>
      <vt:variant>
        <vt:lpstr>Plantilla de diseño</vt:lpstr>
      </vt:variant>
      <vt:variant>
        <vt:i4>4</vt:i4>
      </vt:variant>
      <vt:variant>
        <vt:lpstr>Servidores OLE incrustados</vt:lpstr>
      </vt:variant>
      <vt:variant>
        <vt:i4>1</vt:i4>
      </vt:variant>
      <vt:variant>
        <vt:lpstr>Títulos de diapositiva</vt:lpstr>
      </vt:variant>
      <vt:variant>
        <vt:i4>48</vt:i4>
      </vt:variant>
    </vt:vector>
  </HeadingPairs>
  <TitlesOfParts>
    <vt:vector size="58" baseType="lpstr">
      <vt:lpstr>Arial</vt:lpstr>
      <vt:lpstr>Calibri</vt:lpstr>
      <vt:lpstr>Constantia</vt:lpstr>
      <vt:lpstr>Wingdings 2</vt:lpstr>
      <vt:lpstr>Wingdings</vt:lpstr>
      <vt:lpstr>Flow</vt:lpstr>
      <vt:lpstr>Flow</vt:lpstr>
      <vt:lpstr>Flow</vt:lpstr>
      <vt:lpstr>Flow</vt:lpstr>
      <vt:lpstr>Photo Editor Photo</vt:lpstr>
      <vt:lpstr>Principios Básicos de la Biblia Estudio 11: La Vida en Cristo</vt:lpstr>
      <vt:lpstr>11.1     Introducción </vt:lpstr>
      <vt:lpstr>11.2     Santidad </vt:lpstr>
      <vt:lpstr>Diapositiva 4</vt:lpstr>
      <vt:lpstr>11.2.1  El Uso de la Fuerza </vt:lpstr>
      <vt:lpstr>Actitud Cristiana Respecto a Vengarse</vt:lpstr>
      <vt:lpstr>La Actitud de Dios Respecto a matar</vt:lpstr>
      <vt:lpstr>La Actitud Cristiana Respecto a matar</vt:lpstr>
      <vt:lpstr>Cristo Manda:</vt:lpstr>
      <vt:lpstr>Diapositiva 10</vt:lpstr>
      <vt:lpstr>Diapositiva 11</vt:lpstr>
      <vt:lpstr>11.2.2  Política</vt:lpstr>
      <vt:lpstr>Por Qué Yo No Voto</vt:lpstr>
      <vt:lpstr>Diapositiva 14</vt:lpstr>
      <vt:lpstr>11.2.3  Placeres Mundanos </vt:lpstr>
      <vt:lpstr>Diapositiva 16</vt:lpstr>
      <vt:lpstr>11.3     Vida Cristiana Práctica  11.3.1  Estudio Bíblico </vt:lpstr>
      <vt:lpstr>Diapositiva 18</vt:lpstr>
      <vt:lpstr>Diapositiva 19</vt:lpstr>
      <vt:lpstr>11.3.2  La Oración </vt:lpstr>
      <vt:lpstr>Diapositiva 21</vt:lpstr>
      <vt:lpstr>Diapositiva 22</vt:lpstr>
      <vt:lpstr>Diapositiva 23</vt:lpstr>
      <vt:lpstr>11.3.3  Predicando</vt:lpstr>
      <vt:lpstr>Diapositiva 25</vt:lpstr>
      <vt:lpstr>Diapositiva 26</vt:lpstr>
      <vt:lpstr>11.3.4  La Vida en la Iglesia Foto: Iglesia en Bamako, Mali – todos bautizados en un día </vt:lpstr>
      <vt:lpstr>Diapositiva 28</vt:lpstr>
      <vt:lpstr>11.3.5  El Partimiento del Pan</vt:lpstr>
      <vt:lpstr>Diapositiva 30</vt:lpstr>
      <vt:lpstr>Diapositiva 31</vt:lpstr>
      <vt:lpstr>1Cor. 11:23-28</vt:lpstr>
      <vt:lpstr>Un Posible Orden Para el Servicio del Partimiento del Pan </vt:lpstr>
      <vt:lpstr>Regularmente en grupos pequeños…</vt:lpstr>
      <vt:lpstr>O cuando sea posible que los creyentes se reúnan</vt:lpstr>
      <vt:lpstr>Diapositiva 36</vt:lpstr>
      <vt:lpstr>11.4     El Matrimonio</vt:lpstr>
      <vt:lpstr>Diapositiva 38</vt:lpstr>
      <vt:lpstr>Diapositiva 39</vt:lpstr>
      <vt:lpstr>Diapositiva 40</vt:lpstr>
      <vt:lpstr>Diapositiva 41</vt:lpstr>
      <vt:lpstr>Diapositiva 42</vt:lpstr>
      <vt:lpstr>Diapositiva 43</vt:lpstr>
      <vt:lpstr>11.5     Compañerismo </vt:lpstr>
      <vt:lpstr>Diapositiva 45</vt:lpstr>
      <vt:lpstr>Diapositiva 46</vt:lpstr>
      <vt:lpstr>Diapositiva 47</vt:lpstr>
      <vt:lpstr>Estudio 11: 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MARTiN</cp:lastModifiedBy>
  <cp:revision>38</cp:revision>
  <dcterms:created xsi:type="dcterms:W3CDTF">2012-04-15T07:09:50Z</dcterms:created>
  <dcterms:modified xsi:type="dcterms:W3CDTF">2012-07-30T15:40:13Z</dcterms:modified>
</cp:coreProperties>
</file>