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8" r:id="rId3"/>
    <p:sldId id="262" r:id="rId4"/>
    <p:sldId id="266" r:id="rId5"/>
    <p:sldId id="267" r:id="rId6"/>
    <p:sldId id="268" r:id="rId7"/>
    <p:sldId id="257" r:id="rId8"/>
    <p:sldId id="263" r:id="rId9"/>
    <p:sldId id="269" r:id="rId10"/>
    <p:sldId id="270" r:id="rId11"/>
    <p:sldId id="271" r:id="rId12"/>
    <p:sldId id="272" r:id="rId13"/>
    <p:sldId id="273" r:id="rId14"/>
    <p:sldId id="264" r:id="rId15"/>
    <p:sldId id="274" r:id="rId16"/>
    <p:sldId id="275" r:id="rId17"/>
    <p:sldId id="258" r:id="rId18"/>
    <p:sldId id="261" r:id="rId19"/>
    <p:sldId id="276" r:id="rId20"/>
    <p:sldId id="277" r:id="rId21"/>
    <p:sldId id="259" r:id="rId22"/>
    <p:sldId id="260" r:id="rId23"/>
    <p:sldId id="278" r:id="rId24"/>
    <p:sldId id="279" r:id="rId25"/>
    <p:sldId id="282" r:id="rId26"/>
    <p:sldId id="281" r:id="rId27"/>
    <p:sldId id="280" r:id="rId28"/>
    <p:sldId id="283" r:id="rId29"/>
    <p:sldId id="284" r:id="rId30"/>
    <p:sldId id="286" r:id="rId31"/>
    <p:sldId id="28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66CC"/>
    <a:srgbClr val="0033CC"/>
    <a:srgbClr val="6600CC"/>
    <a:srgbClr val="3333CC"/>
    <a:srgbClr val="66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p:scale>
          <a:sx n="62" d="100"/>
          <a:sy n="62" d="100"/>
        </p:scale>
        <p:origin x="-678" y="42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EF5066D-9E98-423F-BC3F-12DE1D2AA129}" type="datetimeFigureOut">
              <a:rPr lang="en-GB"/>
              <a:pPr>
                <a:defRPr/>
              </a:pPr>
              <a:t>22/06/2012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DC1D73E-F9BA-4D8C-B89A-F2BC577B5C4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1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s-ES" smtClean="0"/>
              <a:t>10.</a:t>
            </a:r>
          </a:p>
          <a:p>
            <a:pPr marL="228600" indent="-228600">
              <a:buFontTx/>
              <a:buAutoNum type="arabicPeriod" startAt="10"/>
            </a:pPr>
            <a:r>
              <a:rPr lang="es-ES" smtClean="0"/>
              <a:t>Title in Spanish: VER A DIOS  - La esperanza de los fieles</a:t>
            </a:r>
          </a:p>
          <a:p>
            <a:pPr marL="228600" indent="-228600">
              <a:buFontTx/>
              <a:buAutoNum type="arabicPeriod" startAt="10"/>
            </a:pPr>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11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r>
              <a:rPr lang="es-ES" dirty="0" smtClean="0"/>
              <a:t>13. </a:t>
            </a:r>
            <a:r>
              <a:rPr lang="es-ES" dirty="0" err="1" smtClean="0"/>
              <a:t>Title</a:t>
            </a:r>
            <a:r>
              <a:rPr lang="es-ES" dirty="0" smtClean="0"/>
              <a:t> in </a:t>
            </a:r>
            <a:r>
              <a:rPr lang="es-ES" dirty="0" err="1" smtClean="0"/>
              <a:t>Spanish</a:t>
            </a:r>
            <a:r>
              <a:rPr lang="es-ES" dirty="0" smtClean="0"/>
              <a:t>  - El Nombre y Carácter de Dios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14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15. Title in Spanish – Dios proclamó su Nombre</a:t>
            </a:r>
          </a:p>
          <a:p>
            <a:endParaRPr lang="es-ES" smtClean="0"/>
          </a:p>
          <a:p>
            <a:endParaRPr lang="es-ES" smtClean="0"/>
          </a:p>
          <a:p>
            <a:endParaRPr lang="es-ES" smtClean="0"/>
          </a:p>
          <a:p>
            <a:endParaRPr lang="es-ES" smtClean="0"/>
          </a:p>
          <a:p>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16. Title in Spanish: ATRIBUTOS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r>
              <a:rPr lang="es-ES" dirty="0" smtClean="0"/>
              <a:t>17. </a:t>
            </a:r>
            <a:r>
              <a:rPr lang="es-ES" dirty="0" err="1" smtClean="0"/>
              <a:t>Title</a:t>
            </a:r>
            <a:r>
              <a:rPr lang="es-ES" dirty="0" smtClean="0"/>
              <a:t> in </a:t>
            </a:r>
            <a:r>
              <a:rPr lang="es-ES" dirty="0" err="1" smtClean="0"/>
              <a:t>Spanish</a:t>
            </a:r>
            <a:r>
              <a:rPr lang="es-ES" dirty="0" smtClean="0"/>
              <a:t>: La Gloria de Dios se muestra a Moisés</a:t>
            </a:r>
          </a:p>
          <a:p>
            <a:r>
              <a:rPr lang="es-ES" dirty="0" err="1" smtClean="0"/>
              <a:t>Text</a:t>
            </a:r>
            <a:r>
              <a:rPr lang="es-ES" dirty="0" smtClean="0"/>
              <a:t> in </a:t>
            </a:r>
            <a:r>
              <a:rPr lang="es-ES" dirty="0" err="1" smtClean="0"/>
              <a:t>Spanish</a:t>
            </a:r>
            <a:r>
              <a:rPr lang="es-ES" dirty="0" smtClean="0"/>
              <a:t>: La Gloria de Dios se muestra a Moisés</a:t>
            </a:r>
          </a:p>
          <a:p>
            <a:r>
              <a:rPr lang="es-ES" dirty="0" smtClean="0"/>
              <a:t>"Y </a:t>
            </a:r>
            <a:r>
              <a:rPr lang="es-ES" dirty="0" err="1" smtClean="0"/>
              <a:t>Yahvéh</a:t>
            </a:r>
            <a:r>
              <a:rPr lang="es-ES" dirty="0" smtClean="0"/>
              <a:t> descendió en la nube, y estuvo allí con él, proclamando el nombre de </a:t>
            </a:r>
            <a:r>
              <a:rPr lang="es-ES" dirty="0" err="1" smtClean="0"/>
              <a:t>Yahvéh</a:t>
            </a:r>
            <a:r>
              <a:rPr lang="es-ES" dirty="0" smtClean="0"/>
              <a:t>. Y pasando </a:t>
            </a:r>
            <a:r>
              <a:rPr lang="es-ES" dirty="0" err="1" smtClean="0"/>
              <a:t>Yahvéh</a:t>
            </a:r>
            <a:r>
              <a:rPr lang="es-ES" dirty="0" smtClean="0"/>
              <a:t> por delante de él, proclamó: ¡</a:t>
            </a:r>
            <a:r>
              <a:rPr lang="es-ES" dirty="0" err="1" smtClean="0"/>
              <a:t>Yahvéh</a:t>
            </a:r>
            <a:r>
              <a:rPr lang="es-ES" dirty="0" smtClean="0"/>
              <a:t>! ¡</a:t>
            </a:r>
            <a:r>
              <a:rPr lang="es-ES" dirty="0" err="1" smtClean="0"/>
              <a:t>Yahvéh</a:t>
            </a:r>
            <a:r>
              <a:rPr lang="es-ES" dirty="0" smtClean="0"/>
              <a:t>! fuerte, misericordioso y piadoso; tardo para la ira, y grande en misericordia y verdad; que guarda misericordia a millares, que perdona la iniquidad, la rebelión y el pecado, y que de ningún modo tendrá por inocente al malvado; que visita la iniquidad de los padres sobre los hijos y sobre los hijos de los hijos, hasta la tercera y cuarta generación" (</a:t>
            </a:r>
            <a:r>
              <a:rPr lang="es-ES" dirty="0" err="1" smtClean="0"/>
              <a:t>Éx.</a:t>
            </a:r>
            <a:r>
              <a:rPr lang="es-ES" dirty="0" smtClean="0"/>
              <a:t> 34:5-7).</a:t>
            </a:r>
          </a:p>
          <a:p>
            <a:r>
              <a:rPr lang="es-ES" dirty="0" smtClean="0"/>
              <a:t>BONDAD &amp; SEVERIDAD</a:t>
            </a:r>
          </a:p>
          <a:p>
            <a:endParaRPr lang="es-E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18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19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p:spPr>
      </p:sp>
      <p:sp>
        <p:nvSpPr>
          <p:cNvPr id="63491" name="Rectangle 3"/>
          <p:cNvSpPr>
            <a:spLocks noGrp="1"/>
          </p:cNvSpPr>
          <p:nvPr>
            <p:ph type="body" idx="1"/>
          </p:nvPr>
        </p:nvSpPr>
        <p:spPr bwMode="auto">
          <a:noFill/>
        </p:spPr>
        <p:txBody>
          <a:bodyPr wrap="square" numCol="1" anchor="t" anchorCtr="0" compatLnSpc="1">
            <a:prstTxWarp prst="textNoShape">
              <a:avLst/>
            </a:prstTxWarp>
          </a:bodyPr>
          <a:lstStyle/>
          <a:p>
            <a:r>
              <a:rPr lang="es-ES" dirty="0" smtClean="0"/>
              <a:t>20. LA Gloria de Dios</a:t>
            </a:r>
          </a:p>
          <a:p>
            <a:r>
              <a:rPr lang="es-ES" dirty="0" smtClean="0"/>
              <a:t>Revelada en la Tierra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r>
              <a:rPr lang="es-ES" dirty="0" smtClean="0"/>
              <a:t>21. </a:t>
            </a:r>
            <a:r>
              <a:rPr lang="es-ES" dirty="0" err="1" smtClean="0"/>
              <a:t>Text</a:t>
            </a:r>
            <a:r>
              <a:rPr lang="es-ES" dirty="0" smtClean="0"/>
              <a:t> in </a:t>
            </a:r>
            <a:r>
              <a:rPr lang="es-ES" dirty="0" err="1" smtClean="0"/>
              <a:t>Spanish</a:t>
            </a:r>
            <a:r>
              <a:rPr lang="es-ES" dirty="0" smtClean="0"/>
              <a:t>:</a:t>
            </a:r>
          </a:p>
          <a:p>
            <a:r>
              <a:rPr lang="es-ES" dirty="0" smtClean="0"/>
              <a:t>“Porque la tierra estará llena del conocimiento de la gloria de </a:t>
            </a:r>
            <a:r>
              <a:rPr lang="es-ES" dirty="0" err="1" smtClean="0"/>
              <a:t>Yahvéh</a:t>
            </a:r>
            <a:r>
              <a:rPr lang="es-ES" dirty="0" smtClean="0"/>
              <a:t>, como las aguas cubren el mar”.</a:t>
            </a:r>
          </a:p>
          <a:p>
            <a:r>
              <a:rPr lang="es-ES" dirty="0" smtClean="0"/>
              <a:t>Habacuc 2:14</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25</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26</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27</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29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B71A3F-28A7-434C-B5A8-A9C71CBEA4A6}" type="slidenum">
              <a:rPr lang="en-US" altLang="ko-KR"/>
              <a:pPr fontAlgn="base">
                <a:spcBef>
                  <a:spcPct val="0"/>
                </a:spcBef>
                <a:spcAft>
                  <a:spcPct val="0"/>
                </a:spcAft>
              </a:pPr>
              <a:t>7</a:t>
            </a:fld>
            <a:endParaRPr lang="en-US" altLang="ko-K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ko-KR" smtClean="0"/>
              <a:t>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0745904-96AE-4B8E-B6AD-7259BEB5E594}" type="datetimeFigureOut">
              <a:rPr lang="en-GB"/>
              <a:pPr>
                <a:defRPr/>
              </a:pPr>
              <a:t>22/06/2012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0D6207D-3C3B-4A49-A33C-23060521D50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D1CE293-A2B4-4CF3-8BEE-81BFE0A4585A}" type="datetimeFigureOut">
              <a:rPr lang="en-GB"/>
              <a:pPr>
                <a:defRPr/>
              </a:pPr>
              <a:t>22/06/2012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14E9E9C-E57F-4F53-806B-37B47A3E205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F3580CE-4AA9-4BDD-A189-CA7C92D3448E}" type="datetimeFigureOut">
              <a:rPr lang="en-GB"/>
              <a:pPr>
                <a:defRPr/>
              </a:pPr>
              <a:t>22/06/2012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DDAD89B-F4EE-4593-9CFE-9312C565B56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C9A24E0-F8AF-4810-8585-E773DAC60957}" type="datetimeFigureOut">
              <a:rPr lang="en-GB"/>
              <a:pPr>
                <a:defRPr/>
              </a:pPr>
              <a:t>22/06/2012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D03022C-1270-4468-8E39-2FBF1567EF8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AEAA51-7B17-4961-9344-E8E63397A691}" type="datetimeFigureOut">
              <a:rPr lang="en-GB"/>
              <a:pPr>
                <a:defRPr/>
              </a:pPr>
              <a:t>22/06/2012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4898D1B-EA04-4CA0-8479-9F71D56599D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02FD9EF-046D-4E69-ACBB-48930EE228C2}" type="datetimeFigureOut">
              <a:rPr lang="en-GB"/>
              <a:pPr>
                <a:defRPr/>
              </a:pPr>
              <a:t>22/06/2012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2A484B9-9B14-45B7-9885-936F0ED05C9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0E620BF-73DA-4C34-B258-279E0E06A9C6}" type="datetimeFigureOut">
              <a:rPr lang="en-GB"/>
              <a:pPr>
                <a:defRPr/>
              </a:pPr>
              <a:t>22/06/2012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5FB3720-774E-4E66-B5F6-D007A5DA85E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BC313E1-8F76-48CD-BCF4-50E355E804ED}" type="datetimeFigureOut">
              <a:rPr lang="en-GB"/>
              <a:pPr>
                <a:defRPr/>
              </a:pPr>
              <a:t>22/06/2012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C65C0C2-35C0-443A-BEF7-E406FDF4BFB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AC095E-B593-4A8C-9855-A423304B5AB9}" type="datetimeFigureOut">
              <a:rPr lang="en-GB"/>
              <a:pPr>
                <a:defRPr/>
              </a:pPr>
              <a:t>22/06/2012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68DB181-E8E3-410B-805E-CBE379123ED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EBDA80-DF6C-462F-B35A-26437FD491E3}" type="datetimeFigureOut">
              <a:rPr lang="en-GB"/>
              <a:pPr>
                <a:defRPr/>
              </a:pPr>
              <a:t>22/06/2012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90F94DA-EE2A-4DC3-82B5-8320A56FEAC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6CFED4-A4A0-4503-8195-0D11D6079D60}" type="datetimeFigureOut">
              <a:rPr lang="en-GB"/>
              <a:pPr>
                <a:defRPr/>
              </a:pPr>
              <a:t>22/06/2012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1CEB673-BA89-4156-B02C-EC82F48A528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78F1BE7-CAA8-422E-ACF3-CC2AF5ED948E}" type="datetimeFigureOut">
              <a:rPr lang="en-GB"/>
              <a:pPr>
                <a:defRPr/>
              </a:pPr>
              <a:t>22/06/2012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9F6E2EA-B0FF-403F-B762-B62A235F74C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7213" y="908050"/>
            <a:ext cx="6046787" cy="2119313"/>
          </a:xfrm>
        </p:spPr>
        <p:txBody>
          <a:bodyPr>
            <a:normAutofit fontScale="90000"/>
          </a:bodyPr>
          <a:lstStyle/>
          <a:p>
            <a:r>
              <a:rPr lang="en-GB" b="1" smtClean="0">
                <a:solidFill>
                  <a:srgbClr val="632523"/>
                </a:solidFill>
              </a:rPr>
              <a:t>Principios Básicos de la Biblia</a:t>
            </a:r>
            <a:br>
              <a:rPr lang="en-GB" b="1" smtClean="0">
                <a:solidFill>
                  <a:srgbClr val="632523"/>
                </a:solidFill>
              </a:rPr>
            </a:br>
            <a:r>
              <a:rPr lang="en-GB" b="1" smtClean="0">
                <a:solidFill>
                  <a:srgbClr val="632523"/>
                </a:solidFill>
              </a:rPr>
              <a:t>Estudio 1: Dios </a:t>
            </a:r>
            <a:r>
              <a:rPr lang="en-GB" smtClean="0"/>
              <a:t/>
            </a:r>
            <a:br>
              <a:rPr lang="en-GB" smtClean="0"/>
            </a:br>
            <a:endParaRPr lang="en-GB" smtClean="0"/>
          </a:p>
        </p:txBody>
      </p:sp>
      <p:sp>
        <p:nvSpPr>
          <p:cNvPr id="3" name="Subtitle 2"/>
          <p:cNvSpPr>
            <a:spLocks noGrp="1"/>
          </p:cNvSpPr>
          <p:nvPr>
            <p:ph type="subTitle" idx="1"/>
          </p:nvPr>
        </p:nvSpPr>
        <p:spPr>
          <a:xfrm>
            <a:off x="3132138" y="3500438"/>
            <a:ext cx="6400800" cy="1657350"/>
          </a:xfrm>
        </p:spPr>
        <p:txBody>
          <a:bodyPr>
            <a:normAutofit lnSpcReduction="10000"/>
          </a:bodyPr>
          <a:lstStyle/>
          <a:p>
            <a:pPr>
              <a:lnSpc>
                <a:spcPct val="80000"/>
              </a:lnSpc>
            </a:pPr>
            <a:r>
              <a:rPr lang="en-GB" sz="2800" smtClean="0">
                <a:solidFill>
                  <a:srgbClr val="632523"/>
                </a:solidFill>
              </a:rPr>
              <a:t>1.1  La Existencia de Dios</a:t>
            </a:r>
          </a:p>
          <a:p>
            <a:pPr>
              <a:lnSpc>
                <a:spcPct val="80000"/>
              </a:lnSpc>
            </a:pPr>
            <a:r>
              <a:rPr lang="en-GB" sz="2800" smtClean="0">
                <a:solidFill>
                  <a:srgbClr val="632523"/>
                </a:solidFill>
              </a:rPr>
              <a:t>1.2  La Personalidad de Dios </a:t>
            </a:r>
          </a:p>
          <a:p>
            <a:pPr>
              <a:lnSpc>
                <a:spcPct val="80000"/>
              </a:lnSpc>
            </a:pPr>
            <a:r>
              <a:rPr lang="en-GB" sz="2800" smtClean="0">
                <a:solidFill>
                  <a:srgbClr val="632523"/>
                </a:solidFill>
              </a:rPr>
              <a:t>1.3  El Nombre y Carácter de Dios</a:t>
            </a:r>
          </a:p>
          <a:p>
            <a:pPr>
              <a:lnSpc>
                <a:spcPct val="80000"/>
              </a:lnSpc>
            </a:pPr>
            <a:r>
              <a:rPr lang="en-GB" sz="2800" i="1" smtClean="0">
                <a:solidFill>
                  <a:srgbClr val="632523"/>
                </a:solidFill>
              </a:rPr>
              <a:t>Digresión 1: La Manifestación de Dios</a:t>
            </a:r>
          </a:p>
          <a:p>
            <a:pPr>
              <a:lnSpc>
                <a:spcPct val="80000"/>
              </a:lnSpc>
            </a:pPr>
            <a:endParaRPr lang="en-GB" sz="2800" smtClean="0">
              <a:solidFill>
                <a:srgbClr val="898989"/>
              </a:solidFill>
            </a:endParaRPr>
          </a:p>
        </p:txBody>
      </p:sp>
      <p:pic>
        <p:nvPicPr>
          <p:cNvPr id="14339" name="Picture 3" descr="BBjpg.JPG"/>
          <p:cNvPicPr>
            <a:picLocks noChangeAspect="1"/>
          </p:cNvPicPr>
          <p:nvPr/>
        </p:nvPicPr>
        <p:blipFill>
          <a:blip r:embed="rId3" cstate="print"/>
          <a:srcRect/>
          <a:stretch>
            <a:fillRect/>
          </a:stretch>
        </p:blipFill>
        <p:spPr bwMode="auto">
          <a:xfrm>
            <a:off x="684213" y="1125538"/>
            <a:ext cx="2741612" cy="421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549275"/>
            <a:ext cx="8642350" cy="5576888"/>
          </a:xfrm>
        </p:spPr>
        <p:txBody>
          <a:bodyPr>
            <a:normAutofit/>
          </a:bodyPr>
          <a:lstStyle/>
          <a:p>
            <a:pPr>
              <a:lnSpc>
                <a:spcPct val="80000"/>
              </a:lnSpc>
              <a:buFont typeface="Arial" pitchFamily="34" charset="0"/>
              <a:buNone/>
            </a:pPr>
            <a:r>
              <a:rPr lang="en-GB" sz="2500" smtClean="0"/>
              <a:t>“Bienaventurados los de limpio corazón, porque ellos verán a Dios”. </a:t>
            </a:r>
            <a:r>
              <a:rPr lang="en-GB" sz="2000" smtClean="0"/>
              <a:t>Mateo 5:8</a:t>
            </a:r>
          </a:p>
          <a:p>
            <a:pPr>
              <a:lnSpc>
                <a:spcPct val="80000"/>
              </a:lnSpc>
              <a:buFont typeface="Arial" pitchFamily="34" charset="0"/>
              <a:buNone/>
            </a:pPr>
            <a:r>
              <a:rPr lang="en-GB" sz="2500" smtClean="0"/>
              <a:t> </a:t>
            </a:r>
          </a:p>
          <a:p>
            <a:pPr>
              <a:lnSpc>
                <a:spcPct val="80000"/>
              </a:lnSpc>
              <a:buFont typeface="Arial" pitchFamily="34" charset="0"/>
              <a:buNone/>
            </a:pPr>
            <a:r>
              <a:rPr lang="en-GB" sz="2500" smtClean="0"/>
              <a:t>“y sus siervos [de Dios] le servirán, y verán su rostro, y su nombre [el nombre de Dios – Apoc. 3:12] estará en sus frentes”. Apoc</a:t>
            </a:r>
            <a:r>
              <a:rPr lang="en-GB" sz="2000" smtClean="0"/>
              <a:t>. 22:3,4</a:t>
            </a:r>
          </a:p>
          <a:p>
            <a:pPr>
              <a:lnSpc>
                <a:spcPct val="80000"/>
              </a:lnSpc>
              <a:buFont typeface="Arial" pitchFamily="34" charset="0"/>
              <a:buNone/>
            </a:pPr>
            <a:endParaRPr lang="en-GB" sz="2500" smtClean="0"/>
          </a:p>
          <a:p>
            <a:pPr algn="ctr">
              <a:lnSpc>
                <a:spcPct val="80000"/>
              </a:lnSpc>
              <a:buFont typeface="Arial" pitchFamily="34" charset="0"/>
              <a:buNone/>
            </a:pPr>
            <a:r>
              <a:rPr lang="en-GB" sz="2900" b="1" smtClean="0">
                <a:solidFill>
                  <a:srgbClr val="632523"/>
                </a:solidFill>
                <a:effectLst>
                  <a:outerShdw blurRad="38100" dist="38100" dir="2700000" algn="tl">
                    <a:srgbClr val="000000"/>
                  </a:outerShdw>
                </a:effectLst>
              </a:rPr>
              <a:t>ESTO  TENDRÁ UN PROFUNDO EFECTO PRÁCTICO EN NUESTRA VIDA</a:t>
            </a:r>
          </a:p>
          <a:p>
            <a:pPr>
              <a:lnSpc>
                <a:spcPct val="80000"/>
              </a:lnSpc>
              <a:buFont typeface="Arial" pitchFamily="34" charset="0"/>
              <a:buNone/>
            </a:pPr>
            <a:r>
              <a:rPr lang="en-GB" sz="2500" smtClean="0"/>
              <a:t> </a:t>
            </a:r>
          </a:p>
          <a:p>
            <a:pPr>
              <a:lnSpc>
                <a:spcPct val="80000"/>
              </a:lnSpc>
              <a:buFont typeface="Arial" pitchFamily="34" charset="0"/>
              <a:buNone/>
            </a:pPr>
            <a:r>
              <a:rPr lang="en-GB" sz="2500" smtClean="0"/>
              <a:t>“Seguid la paz con todos, y la santidad, sin la cual nadie verá al Señor”. </a:t>
            </a:r>
            <a:r>
              <a:rPr lang="en-GB" sz="2000" smtClean="0"/>
              <a:t>Heb. 12:14</a:t>
            </a:r>
          </a:p>
          <a:p>
            <a:pPr>
              <a:lnSpc>
                <a:spcPct val="80000"/>
              </a:lnSpc>
              <a:buFont typeface="Arial" pitchFamily="34" charset="0"/>
              <a:buNone/>
            </a:pPr>
            <a:r>
              <a:rPr lang="en-GB" sz="2500" smtClean="0"/>
              <a:t> </a:t>
            </a:r>
          </a:p>
          <a:p>
            <a:pPr>
              <a:lnSpc>
                <a:spcPct val="80000"/>
              </a:lnSpc>
              <a:buFont typeface="Arial" pitchFamily="34" charset="0"/>
              <a:buNone/>
            </a:pPr>
            <a:r>
              <a:rPr lang="en-GB" sz="2500" smtClean="0"/>
              <a:t>No deberíamos hacer juramentos porque “el que jura por el cielo, jura por el trono de Dios, y por aquel que está sentado en él”. </a:t>
            </a:r>
            <a:r>
              <a:rPr lang="en-GB" sz="2000" smtClean="0"/>
              <a:t>Mt. 23:22 </a:t>
            </a:r>
          </a:p>
          <a:p>
            <a:pPr>
              <a:lnSpc>
                <a:spcPct val="80000"/>
              </a:lnSpc>
            </a:pPr>
            <a:endParaRPr lang="en-GB" sz="25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38138"/>
            <a:ext cx="8229600" cy="1143000"/>
          </a:xfrm>
        </p:spPr>
        <p:txBody>
          <a:bodyPr rtlCol="0">
            <a:normAutofit fontScale="90000"/>
          </a:bodyPr>
          <a:lstStyle/>
          <a:p>
            <a:pPr fontAlgn="auto">
              <a:spcAft>
                <a:spcPts val="0"/>
              </a:spcAft>
              <a:defRPr/>
            </a:pPr>
            <a:r>
              <a:rPr lang="en-GB" b="1" dirty="0" smtClean="0">
                <a:solidFill>
                  <a:schemeClr val="accent1">
                    <a:lumMod val="50000"/>
                  </a:schemeClr>
                </a:solidFill>
                <a:effectLst>
                  <a:reflection blurRad="6350" stA="55000" endA="300" endPos="45500" dir="5400000" sy="-100000" algn="bl" rotWithShape="0"/>
                </a:effectLst>
              </a:rPr>
              <a:t>SEEING GOD</a:t>
            </a:r>
            <a:br>
              <a:rPr lang="en-GB" b="1" dirty="0" smtClean="0">
                <a:solidFill>
                  <a:schemeClr val="accent1">
                    <a:lumMod val="50000"/>
                  </a:schemeClr>
                </a:solidFill>
                <a:effectLst>
                  <a:reflection blurRad="6350" stA="55000" endA="300" endPos="45500" dir="5400000" sy="-100000" algn="bl" rotWithShape="0"/>
                </a:effectLst>
              </a:rPr>
            </a:br>
            <a:r>
              <a:rPr lang="en-GB" b="1" dirty="0" smtClean="0">
                <a:solidFill>
                  <a:schemeClr val="accent1">
                    <a:lumMod val="50000"/>
                  </a:schemeClr>
                </a:solidFill>
                <a:effectLst>
                  <a:reflection blurRad="6350" stA="55000" endA="300" endPos="45500" dir="5400000" sy="-100000" algn="bl" rotWithShape="0"/>
                </a:effectLst>
              </a:rPr>
              <a:t>-The hope of the faithful</a:t>
            </a:r>
            <a:endParaRPr lang="en-GB" b="1" dirty="0">
              <a:solidFill>
                <a:schemeClr val="accent1">
                  <a:lumMod val="50000"/>
                </a:schemeClr>
              </a:solidFill>
              <a:effectLst>
                <a:reflection blurRad="6350" stA="55000" endA="300" endPos="45500" dir="5400000" sy="-100000" algn="bl" rotWithShape="0"/>
              </a:effectLst>
            </a:endParaRPr>
          </a:p>
        </p:txBody>
      </p:sp>
      <p:sp>
        <p:nvSpPr>
          <p:cNvPr id="3" name="Content Placeholder 2"/>
          <p:cNvSpPr>
            <a:spLocks noGrp="1"/>
          </p:cNvSpPr>
          <p:nvPr>
            <p:ph idx="1"/>
          </p:nvPr>
        </p:nvSpPr>
        <p:spPr>
          <a:xfrm>
            <a:off x="457200" y="1773238"/>
            <a:ext cx="5267325" cy="4352925"/>
          </a:xfrm>
        </p:spPr>
        <p:txBody>
          <a:bodyPr>
            <a:normAutofit/>
          </a:bodyPr>
          <a:lstStyle/>
          <a:p>
            <a:pPr>
              <a:lnSpc>
                <a:spcPct val="80000"/>
              </a:lnSpc>
              <a:buFont typeface="Arial" pitchFamily="34" charset="0"/>
              <a:buNone/>
            </a:pPr>
            <a:r>
              <a:rPr lang="en-GB" sz="3000" smtClean="0"/>
              <a:t>“Y después de deshecha ésta mi piel, en mi carne he de ver a Dios; al cual veré por mí mismo, y mis ojos lo verán, y no otro” (Job 19:26,27).</a:t>
            </a:r>
          </a:p>
          <a:p>
            <a:pPr>
              <a:lnSpc>
                <a:spcPct val="80000"/>
              </a:lnSpc>
              <a:buFont typeface="Arial" pitchFamily="34" charset="0"/>
              <a:buNone/>
            </a:pPr>
            <a:endParaRPr lang="en-GB" sz="3000" smtClean="0"/>
          </a:p>
          <a:p>
            <a:pPr>
              <a:lnSpc>
                <a:spcPct val="80000"/>
              </a:lnSpc>
              <a:buFont typeface="Arial" pitchFamily="34" charset="0"/>
              <a:buNone/>
            </a:pPr>
            <a:r>
              <a:rPr lang="en-GB" sz="3000" smtClean="0"/>
              <a:t>“Ahora vemos por espejo, oscuramente; mas entonces veremos cara a cara” (1 Cor. 13:12).</a:t>
            </a:r>
          </a:p>
          <a:p>
            <a:pPr>
              <a:lnSpc>
                <a:spcPct val="80000"/>
              </a:lnSpc>
            </a:pPr>
            <a:endParaRPr lang="en-GB" sz="3000" smtClean="0"/>
          </a:p>
        </p:txBody>
      </p:sp>
      <p:pic>
        <p:nvPicPr>
          <p:cNvPr id="4" name="Picture 3" descr="foggy mirror.jpg"/>
          <p:cNvPicPr>
            <a:picLocks noChangeAspect="1"/>
          </p:cNvPicPr>
          <p:nvPr/>
        </p:nvPicPr>
        <p:blipFill>
          <a:blip r:embed="rId3" cstate="print"/>
          <a:stretch>
            <a:fillRect/>
          </a:stretch>
        </p:blipFill>
        <p:spPr>
          <a:xfrm>
            <a:off x="5508104" y="2420888"/>
            <a:ext cx="3923928" cy="3923928"/>
          </a:xfrm>
          <a:prstGeom prst="rect">
            <a:avLst/>
          </a:prstGeom>
          <a:effectLst>
            <a:softEdge rad="317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smtClean="0"/>
              <a:t>“Entonces dijo Dios: Hagamos al hombre a nuestra imagen, conforme a nuestra semejanza”. Gen. 1:26 </a:t>
            </a:r>
          </a:p>
        </p:txBody>
      </p:sp>
      <p:sp>
        <p:nvSpPr>
          <p:cNvPr id="3" name="Content Placeholder 2"/>
          <p:cNvSpPr>
            <a:spLocks noGrp="1"/>
          </p:cNvSpPr>
          <p:nvPr>
            <p:ph idx="1"/>
          </p:nvPr>
        </p:nvSpPr>
        <p:spPr>
          <a:xfrm>
            <a:off x="457200" y="1600200"/>
            <a:ext cx="6275388" cy="4781550"/>
          </a:xfrm>
        </p:spPr>
        <p:txBody>
          <a:bodyPr>
            <a:normAutofit fontScale="92500"/>
          </a:bodyPr>
          <a:lstStyle/>
          <a:p>
            <a:pPr>
              <a:lnSpc>
                <a:spcPct val="90000"/>
              </a:lnSpc>
              <a:buFont typeface="Arial" pitchFamily="34" charset="0"/>
              <a:buNone/>
            </a:pPr>
            <a:endParaRPr lang="en-GB" sz="2500" smtClean="0"/>
          </a:p>
          <a:p>
            <a:pPr>
              <a:lnSpc>
                <a:spcPct val="90000"/>
              </a:lnSpc>
            </a:pPr>
            <a:r>
              <a:rPr lang="en-GB" sz="2700" smtClean="0"/>
              <a:t>Santiago 3:9 habla de “...hombres, que están hechos a la semejanza de Dios”. </a:t>
            </a:r>
          </a:p>
          <a:p>
            <a:pPr>
              <a:lnSpc>
                <a:spcPct val="90000"/>
              </a:lnSpc>
            </a:pPr>
            <a:r>
              <a:rPr lang="en-GB" sz="2700" smtClean="0"/>
              <a:t>Ezequiel vio a Dios en un trono por encima de los querubines, con la silueta de una “semejanza que parecía de hombre” (Ez. 1:26; 10:20); es Dios mismo que se halla ubicado por sobre los querubines (2 Reyes 19:15 ). </a:t>
            </a:r>
          </a:p>
          <a:p>
            <a:pPr>
              <a:lnSpc>
                <a:spcPct val="90000"/>
              </a:lnSpc>
            </a:pPr>
            <a:r>
              <a:rPr lang="en-GB" sz="2700" smtClean="0"/>
              <a:t>Porque somos a la imagen de Dios, debemos dar ese cuerpo a Dios, tal como los hombres habían de dar a César la moneda que tenía  grabada la imagen de César (Lucas 20:25). </a:t>
            </a:r>
          </a:p>
        </p:txBody>
      </p:sp>
      <p:pic>
        <p:nvPicPr>
          <p:cNvPr id="5" name="Picture 4" descr="Julius-Caesar-coin.jpg"/>
          <p:cNvPicPr>
            <a:picLocks noChangeAspect="1"/>
          </p:cNvPicPr>
          <p:nvPr/>
        </p:nvPicPr>
        <p:blipFill>
          <a:blip r:embed="rId3" cstate="print"/>
          <a:stretch>
            <a:fillRect/>
          </a:stretch>
        </p:blipFill>
        <p:spPr>
          <a:xfrm>
            <a:off x="6555448" y="4077072"/>
            <a:ext cx="2273044" cy="2189976"/>
          </a:xfrm>
          <a:prstGeom prst="ellipse">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t="-4000" r="-7000" b="-18000"/>
          </a:stretch>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b="1" smtClean="0">
                <a:solidFill>
                  <a:srgbClr val="FFFFCC"/>
                </a:solidFill>
              </a:rPr>
              <a:t> Dios tiene una localización personal</a:t>
            </a:r>
          </a:p>
        </p:txBody>
      </p:sp>
      <p:sp>
        <p:nvSpPr>
          <p:cNvPr id="26627" name="Content Placeholder 2"/>
          <p:cNvSpPr>
            <a:spLocks noGrp="1"/>
          </p:cNvSpPr>
          <p:nvPr>
            <p:ph idx="1"/>
          </p:nvPr>
        </p:nvSpPr>
        <p:spPr/>
        <p:txBody>
          <a:bodyPr/>
          <a:lstStyle/>
          <a:p>
            <a:r>
              <a:rPr lang="en-GB" smtClean="0">
                <a:solidFill>
                  <a:srgbClr val="FFFFCC"/>
                </a:solidFill>
              </a:rPr>
              <a:t>“Dios está en el cielo” (Ecl. 5:2).</a:t>
            </a:r>
          </a:p>
          <a:p>
            <a:r>
              <a:rPr lang="en-GB" smtClean="0">
                <a:solidFill>
                  <a:srgbClr val="FFFFCC"/>
                </a:solidFill>
              </a:rPr>
              <a:t>“Porque miró desde lo alto de su santuario; Jehová miró  desde los cielos a la tierra”  (Salmos 102:19)</a:t>
            </a:r>
          </a:p>
          <a:p>
            <a:r>
              <a:rPr lang="en-GB" smtClean="0">
                <a:solidFill>
                  <a:srgbClr val="FFFFCC"/>
                </a:solidFill>
              </a:rPr>
              <a:t> “Tú oirás en los cielos, en el lugar de tu morada” (1 Reyes 8:19).</a:t>
            </a:r>
          </a:p>
          <a:p>
            <a:endParaRPr lang="en-GB"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rgbClr val="FFFFCC"/>
                </a:solidFill>
                <a:effectLst>
                  <a:glow rad="101600">
                    <a:schemeClr val="tx2">
                      <a:lumMod val="50000"/>
                      <a:alpha val="60000"/>
                    </a:schemeClr>
                  </a:glow>
                  <a:reflection blurRad="6350" stA="55000" endA="50" endPos="85000" dir="5400000" sy="-100000" algn="bl" rotWithShape="0"/>
                </a:effectLst>
              </a:rPr>
              <a:t>1.3  God's Name And Character</a:t>
            </a:r>
            <a:r>
              <a:rPr lang="en-GB" dirty="0" smtClean="0">
                <a:solidFill>
                  <a:srgbClr val="FFFFCC"/>
                </a:solidFill>
                <a:effectLst>
                  <a:glow rad="101600">
                    <a:schemeClr val="tx2">
                      <a:lumMod val="50000"/>
                      <a:alpha val="60000"/>
                    </a:schemeClr>
                  </a:glow>
                  <a:reflection blurRad="6350" stA="55000" endA="50" endPos="85000" dir="5400000" sy="-100000" algn="bl" rotWithShape="0"/>
                </a:effectLst>
              </a:rPr>
              <a:t/>
            </a:r>
            <a:br>
              <a:rPr lang="en-GB" dirty="0" smtClean="0">
                <a:solidFill>
                  <a:srgbClr val="FFFFCC"/>
                </a:solidFill>
                <a:effectLst>
                  <a:glow rad="101600">
                    <a:schemeClr val="tx2">
                      <a:lumMod val="50000"/>
                      <a:alpha val="60000"/>
                    </a:schemeClr>
                  </a:glow>
                  <a:reflection blurRad="6350" stA="55000" endA="50" endPos="85000" dir="5400000" sy="-100000" algn="bl" rotWithShape="0"/>
                </a:effectLst>
              </a:rPr>
            </a:br>
            <a:endParaRPr lang="en-GB" dirty="0">
              <a:solidFill>
                <a:srgbClr val="FFFFCC"/>
              </a:solidFill>
              <a:effectLst>
                <a:glow rad="101600">
                  <a:schemeClr val="tx2">
                    <a:lumMod val="50000"/>
                    <a:alpha val="60000"/>
                  </a:schemeClr>
                </a:glow>
                <a:reflection blurRad="6350" stA="55000" endA="50" endPos="85000" dir="5400000" sy="-100000" algn="bl" rotWithShape="0"/>
              </a:effectLst>
            </a:endParaRPr>
          </a:p>
        </p:txBody>
      </p:sp>
      <p:sp>
        <p:nvSpPr>
          <p:cNvPr id="3" name="Content Placeholder 2"/>
          <p:cNvSpPr>
            <a:spLocks noGrp="1"/>
          </p:cNvSpPr>
          <p:nvPr>
            <p:ph idx="1"/>
          </p:nvPr>
        </p:nvSpPr>
        <p:spPr>
          <a:xfrm>
            <a:off x="395536" y="1628800"/>
            <a:ext cx="8291264" cy="4641379"/>
          </a:xfrm>
        </p:spPr>
        <p:txBody>
          <a:bodyPr/>
          <a:lstStyle/>
          <a:p>
            <a:pPr>
              <a:buNone/>
            </a:pPr>
            <a:endParaRPr lang="es-ES" sz="4400" b="1" dirty="0" smtClean="0">
              <a:solidFill>
                <a:schemeClr val="bg1"/>
              </a:solidFill>
            </a:endParaRPr>
          </a:p>
          <a:p>
            <a:pPr>
              <a:buNone/>
            </a:pPr>
            <a:endParaRPr lang="es-ES" sz="4400" b="1" dirty="0" smtClean="0">
              <a:solidFill>
                <a:schemeClr val="bg1"/>
              </a:solidFill>
            </a:endParaRPr>
          </a:p>
          <a:p>
            <a:pPr>
              <a:buNone/>
            </a:pPr>
            <a:endParaRPr lang="es-ES" sz="4400" b="1" dirty="0" smtClean="0">
              <a:solidFill>
                <a:schemeClr val="bg1"/>
              </a:solidFill>
            </a:endParaRPr>
          </a:p>
          <a:p>
            <a:pPr>
              <a:buNone/>
            </a:pPr>
            <a:r>
              <a:rPr lang="es-ES" sz="4400" b="1" dirty="0" smtClean="0">
                <a:solidFill>
                  <a:schemeClr val="bg1"/>
                </a:solidFill>
              </a:rPr>
              <a:t>1.3 El Nombre y Carácter de Dios</a:t>
            </a:r>
            <a:endParaRPr lang="en-GB" sz="44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smtClean="0">
                <a:solidFill>
                  <a:srgbClr val="10253F"/>
                </a:solidFill>
              </a:rPr>
              <a:t>En hebreo y griego el nombre de una persona reflejaba su carácter</a:t>
            </a:r>
          </a:p>
        </p:txBody>
      </p:sp>
      <p:sp>
        <p:nvSpPr>
          <p:cNvPr id="3" name="Content Placeholder 2"/>
          <p:cNvSpPr>
            <a:spLocks noGrp="1"/>
          </p:cNvSpPr>
          <p:nvPr>
            <p:ph idx="1"/>
          </p:nvPr>
        </p:nvSpPr>
        <p:spPr/>
        <p:txBody>
          <a:bodyPr>
            <a:normAutofit/>
          </a:bodyPr>
          <a:lstStyle/>
          <a:p>
            <a:pPr>
              <a:lnSpc>
                <a:spcPct val="90000"/>
              </a:lnSpc>
            </a:pPr>
            <a:r>
              <a:rPr lang="en-GB" sz="3000" smtClean="0"/>
              <a:t>‘Jesús’ = ‘Salvador’ - porque “él salvará a su pueblo de sus pecados” (Mateo 1:21).</a:t>
            </a:r>
          </a:p>
          <a:p>
            <a:pPr>
              <a:lnSpc>
                <a:spcPct val="90000"/>
              </a:lnSpc>
            </a:pPr>
            <a:r>
              <a:rPr lang="en-GB" sz="3000" smtClean="0"/>
              <a:t>‘Abraham’ = ‘Padre de una gran multitud’ - “porque te he puesto por padre de muchas naciones” (Gen. 17:5)</a:t>
            </a:r>
          </a:p>
          <a:p>
            <a:pPr>
              <a:lnSpc>
                <a:spcPct val="90000"/>
              </a:lnSpc>
            </a:pPr>
            <a:r>
              <a:rPr lang="en-GB" sz="3000" smtClean="0"/>
              <a:t>‘Eva’ = ‘Viviente’ - “por cuanto ella fue la madre de todos los vivientes” (Gen. 3:20).</a:t>
            </a:r>
          </a:p>
          <a:p>
            <a:pPr>
              <a:lnSpc>
                <a:spcPct val="90000"/>
              </a:lnSpc>
            </a:pPr>
            <a:r>
              <a:rPr lang="en-GB" sz="3000" smtClean="0"/>
              <a:t>‘Simeón’ = ‘oír’ - “Por cuanto oyó Jehová que yo era menospreciada, me ha dado también éste” (Gen. 29:33).</a:t>
            </a:r>
          </a:p>
          <a:p>
            <a:pPr>
              <a:lnSpc>
                <a:spcPct val="90000"/>
              </a:lnSpc>
            </a:pPr>
            <a:endParaRPr lang="en-GB" sz="30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b="-6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050" y="311150"/>
            <a:ext cx="8229600" cy="1143000"/>
          </a:xfrm>
        </p:spPr>
        <p:txBody>
          <a:bodyPr rtlCol="0">
            <a:normAutofit/>
          </a:bodyPr>
          <a:lstStyle/>
          <a:p>
            <a:pPr fontAlgn="auto">
              <a:spcAft>
                <a:spcPts val="0"/>
              </a:spcAft>
              <a:defRPr/>
            </a:pPr>
            <a:r>
              <a:rPr lang="en-GB" dirty="0" smtClean="0">
                <a:solidFill>
                  <a:srgbClr val="FFFFCC"/>
                </a:solidFill>
                <a:effectLst>
                  <a:glow rad="101600">
                    <a:schemeClr val="tx2">
                      <a:lumMod val="50000"/>
                      <a:alpha val="60000"/>
                    </a:schemeClr>
                  </a:glow>
                </a:effectLst>
              </a:rPr>
              <a:t>God proclaimed His Name</a:t>
            </a:r>
            <a:endParaRPr lang="en-GB" dirty="0">
              <a:solidFill>
                <a:srgbClr val="FFFFCC"/>
              </a:solidFill>
              <a:effectLst>
                <a:glow rad="101600">
                  <a:schemeClr val="tx2">
                    <a:lumMod val="50000"/>
                    <a:alpha val="60000"/>
                  </a:schemeClr>
                </a:glow>
              </a:effectLst>
            </a:endParaRPr>
          </a:p>
        </p:txBody>
      </p:sp>
      <p:sp>
        <p:nvSpPr>
          <p:cNvPr id="3" name="Content Placeholder 2"/>
          <p:cNvSpPr>
            <a:spLocks noGrp="1"/>
          </p:cNvSpPr>
          <p:nvPr>
            <p:ph idx="1"/>
          </p:nvPr>
        </p:nvSpPr>
        <p:spPr>
          <a:xfrm>
            <a:off x="179388" y="1412875"/>
            <a:ext cx="8713787" cy="2332038"/>
          </a:xfrm>
        </p:spPr>
        <p:txBody>
          <a:bodyPr>
            <a:normAutofit fontScale="92500"/>
          </a:bodyPr>
          <a:lstStyle/>
          <a:p>
            <a:pPr>
              <a:lnSpc>
                <a:spcPct val="90000"/>
              </a:lnSpc>
              <a:buFont typeface="Arial" pitchFamily="34" charset="0"/>
              <a:buNone/>
            </a:pPr>
            <a:r>
              <a:rPr lang="en-GB" smtClean="0">
                <a:solidFill>
                  <a:srgbClr val="254061"/>
                </a:solidFill>
              </a:rPr>
              <a:t>“Yahvéh, Yahvéh, Dios misericordioso y piadoso; tardo para la ira, y grande en misericordia y verdad; que guarda misericordia a millares, que perdona la iniquidad, la rebelión y el pecado, y que de ningún modo tendrá por inocente al malvado” (</a:t>
            </a:r>
            <a:r>
              <a:rPr lang="en-GB" sz="2400" smtClean="0">
                <a:solidFill>
                  <a:srgbClr val="254061"/>
                </a:solidFill>
              </a:rPr>
              <a:t>Ex. 34:5-7).</a:t>
            </a:r>
          </a:p>
          <a:p>
            <a:pPr>
              <a:lnSpc>
                <a:spcPct val="90000"/>
              </a:lnSpc>
            </a:pPr>
            <a:endParaRPr lang="en-GB"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98450" y="311150"/>
            <a:ext cx="8229600" cy="1143000"/>
          </a:xfrm>
        </p:spPr>
        <p:txBody>
          <a:bodyPr rtlCol="0">
            <a:normAutofit/>
          </a:bodyPr>
          <a:lstStyle/>
          <a:p>
            <a:pPr fontAlgn="auto">
              <a:spcAft>
                <a:spcPts val="0"/>
              </a:spcAft>
              <a:defRPr/>
            </a:pPr>
            <a:r>
              <a:rPr lang="en-US" dirty="0">
                <a:effectLst>
                  <a:glow rad="101600">
                    <a:schemeClr val="accent2">
                      <a:lumMod val="50000"/>
                      <a:alpha val="60000"/>
                    </a:schemeClr>
                  </a:glow>
                </a:effectLst>
              </a:rPr>
              <a:t>ATTRIBUTES </a:t>
            </a:r>
          </a:p>
        </p:txBody>
      </p:sp>
      <p:sp>
        <p:nvSpPr>
          <p:cNvPr id="138243" name="Rectangle 3"/>
          <p:cNvSpPr>
            <a:spLocks noGrp="1" noChangeArrowheads="1"/>
          </p:cNvSpPr>
          <p:nvPr>
            <p:ph type="body" idx="1"/>
          </p:nvPr>
        </p:nvSpPr>
        <p:spPr/>
        <p:txBody>
          <a:bodyPr>
            <a:normAutofit/>
          </a:bodyPr>
          <a:lstStyle/>
          <a:p>
            <a:pPr>
              <a:lnSpc>
                <a:spcPct val="80000"/>
              </a:lnSpc>
              <a:buFont typeface="Arial" pitchFamily="34" charset="0"/>
              <a:buNone/>
            </a:pPr>
            <a:r>
              <a:rPr lang="en-US" sz="2400" smtClean="0">
                <a:solidFill>
                  <a:srgbClr val="632523"/>
                </a:solidFill>
              </a:rPr>
              <a:t>	</a:t>
            </a:r>
            <a:r>
              <a:rPr lang="en-US" sz="2200" smtClean="0">
                <a:solidFill>
                  <a:srgbClr val="632523"/>
                </a:solidFill>
              </a:rPr>
              <a:t>- Bondad - Yahvéh es misericordioso - compasivo. Sal. 78:38</a:t>
            </a:r>
          </a:p>
          <a:p>
            <a:pPr>
              <a:lnSpc>
                <a:spcPct val="80000"/>
              </a:lnSpc>
              <a:buFont typeface="Arial" pitchFamily="34" charset="0"/>
              <a:buNone/>
            </a:pPr>
            <a:r>
              <a:rPr lang="en-US" sz="2200" smtClean="0">
                <a:solidFill>
                  <a:srgbClr val="632523"/>
                </a:solidFill>
              </a:rPr>
              <a:t>	- Yahvéh es clemente – Favor Divino. Ef. 2:8-9</a:t>
            </a:r>
          </a:p>
          <a:p>
            <a:pPr>
              <a:lnSpc>
                <a:spcPct val="80000"/>
              </a:lnSpc>
              <a:buFont typeface="Arial" pitchFamily="34" charset="0"/>
              <a:buNone/>
            </a:pPr>
            <a:r>
              <a:rPr lang="en-US" sz="2200" smtClean="0">
                <a:solidFill>
                  <a:srgbClr val="632523"/>
                </a:solidFill>
              </a:rPr>
              <a:t>	- Yahvéh es longánimo - paciente, tardo para la ira, 1 Pd. 3:20</a:t>
            </a:r>
          </a:p>
          <a:p>
            <a:pPr>
              <a:lnSpc>
                <a:spcPct val="80000"/>
              </a:lnSpc>
              <a:buFont typeface="Arial" pitchFamily="34" charset="0"/>
              <a:buNone/>
            </a:pPr>
            <a:r>
              <a:rPr lang="en-US" sz="2200" smtClean="0">
                <a:solidFill>
                  <a:srgbClr val="632523"/>
                </a:solidFill>
              </a:rPr>
              <a:t>	- Yahvéh es bondad - amabilidad, bondad, belleza, Sal. 33:5</a:t>
            </a:r>
          </a:p>
          <a:p>
            <a:pPr>
              <a:lnSpc>
                <a:spcPct val="80000"/>
              </a:lnSpc>
              <a:buFont typeface="Arial" pitchFamily="34" charset="0"/>
              <a:buNone/>
            </a:pPr>
            <a:r>
              <a:rPr lang="en-US" sz="2200" smtClean="0">
                <a:solidFill>
                  <a:srgbClr val="632523"/>
                </a:solidFill>
              </a:rPr>
              <a:t>	- Yahvéh es Verdad – Confianza, dignidad, estabilidad, Sal. 119:160.</a:t>
            </a:r>
          </a:p>
          <a:p>
            <a:pPr>
              <a:lnSpc>
                <a:spcPct val="80000"/>
              </a:lnSpc>
              <a:buFont typeface="Arial" pitchFamily="34" charset="0"/>
              <a:buNone/>
            </a:pPr>
            <a:r>
              <a:rPr lang="en-US" sz="2200" smtClean="0">
                <a:solidFill>
                  <a:srgbClr val="632523"/>
                </a:solidFill>
              </a:rPr>
              <a:t>	Severidad - Yahvéh no eximirá a los culpables, Ex 34:7, Deut. 5:9</a:t>
            </a:r>
          </a:p>
          <a:p>
            <a:pPr>
              <a:lnSpc>
                <a:spcPct val="80000"/>
              </a:lnSpc>
              <a:buFont typeface="Arial" pitchFamily="34" charset="0"/>
              <a:buNone/>
            </a:pPr>
            <a:r>
              <a:rPr lang="en-US" sz="2200" smtClean="0">
                <a:solidFill>
                  <a:srgbClr val="632523"/>
                </a:solidFill>
              </a:rPr>
              <a:t>	- Aquellos que lo aborrecen, Gen. 6:5-8, Rom. 1:28-32</a:t>
            </a:r>
          </a:p>
        </p:txBody>
      </p:sp>
      <p:pic>
        <p:nvPicPr>
          <p:cNvPr id="4" name="Picture 3" descr="hands.jpg"/>
          <p:cNvPicPr>
            <a:picLocks noChangeAspect="1"/>
          </p:cNvPicPr>
          <p:nvPr/>
        </p:nvPicPr>
        <p:blipFill>
          <a:blip r:embed="rId3" cstate="print"/>
          <a:stretch>
            <a:fillRect/>
          </a:stretch>
        </p:blipFill>
        <p:spPr>
          <a:xfrm>
            <a:off x="2899370" y="4045446"/>
            <a:ext cx="3506143" cy="2337429"/>
          </a:xfrm>
          <a:prstGeom prst="rect">
            <a:avLst/>
          </a:prstGeom>
          <a:effectLst>
            <a:softEdge rad="1270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Ex34_5_GodsGlory"/>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endParaRPr lang="es-ES" dirty="0" smtClean="0"/>
          </a:p>
          <a:p>
            <a:endParaRPr lang="es-ES" dirty="0" smtClean="0"/>
          </a:p>
          <a:p>
            <a:endParaRPr lang="es-ES" dirty="0" smtClean="0"/>
          </a:p>
          <a:p>
            <a:endParaRPr lang="es-ES" dirty="0" smtClean="0"/>
          </a:p>
          <a:p>
            <a:endParaRPr lang="es-ES" dirty="0" smtClean="0"/>
          </a:p>
          <a:p>
            <a:pPr>
              <a:buNone/>
            </a:pPr>
            <a:endParaRPr lang="es-ES" dirty="0" smtClean="0"/>
          </a:p>
          <a:p>
            <a:pPr>
              <a:buNone/>
            </a:pPr>
            <a:r>
              <a:rPr lang="es-ES" dirty="0" smtClean="0"/>
              <a:t> La Gloria de Dios se muestra a Moisés</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he-IL" smtClean="0">
                <a:solidFill>
                  <a:srgbClr val="FFFFCC"/>
                </a:solidFill>
              </a:rPr>
              <a:t>יהוה</a:t>
            </a:r>
            <a:r>
              <a:rPr lang="en-GB" smtClean="0">
                <a:solidFill>
                  <a:srgbClr val="FFFFCC"/>
                </a:solidFill>
              </a:rPr>
              <a:t> </a:t>
            </a:r>
            <a:r>
              <a:rPr lang="he-IL" smtClean="0">
                <a:solidFill>
                  <a:srgbClr val="FFFFCC"/>
                </a:solidFill>
              </a:rPr>
              <a:t>אלהים</a:t>
            </a:r>
            <a:endParaRPr lang="en-GB" smtClean="0">
              <a:solidFill>
                <a:srgbClr val="FFFFCC"/>
              </a:solidFill>
            </a:endParaRPr>
          </a:p>
        </p:txBody>
      </p:sp>
      <p:sp>
        <p:nvSpPr>
          <p:cNvPr id="3" name="Content Placeholder 2"/>
          <p:cNvSpPr>
            <a:spLocks noGrp="1"/>
          </p:cNvSpPr>
          <p:nvPr>
            <p:ph idx="1"/>
          </p:nvPr>
        </p:nvSpPr>
        <p:spPr>
          <a:xfrm>
            <a:off x="900113" y="1412875"/>
            <a:ext cx="7786687" cy="4713288"/>
          </a:xfrm>
        </p:spPr>
        <p:txBody>
          <a:bodyPr>
            <a:normAutofit/>
          </a:bodyPr>
          <a:lstStyle/>
          <a:p>
            <a:pPr>
              <a:buFont typeface="Arial" pitchFamily="34" charset="0"/>
              <a:buNone/>
            </a:pPr>
            <a:r>
              <a:rPr lang="en-GB" b="1" smtClean="0">
                <a:solidFill>
                  <a:srgbClr val="FFFFCC"/>
                </a:solidFill>
              </a:rPr>
              <a:t>YAHVÉH ELOHIM</a:t>
            </a:r>
            <a:endParaRPr lang="en-GB" smtClean="0">
              <a:solidFill>
                <a:srgbClr val="FFFFCC"/>
              </a:solidFill>
            </a:endParaRPr>
          </a:p>
          <a:p>
            <a:pPr>
              <a:buFont typeface="Arial" pitchFamily="34" charset="0"/>
              <a:buNone/>
            </a:pPr>
            <a:r>
              <a:rPr lang="en-GB" b="1" i="1" smtClean="0">
                <a:solidFill>
                  <a:srgbClr val="FFFFCC"/>
                </a:solidFill>
              </a:rPr>
              <a:t>Cuyo Nombre implica</a:t>
            </a:r>
            <a:endParaRPr lang="en-GB" smtClean="0">
              <a:solidFill>
                <a:srgbClr val="FFFFCC"/>
              </a:solidFill>
            </a:endParaRPr>
          </a:p>
          <a:p>
            <a:pPr>
              <a:buFont typeface="Arial" pitchFamily="34" charset="0"/>
              <a:buNone/>
            </a:pPr>
            <a:r>
              <a:rPr lang="en-GB" b="1" smtClean="0">
                <a:solidFill>
                  <a:srgbClr val="FFFFCC"/>
                </a:solidFill>
              </a:rPr>
              <a:t>AQUEL QUE SERÁ REVELADO EN UN GRUPO DE PODEROSOS</a:t>
            </a:r>
            <a:endParaRPr lang="en-GB" smtClean="0">
              <a:solidFill>
                <a:srgbClr val="FFFFCC"/>
              </a:solidFill>
            </a:endParaRPr>
          </a:p>
          <a:p>
            <a:endParaRPr lang="en-GB" smtClean="0"/>
          </a:p>
        </p:txBody>
      </p:sp>
      <p:pic>
        <p:nvPicPr>
          <p:cNvPr id="4" name="Picture 3" descr="shining-in-the-darkness.jpg"/>
          <p:cNvPicPr>
            <a:picLocks noChangeAspect="1"/>
          </p:cNvPicPr>
          <p:nvPr/>
        </p:nvPicPr>
        <p:blipFill>
          <a:blip r:embed="rId3" cstate="print"/>
          <a:stretch>
            <a:fillRect/>
          </a:stretch>
        </p:blipFill>
        <p:spPr>
          <a:xfrm>
            <a:off x="2267744" y="3347610"/>
            <a:ext cx="4680520" cy="3510390"/>
          </a:xfrm>
          <a:prstGeom prst="rect">
            <a:avLst/>
          </a:prstGeom>
          <a:effectLst>
            <a:softEdge rad="317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www.carelinks.net/es</a:t>
            </a:r>
          </a:p>
          <a:p>
            <a:endParaRPr lang="en-GB" dirty="0" smtClean="0"/>
          </a:p>
          <a:p>
            <a:r>
              <a:rPr lang="en-GB" dirty="0" smtClean="0"/>
              <a:t>www.biblebasicsonline.com</a:t>
            </a:r>
          </a:p>
          <a:p>
            <a:endParaRPr lang="en-GB" dirty="0" smtClean="0"/>
          </a:p>
          <a:p>
            <a:r>
              <a:rPr lang="en-GB" dirty="0" smtClean="0"/>
              <a:t>Email: info@carelinks.net </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4000"/>
            <a:lum/>
          </a:blip>
          <a:srcRect/>
          <a:stretch>
            <a:fillRect t="-3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908050"/>
            <a:ext cx="8229600" cy="4525963"/>
          </a:xfrm>
        </p:spPr>
        <p:txBody>
          <a:bodyPr>
            <a:normAutofit lnSpcReduction="10000"/>
          </a:bodyPr>
          <a:lstStyle/>
          <a:p>
            <a:pPr>
              <a:lnSpc>
                <a:spcPct val="90000"/>
              </a:lnSpc>
              <a:buFont typeface="Arial" pitchFamily="34" charset="0"/>
              <a:buNone/>
            </a:pPr>
            <a:r>
              <a:rPr lang="en-GB" smtClean="0">
                <a:solidFill>
                  <a:srgbClr val="10253F"/>
                </a:solidFill>
              </a:rPr>
              <a:t>Si deseamos no morir más, vivir para siempre en completa perfección moral, entonces debemos conectarnos con su nombre. La forma de hacer esto es bautizarse en el nombre – es decir, Yahvéh Elohim (Mateo 28:19).  Esto también nos convierte en descendientes de Abraham (Gal. 3:27-29), a quien se le prometió la herencia eterna en la tierra (Gen. 17:8; Rom. 4:13) – el grupo de ‘poderosos’ (‘Elohim’) en quienes se cumplirá la profecía del  nombre de Dios.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descr="titlepag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p:txBody>
          <a:bodyPr/>
          <a:lstStyle/>
          <a:p>
            <a:endParaRPr lang="en-GB"/>
          </a:p>
        </p:txBody>
      </p:sp>
      <p:sp>
        <p:nvSpPr>
          <p:cNvPr id="4" name="Content Placeholder 3"/>
          <p:cNvSpPr>
            <a:spLocks noGrp="1"/>
          </p:cNvSpPr>
          <p:nvPr>
            <p:ph idx="1"/>
          </p:nvPr>
        </p:nvSpPr>
        <p:spPr>
          <a:xfrm>
            <a:off x="251520" y="1600200"/>
            <a:ext cx="8640960" cy="4709120"/>
          </a:xfrm>
        </p:spPr>
        <p:txBody>
          <a:bodyPr/>
          <a:lstStyle/>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r>
              <a:rPr lang="es-ES" sz="4000" b="1" dirty="0" smtClean="0">
                <a:solidFill>
                  <a:schemeClr val="bg1"/>
                </a:solidFill>
              </a:rPr>
              <a:t>La Gloria de Dios Revelada en la Tierra</a:t>
            </a:r>
          </a:p>
          <a:p>
            <a:pPr>
              <a:buNone/>
            </a:pP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descr="Hab2_1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pPr>
              <a:buNone/>
            </a:pPr>
            <a:r>
              <a:rPr lang="es-ES" sz="4000" b="1" dirty="0" smtClean="0">
                <a:solidFill>
                  <a:schemeClr val="bg1"/>
                </a:solidFill>
              </a:rPr>
              <a:t>“Porque la tierra estará llena del conocimiento de la gloria de </a:t>
            </a:r>
            <a:r>
              <a:rPr lang="es-ES" sz="4000" b="1" dirty="0" err="1" smtClean="0">
                <a:solidFill>
                  <a:schemeClr val="bg1"/>
                </a:solidFill>
              </a:rPr>
              <a:t>Yahvéh</a:t>
            </a:r>
            <a:r>
              <a:rPr lang="es-ES" sz="4000" b="1" dirty="0" smtClean="0">
                <a:solidFill>
                  <a:schemeClr val="bg1"/>
                </a:solidFill>
              </a:rPr>
              <a:t>, como las aguas cubren el mar”.</a:t>
            </a:r>
          </a:p>
          <a:p>
            <a:endParaRPr lang="es-ES" sz="4000" b="1" dirty="0" smtClean="0">
              <a:solidFill>
                <a:schemeClr val="bg1"/>
              </a:solidFill>
            </a:endParaRPr>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620713"/>
            <a:ext cx="8229600" cy="1143000"/>
          </a:xfrm>
        </p:spPr>
        <p:txBody>
          <a:bodyPr/>
          <a:lstStyle/>
          <a:p>
            <a:r>
              <a:rPr lang="en-GB" sz="4800" b="1" smtClean="0">
                <a:solidFill>
                  <a:srgbClr val="002060"/>
                </a:solidFill>
              </a:rPr>
              <a:t>1.4 Los Ángeles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smtClean="0">
                <a:solidFill>
                  <a:srgbClr val="10253F"/>
                </a:solidFill>
              </a:rPr>
              <a:t>Ángeles</a:t>
            </a:r>
          </a:p>
        </p:txBody>
      </p:sp>
      <p:sp>
        <p:nvSpPr>
          <p:cNvPr id="3" name="Content Placeholder 2"/>
          <p:cNvSpPr>
            <a:spLocks noGrp="1"/>
          </p:cNvSpPr>
          <p:nvPr>
            <p:ph idx="1"/>
          </p:nvPr>
        </p:nvSpPr>
        <p:spPr>
          <a:xfrm>
            <a:off x="457200" y="1600200"/>
            <a:ext cx="6130925" cy="4997450"/>
          </a:xfrm>
        </p:spPr>
        <p:txBody>
          <a:bodyPr>
            <a:normAutofit/>
          </a:bodyPr>
          <a:lstStyle/>
          <a:p>
            <a:r>
              <a:rPr lang="en-GB" smtClean="0">
                <a:solidFill>
                  <a:srgbClr val="632523"/>
                </a:solidFill>
              </a:rPr>
              <a:t>Seres personales reales</a:t>
            </a:r>
          </a:p>
          <a:p>
            <a:r>
              <a:rPr lang="en-GB" smtClean="0">
                <a:solidFill>
                  <a:srgbClr val="632523"/>
                </a:solidFill>
              </a:rPr>
              <a:t>Llevan el nombre de Dios</a:t>
            </a:r>
          </a:p>
          <a:p>
            <a:r>
              <a:rPr lang="en-GB" smtClean="0">
                <a:solidFill>
                  <a:srgbClr val="632523"/>
                </a:solidFill>
              </a:rPr>
              <a:t>Seres en los cuales obra el Espíritu de Dios para ejecutar su voluntad</a:t>
            </a:r>
          </a:p>
          <a:p>
            <a:r>
              <a:rPr lang="en-GB" smtClean="0">
                <a:solidFill>
                  <a:srgbClr val="632523"/>
                </a:solidFill>
              </a:rPr>
              <a:t>De acuerdo con el carácter y propósito de Dios</a:t>
            </a:r>
          </a:p>
          <a:p>
            <a:r>
              <a:rPr lang="en-GB" smtClean="0">
                <a:solidFill>
                  <a:srgbClr val="632523"/>
                </a:solidFill>
              </a:rPr>
              <a:t>Y de este modo lo manifiestan a él.</a:t>
            </a:r>
          </a:p>
          <a:p>
            <a:endParaRPr lang="en-GB" smtClean="0"/>
          </a:p>
        </p:txBody>
      </p:sp>
      <p:pic>
        <p:nvPicPr>
          <p:cNvPr id="4" name="Picture 3" descr="CARELINK.jpg"/>
          <p:cNvPicPr>
            <a:picLocks noChangeAspect="1"/>
          </p:cNvPicPr>
          <p:nvPr/>
        </p:nvPicPr>
        <p:blipFill>
          <a:blip r:embed="rId3" cstate="print"/>
          <a:stretch>
            <a:fillRect/>
          </a:stretch>
        </p:blipFill>
        <p:spPr>
          <a:xfrm>
            <a:off x="6444208" y="836712"/>
            <a:ext cx="2349500" cy="5080000"/>
          </a:xfrm>
          <a:prstGeom prst="rect">
            <a:avLst/>
          </a:prstGeom>
          <a:effectLst>
            <a:softEdge rad="63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smtClean="0"/>
              <a:t>El significado de ‘Ángel’</a:t>
            </a:r>
          </a:p>
        </p:txBody>
      </p:sp>
      <p:sp>
        <p:nvSpPr>
          <p:cNvPr id="3" name="Content Placeholder 2"/>
          <p:cNvSpPr>
            <a:spLocks noGrp="1"/>
          </p:cNvSpPr>
          <p:nvPr>
            <p:ph idx="1"/>
          </p:nvPr>
        </p:nvSpPr>
        <p:spPr/>
        <p:txBody>
          <a:bodyPr>
            <a:normAutofit/>
          </a:bodyPr>
          <a:lstStyle/>
          <a:p>
            <a:pPr>
              <a:lnSpc>
                <a:spcPct val="80000"/>
              </a:lnSpc>
              <a:buFont typeface="Arial" pitchFamily="34" charset="0"/>
              <a:buNone/>
            </a:pPr>
            <a:r>
              <a:rPr lang="en-GB" sz="3000" smtClean="0"/>
              <a:t>Las palabras originales griegas y hebreas traducidas como ‘ángel’ significan ‘mensajero’; los ángeles son los mensajeros o siervos de Dios, que le son obedientes, por lo tanto es imposible pensar que ellos sean pecadores. De este modo, la palabra griega ‘aggelos’ que se traduce como ´ángeles’ también se vierte como ‘mensajeros’ cuando se habla de seres humanos – por ej., Juan el Bautista     (Mateo 11:10) y sus mensajeros (Lucas 9:52) y los hombres que espiaron en Jericó (Sant. 2:25). Por supuesto, es posible que los ‘ángeles’ en el sentido de mensajeros </a:t>
            </a:r>
            <a:r>
              <a:rPr lang="en-GB" sz="3000" i="1" smtClean="0"/>
              <a:t>humanos</a:t>
            </a:r>
            <a:r>
              <a:rPr lang="en-GB" sz="3000" smtClean="0"/>
              <a:t> puedan pecar.</a:t>
            </a:r>
          </a:p>
          <a:p>
            <a:pPr>
              <a:lnSpc>
                <a:spcPct val="80000"/>
              </a:lnSpc>
            </a:pPr>
            <a:endParaRPr lang="en-GB" sz="3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GB" smtClean="0"/>
              <a:t>La Naturaleza de Dios y la Naturaleza Humana</a:t>
            </a:r>
          </a:p>
        </p:txBody>
      </p:sp>
      <p:sp>
        <p:nvSpPr>
          <p:cNvPr id="39938" name="Text Placeholder 2"/>
          <p:cNvSpPr>
            <a:spLocks noGrp="1"/>
          </p:cNvSpPr>
          <p:nvPr>
            <p:ph type="body" idx="1"/>
          </p:nvPr>
        </p:nvSpPr>
        <p:spPr/>
        <p:txBody>
          <a:bodyPr/>
          <a:lstStyle/>
          <a:p>
            <a:r>
              <a:rPr lang="en-GB" smtClean="0"/>
              <a:t>La Naturaleza de Dios</a:t>
            </a:r>
          </a:p>
        </p:txBody>
      </p:sp>
      <p:sp>
        <p:nvSpPr>
          <p:cNvPr id="39939" name="Content Placeholder 3"/>
          <p:cNvSpPr>
            <a:spLocks noGrp="1"/>
          </p:cNvSpPr>
          <p:nvPr>
            <p:ph sz="half" idx="2"/>
          </p:nvPr>
        </p:nvSpPr>
        <p:spPr/>
        <p:txBody>
          <a:bodyPr/>
          <a:lstStyle/>
          <a:p>
            <a:r>
              <a:rPr lang="en-GB" smtClean="0"/>
              <a:t>Él no puede pecar (es perfecto) (Rom. 9:14; 6:23 compare Sal. 90:2; Mateo 5:48; Sant. 1:13). </a:t>
            </a:r>
          </a:p>
          <a:p>
            <a:r>
              <a:rPr lang="en-GB" smtClean="0"/>
              <a:t>Él no puede morir, es decir, es inmortal (1 Tim. 6:16).</a:t>
            </a:r>
          </a:p>
          <a:p>
            <a:r>
              <a:rPr lang="en-GB" smtClean="0"/>
              <a:t>Él está lleno de poder y  energía (Isaías 40:28).</a:t>
            </a:r>
          </a:p>
          <a:p>
            <a:endParaRPr lang="en-GB" smtClean="0"/>
          </a:p>
        </p:txBody>
      </p:sp>
      <p:sp>
        <p:nvSpPr>
          <p:cNvPr id="39940" name="Text Placeholder 4"/>
          <p:cNvSpPr>
            <a:spLocks noGrp="1"/>
          </p:cNvSpPr>
          <p:nvPr>
            <p:ph type="body" sz="quarter" idx="3"/>
          </p:nvPr>
        </p:nvSpPr>
        <p:spPr/>
        <p:txBody>
          <a:bodyPr/>
          <a:lstStyle/>
          <a:p>
            <a:r>
              <a:rPr lang="en-GB" smtClean="0"/>
              <a:t>La Naturaleza Humana</a:t>
            </a:r>
          </a:p>
        </p:txBody>
      </p:sp>
      <p:sp>
        <p:nvSpPr>
          <p:cNvPr id="6" name="Content Placeholder 5"/>
          <p:cNvSpPr>
            <a:spLocks noGrp="1"/>
          </p:cNvSpPr>
          <p:nvPr>
            <p:ph sz="quarter" idx="4"/>
          </p:nvPr>
        </p:nvSpPr>
        <p:spPr/>
        <p:txBody>
          <a:bodyPr>
            <a:normAutofit lnSpcReduction="10000"/>
          </a:bodyPr>
          <a:lstStyle/>
          <a:p>
            <a:pPr>
              <a:lnSpc>
                <a:spcPct val="90000"/>
              </a:lnSpc>
            </a:pPr>
            <a:r>
              <a:rPr lang="en-GB" smtClean="0"/>
              <a:t>Somos tentados a pecar (Sant. 1:13-15) por una mente natural corrupta (Jer. 17:9; Marcos 7:21-23).</a:t>
            </a:r>
          </a:p>
          <a:p>
            <a:pPr>
              <a:lnSpc>
                <a:spcPct val="90000"/>
              </a:lnSpc>
            </a:pPr>
            <a:r>
              <a:rPr lang="en-GB" smtClean="0"/>
              <a:t>Estamos condenados a  morir, es decir, somos mortales (Rom. 5:12,17; 1 Cor. 15:22).</a:t>
            </a:r>
          </a:p>
          <a:p>
            <a:pPr>
              <a:lnSpc>
                <a:spcPct val="90000"/>
              </a:lnSpc>
            </a:pPr>
            <a:r>
              <a:rPr lang="en-GB" smtClean="0"/>
              <a:t>Nuestra fuerza es muy limitada, tanto física (Isaías 40:30) como mentalmente (Jer.10:23).</a:t>
            </a:r>
          </a:p>
          <a:p>
            <a:pPr>
              <a:lnSpc>
                <a:spcPct val="90000"/>
              </a:lnSpc>
            </a:pPr>
            <a:endParaRPr lang="en-GB"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GB" smtClean="0"/>
              <a:t>Los Ángeles no pecan</a:t>
            </a:r>
          </a:p>
        </p:txBody>
      </p:sp>
      <p:sp>
        <p:nvSpPr>
          <p:cNvPr id="3" name="Content Placeholder 2"/>
          <p:cNvSpPr>
            <a:spLocks noGrp="1"/>
          </p:cNvSpPr>
          <p:nvPr>
            <p:ph idx="1"/>
          </p:nvPr>
        </p:nvSpPr>
        <p:spPr>
          <a:xfrm>
            <a:off x="457200" y="1341438"/>
            <a:ext cx="8229600" cy="5516562"/>
          </a:xfrm>
        </p:spPr>
        <p:txBody>
          <a:bodyPr>
            <a:normAutofit/>
          </a:bodyPr>
          <a:lstStyle/>
          <a:p>
            <a:pPr>
              <a:lnSpc>
                <a:spcPct val="80000"/>
              </a:lnSpc>
              <a:buFont typeface="Arial" pitchFamily="34" charset="0"/>
              <a:buNone/>
            </a:pPr>
            <a:r>
              <a:rPr lang="en-GB" sz="2500" smtClean="0"/>
              <a:t>“Yahvéh estableció en los cielos su trono, y su reino domina sobre todos (es decir, no puede haber rebelión en contra de Dios en el cielo). Bendecid a Yahvéh, vosotros sus ángeles, poderosos en fortaleza, que ejecutáis su palabra, obedeciendo la voz de su palabra. Bendecid a Yahvéh, vosotros </a:t>
            </a:r>
            <a:r>
              <a:rPr lang="en-GB" sz="2500" i="1" smtClean="0"/>
              <a:t>todos</a:t>
            </a:r>
            <a:r>
              <a:rPr lang="en-GB" sz="2500" smtClean="0"/>
              <a:t> sus ejércitos,  ministros suyos que hacéis su  voluntad” (Sal</a:t>
            </a:r>
            <a:r>
              <a:rPr lang="en-GB" sz="2400" smtClean="0"/>
              <a:t>. 103:19-21).</a:t>
            </a:r>
          </a:p>
          <a:p>
            <a:pPr>
              <a:lnSpc>
                <a:spcPct val="80000"/>
              </a:lnSpc>
              <a:buFont typeface="Arial" pitchFamily="34" charset="0"/>
              <a:buNone/>
            </a:pPr>
            <a:endParaRPr lang="en-GB" sz="1900" smtClean="0"/>
          </a:p>
          <a:p>
            <a:pPr>
              <a:lnSpc>
                <a:spcPct val="80000"/>
              </a:lnSpc>
              <a:buFont typeface="Arial" pitchFamily="34" charset="0"/>
              <a:buNone/>
            </a:pPr>
            <a:r>
              <a:rPr lang="en-GB" sz="2300" smtClean="0"/>
              <a:t>“Alabadle, vosotros </a:t>
            </a:r>
            <a:r>
              <a:rPr lang="en-GB" sz="2300" i="1" smtClean="0"/>
              <a:t>todos</a:t>
            </a:r>
            <a:r>
              <a:rPr lang="en-GB" sz="2300" smtClean="0"/>
              <a:t> sus ángeles… sus ejércitos” (Sal. 148:2).</a:t>
            </a:r>
          </a:p>
          <a:p>
            <a:pPr>
              <a:lnSpc>
                <a:spcPct val="80000"/>
              </a:lnSpc>
              <a:buFont typeface="Arial" pitchFamily="34" charset="0"/>
              <a:buNone/>
            </a:pPr>
            <a:endParaRPr lang="en-GB" sz="1900" smtClean="0"/>
          </a:p>
          <a:p>
            <a:pPr>
              <a:lnSpc>
                <a:spcPct val="80000"/>
              </a:lnSpc>
              <a:buFont typeface="Arial" pitchFamily="34" charset="0"/>
              <a:buNone/>
            </a:pPr>
            <a:r>
              <a:rPr lang="en-GB" sz="2300" smtClean="0"/>
              <a:t>“Los ángeles… ¿no son </a:t>
            </a:r>
            <a:r>
              <a:rPr lang="en-GB" sz="2300" i="1" smtClean="0"/>
              <a:t>todos </a:t>
            </a:r>
            <a:r>
              <a:rPr lang="en-GB" sz="2300" smtClean="0"/>
              <a:t>espíritus ministrantes,  enviados para servir a favor de los [creyentes] que serán herederos de la salvación? (Heb. 1:13,14).</a:t>
            </a:r>
            <a:endParaRPr lang="en-GB" sz="1900" smtClean="0"/>
          </a:p>
          <a:p>
            <a:pPr>
              <a:lnSpc>
                <a:spcPct val="80000"/>
              </a:lnSpc>
              <a:buFont typeface="Arial" pitchFamily="34" charset="0"/>
              <a:buNone/>
            </a:pPr>
            <a:r>
              <a:rPr lang="en-GB" sz="2300" smtClean="0"/>
              <a:t>La repetición de la palabra “</a:t>
            </a:r>
            <a:r>
              <a:rPr lang="en-GB" sz="2300" i="1" smtClean="0"/>
              <a:t>todos</a:t>
            </a:r>
            <a:r>
              <a:rPr lang="en-GB" sz="2300" smtClean="0"/>
              <a:t>” muestra que los ángeles no están divididos en dos grupos, uno bueno y el otro pecador.</a:t>
            </a:r>
          </a:p>
          <a:p>
            <a:pPr>
              <a:lnSpc>
                <a:spcPct val="80000"/>
              </a:lnSpc>
            </a:pPr>
            <a:endParaRPr lang="en-GB" sz="19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smtClean="0"/>
              <a:t>Lucas 20:35,36</a:t>
            </a:r>
          </a:p>
        </p:txBody>
      </p:sp>
      <p:sp>
        <p:nvSpPr>
          <p:cNvPr id="3" name="Content Placeholder 2"/>
          <p:cNvSpPr>
            <a:spLocks noGrp="1"/>
          </p:cNvSpPr>
          <p:nvPr>
            <p:ph idx="1"/>
          </p:nvPr>
        </p:nvSpPr>
        <p:spPr/>
        <p:txBody>
          <a:bodyPr>
            <a:normAutofit fontScale="92500"/>
          </a:bodyPr>
          <a:lstStyle/>
          <a:p>
            <a:pPr>
              <a:lnSpc>
                <a:spcPct val="80000"/>
              </a:lnSpc>
              <a:buFont typeface="Arial" pitchFamily="34" charset="0"/>
              <a:buNone/>
            </a:pPr>
            <a:r>
              <a:rPr lang="en-GB" sz="2500" smtClean="0"/>
              <a:t>“Los que fueren tenidos por dignos… no se casan…  ni pueden  ya más morir, pues son iguales a los ángeles” (Lucas 20:35,36). Este es un punto vital que hay que retener. Los ángeles no pueden morir: “La  muerte... no tiene dominio sobre los ángeles” (Heb. 2:16 Diaglott, margen). Si los ángeles pudieran pecar, entonces aquellos que son  considerados dignos de galardón a la venida de Cristo también todavía podrán pecar. Y ya que el pecado produce la muerte (Rom. 6:23), por  consiguiente ellos no tendrán vida eterna; si tenemos una posibilidad de pecar, entonces tenemos la capacidad de morir. De este modo, decir que los ángeles pueden pecar hace que la promesa de Dios de vida eterna no tenga sentido, puesto que nuestro galardón es compartir la naturaleza de los ángeles. La referencia a “</a:t>
            </a:r>
            <a:r>
              <a:rPr lang="en-GB" sz="2500" i="1" smtClean="0"/>
              <a:t>los</a:t>
            </a:r>
            <a:r>
              <a:rPr lang="en-GB" sz="2500" smtClean="0"/>
              <a:t> ángeles” (Lucas 20:35,36) muestra que no hay categorización de ángeles buenos o pecadores; hay una sola categoría de ángeles.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GB" smtClean="0"/>
              <a:t>Ángeles de la Guarda</a:t>
            </a:r>
          </a:p>
        </p:txBody>
      </p:sp>
      <p:sp>
        <p:nvSpPr>
          <p:cNvPr id="3" name="Content Placeholder 2"/>
          <p:cNvSpPr>
            <a:spLocks noGrp="1"/>
          </p:cNvSpPr>
          <p:nvPr>
            <p:ph idx="1"/>
          </p:nvPr>
        </p:nvSpPr>
        <p:spPr>
          <a:xfrm>
            <a:off x="250825" y="1341438"/>
            <a:ext cx="8642350" cy="4175125"/>
          </a:xfrm>
        </p:spPr>
        <p:txBody>
          <a:bodyPr>
            <a:normAutofit/>
          </a:bodyPr>
          <a:lstStyle/>
          <a:p>
            <a:pPr>
              <a:lnSpc>
                <a:spcPct val="80000"/>
              </a:lnSpc>
              <a:buFont typeface="Arial" pitchFamily="34" charset="0"/>
              <a:buNone/>
            </a:pPr>
            <a:r>
              <a:rPr lang="en-GB" sz="2200" smtClean="0"/>
              <a:t>“El ángel de Yahvéh acampa alrededor de los que le temen, y los salva” (Sal. 34:7).</a:t>
            </a:r>
          </a:p>
          <a:p>
            <a:pPr>
              <a:lnSpc>
                <a:spcPct val="80000"/>
              </a:lnSpc>
              <a:buFont typeface="Arial" pitchFamily="34" charset="0"/>
              <a:buNone/>
            </a:pPr>
            <a:r>
              <a:rPr lang="en-GB" sz="2200" smtClean="0"/>
              <a:t>“…estos pequeños que creen en mí (es decir, discípulos débiles - Zac. 13:7 compare  Mateo 26:31)... Sus ángeles en los cielos ven siempre el rostro de mi Padre” (Mateo 18:6,10).</a:t>
            </a:r>
          </a:p>
          <a:p>
            <a:pPr>
              <a:lnSpc>
                <a:spcPct val="80000"/>
              </a:lnSpc>
              <a:buFont typeface="Arial" pitchFamily="34" charset="0"/>
              <a:buNone/>
            </a:pPr>
            <a:r>
              <a:rPr lang="en-GB" sz="2200" smtClean="0"/>
              <a:t>Los primeros cristianos creían  claramente que Pedro tenía un ángel de la guarda (Hechos 12:14,15).</a:t>
            </a:r>
          </a:p>
          <a:p>
            <a:pPr>
              <a:lnSpc>
                <a:spcPct val="80000"/>
              </a:lnSpc>
              <a:buFont typeface="Arial" pitchFamily="34" charset="0"/>
              <a:buNone/>
            </a:pPr>
            <a:r>
              <a:rPr lang="en-GB" sz="2200" smtClean="0"/>
              <a:t>El pueblo de Israel cruzó por el mar Rojo, y fue guiado por un ángel por el desierto hacia la tierra prometida. El cruce por el mar Rojo representa nuestro bautismo en el agua (1 Cor. 10:1), así que no es irrazonable suponer que nosotros también somos guiados y ayudados por un ángel mientras cruzamos el desierto de la vida hacia la tierra prometida del reino de Dios.</a:t>
            </a:r>
          </a:p>
          <a:p>
            <a:pPr>
              <a:lnSpc>
                <a:spcPct val="80000"/>
              </a:lnSpc>
            </a:pPr>
            <a:endParaRPr lang="en-GB" sz="2200" smtClean="0"/>
          </a:p>
        </p:txBody>
      </p:sp>
      <p:pic>
        <p:nvPicPr>
          <p:cNvPr id="4" name="Picture 3" descr="red sea.jpg"/>
          <p:cNvPicPr>
            <a:picLocks noChangeAspect="1"/>
          </p:cNvPicPr>
          <p:nvPr/>
        </p:nvPicPr>
        <p:blipFill>
          <a:blip r:embed="rId3" cstate="print"/>
          <a:stretch>
            <a:fillRect/>
          </a:stretch>
        </p:blipFill>
        <p:spPr>
          <a:xfrm>
            <a:off x="5076056" y="4895303"/>
            <a:ext cx="3385939" cy="1962697"/>
          </a:xfrm>
          <a:prstGeom prst="rect">
            <a:avLst/>
          </a:prstGeom>
          <a:effectLst>
            <a:softEdge rad="317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981075"/>
            <a:ext cx="7772400" cy="1470025"/>
          </a:xfrm>
        </p:spPr>
        <p:txBody>
          <a:bodyPr>
            <a:normAutofit/>
          </a:bodyPr>
          <a:lstStyle/>
          <a:p>
            <a:r>
              <a:rPr lang="en-GB" smtClean="0"/>
              <a:t>1.1  La Existencia de Dios</a:t>
            </a:r>
          </a:p>
        </p:txBody>
      </p:sp>
      <p:sp>
        <p:nvSpPr>
          <p:cNvPr id="3" name="Subtitle 2"/>
          <p:cNvSpPr>
            <a:spLocks noGrp="1"/>
          </p:cNvSpPr>
          <p:nvPr>
            <p:ph type="subTitle" idx="1"/>
          </p:nvPr>
        </p:nvSpPr>
        <p:spPr>
          <a:xfrm>
            <a:off x="395288" y="2708275"/>
            <a:ext cx="4321175" cy="4581525"/>
          </a:xfrm>
        </p:spPr>
        <p:txBody>
          <a:bodyPr>
            <a:normAutofit/>
          </a:bodyPr>
          <a:lstStyle/>
          <a:p>
            <a:pPr algn="l"/>
            <a:r>
              <a:rPr lang="en-GB" smtClean="0">
                <a:solidFill>
                  <a:srgbClr val="632523"/>
                </a:solidFill>
              </a:rPr>
              <a:t>“Porque es necesario que el que se acerca a Dios, crea que él existe y que es galardonador de los que le buscan”. </a:t>
            </a:r>
          </a:p>
          <a:p>
            <a:pPr algn="l"/>
            <a:r>
              <a:rPr lang="en-GB" sz="2400" smtClean="0">
                <a:solidFill>
                  <a:srgbClr val="632523"/>
                </a:solidFill>
              </a:rPr>
              <a:t>                                      Heb. 11:6 </a:t>
            </a:r>
          </a:p>
        </p:txBody>
      </p:sp>
      <p:pic>
        <p:nvPicPr>
          <p:cNvPr id="5" name="Picture 4" descr="praying man.jpg"/>
          <p:cNvPicPr>
            <a:picLocks noChangeAspect="1"/>
          </p:cNvPicPr>
          <p:nvPr/>
        </p:nvPicPr>
        <p:blipFill>
          <a:blip r:embed="rId3" cstate="print"/>
          <a:stretch>
            <a:fillRect/>
          </a:stretch>
        </p:blipFill>
        <p:spPr>
          <a:xfrm>
            <a:off x="4586047" y="2780928"/>
            <a:ext cx="4378441" cy="3024336"/>
          </a:xfrm>
          <a:prstGeom prst="rect">
            <a:avLst/>
          </a:prstGeom>
          <a:effectLst>
            <a:softEdge rad="1270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i="1" smtClean="0"/>
              <a:t>Estudio 1: Preguntas para Discusión</a:t>
            </a:r>
            <a:r>
              <a:rPr lang="en-GB" sz="4000" smtClean="0"/>
              <a:t/>
            </a:r>
            <a:br>
              <a:rPr lang="en-GB" sz="4000" smtClean="0"/>
            </a:br>
            <a:endParaRPr lang="en-GB" sz="4000" smtClean="0"/>
          </a:p>
        </p:txBody>
      </p:sp>
      <p:sp>
        <p:nvSpPr>
          <p:cNvPr id="3" name="Content Placeholder 2"/>
          <p:cNvSpPr>
            <a:spLocks noGrp="1"/>
          </p:cNvSpPr>
          <p:nvPr>
            <p:ph sz="half" idx="1"/>
          </p:nvPr>
        </p:nvSpPr>
        <p:spPr/>
        <p:txBody>
          <a:bodyPr>
            <a:normAutofit/>
          </a:bodyPr>
          <a:lstStyle/>
          <a:p>
            <a:pPr>
              <a:lnSpc>
                <a:spcPct val="80000"/>
              </a:lnSpc>
            </a:pPr>
            <a:r>
              <a:rPr lang="en-GB" sz="1500" smtClean="0"/>
              <a:t>1.	¿Qué es lo que ayudará mejor a desarrollar  nuestra fe en Dios?</a:t>
            </a:r>
          </a:p>
          <a:p>
            <a:pPr>
              <a:lnSpc>
                <a:spcPct val="80000"/>
              </a:lnSpc>
            </a:pPr>
            <a:r>
              <a:rPr lang="en-GB" sz="1500" smtClean="0"/>
              <a:t>Ir a la iglesia</a:t>
            </a:r>
          </a:p>
          <a:p>
            <a:pPr>
              <a:lnSpc>
                <a:spcPct val="80000"/>
              </a:lnSpc>
            </a:pPr>
            <a:r>
              <a:rPr lang="en-GB" sz="1500" smtClean="0"/>
              <a:t>Un devoto estudio bíblico</a:t>
            </a:r>
          </a:p>
          <a:p>
            <a:pPr>
              <a:lnSpc>
                <a:spcPct val="80000"/>
              </a:lnSpc>
            </a:pPr>
            <a:r>
              <a:rPr lang="en-GB" sz="1500" smtClean="0"/>
              <a:t>Conversar con cristianos</a:t>
            </a:r>
          </a:p>
          <a:p>
            <a:pPr>
              <a:lnSpc>
                <a:spcPct val="80000"/>
              </a:lnSpc>
            </a:pPr>
            <a:r>
              <a:rPr lang="en-GB" sz="1500" smtClean="0"/>
              <a:t>Observar la naturaleza. </a:t>
            </a:r>
          </a:p>
          <a:p>
            <a:pPr>
              <a:lnSpc>
                <a:spcPct val="80000"/>
              </a:lnSpc>
            </a:pPr>
            <a:r>
              <a:rPr lang="en-GB" sz="1500" smtClean="0"/>
              <a:t> </a:t>
            </a:r>
          </a:p>
          <a:p>
            <a:pPr>
              <a:lnSpc>
                <a:spcPct val="80000"/>
              </a:lnSpc>
            </a:pPr>
            <a:r>
              <a:rPr lang="en-GB" sz="1500" smtClean="0"/>
              <a:t>2.	¿Cuál de las siguientes es la definición más correcta de Dios?</a:t>
            </a:r>
          </a:p>
          <a:p>
            <a:pPr>
              <a:lnSpc>
                <a:spcPct val="80000"/>
              </a:lnSpc>
            </a:pPr>
            <a:r>
              <a:rPr lang="en-GB" sz="1500" smtClean="0"/>
              <a:t>Sólo una  idea en nuestra mente</a:t>
            </a:r>
          </a:p>
          <a:p>
            <a:pPr>
              <a:lnSpc>
                <a:spcPct val="80000"/>
              </a:lnSpc>
            </a:pPr>
            <a:r>
              <a:rPr lang="en-GB" sz="1500" smtClean="0"/>
              <a:t>Una porción  de Espíritu en la atmósfera</a:t>
            </a:r>
          </a:p>
          <a:p>
            <a:pPr>
              <a:lnSpc>
                <a:spcPct val="80000"/>
              </a:lnSpc>
            </a:pPr>
            <a:r>
              <a:rPr lang="en-GB" sz="1500" smtClean="0"/>
              <a:t>No existe Dios</a:t>
            </a:r>
          </a:p>
          <a:p>
            <a:pPr>
              <a:lnSpc>
                <a:spcPct val="80000"/>
              </a:lnSpc>
            </a:pPr>
            <a:r>
              <a:rPr lang="en-GB" sz="1500" smtClean="0"/>
              <a:t>Una persona material y real. </a:t>
            </a:r>
          </a:p>
          <a:p>
            <a:pPr>
              <a:lnSpc>
                <a:spcPct val="80000"/>
              </a:lnSpc>
            </a:pPr>
            <a:r>
              <a:rPr lang="en-GB" sz="1500" smtClean="0"/>
              <a:t> </a:t>
            </a:r>
          </a:p>
          <a:p>
            <a:pPr>
              <a:lnSpc>
                <a:spcPct val="80000"/>
              </a:lnSpc>
            </a:pPr>
            <a:r>
              <a:rPr lang="en-GB" sz="1500" smtClean="0"/>
              <a:t>3.	¿Es Dios</a:t>
            </a:r>
          </a:p>
          <a:p>
            <a:pPr>
              <a:lnSpc>
                <a:spcPct val="80000"/>
              </a:lnSpc>
            </a:pPr>
            <a:r>
              <a:rPr lang="en-GB" sz="1500" smtClean="0"/>
              <a:t>Una unidad</a:t>
            </a:r>
          </a:p>
          <a:p>
            <a:pPr>
              <a:lnSpc>
                <a:spcPct val="80000"/>
              </a:lnSpc>
            </a:pPr>
            <a:r>
              <a:rPr lang="en-GB" sz="1500" smtClean="0"/>
              <a:t>Una trinidad</a:t>
            </a:r>
          </a:p>
          <a:p>
            <a:pPr>
              <a:lnSpc>
                <a:spcPct val="80000"/>
              </a:lnSpc>
            </a:pPr>
            <a:r>
              <a:rPr lang="en-GB" sz="1500" smtClean="0"/>
              <a:t>Muchos dioses en uno</a:t>
            </a:r>
          </a:p>
          <a:p>
            <a:pPr>
              <a:lnSpc>
                <a:spcPct val="80000"/>
              </a:lnSpc>
            </a:pPr>
            <a:r>
              <a:rPr lang="en-GB" sz="1500" smtClean="0"/>
              <a:t>Imposible de definir de cualquier modo? </a:t>
            </a:r>
          </a:p>
          <a:p>
            <a:pPr>
              <a:lnSpc>
                <a:spcPct val="80000"/>
              </a:lnSpc>
            </a:pPr>
            <a:endParaRPr lang="en-GB" sz="1500" smtClean="0"/>
          </a:p>
        </p:txBody>
      </p:sp>
      <p:sp>
        <p:nvSpPr>
          <p:cNvPr id="4" name="Content Placeholder 3"/>
          <p:cNvSpPr>
            <a:spLocks noGrp="1"/>
          </p:cNvSpPr>
          <p:nvPr>
            <p:ph sz="half" idx="2"/>
          </p:nvPr>
        </p:nvSpPr>
        <p:spPr/>
        <p:txBody>
          <a:bodyPr>
            <a:normAutofit/>
          </a:bodyPr>
          <a:lstStyle/>
          <a:p>
            <a:pPr>
              <a:lnSpc>
                <a:spcPct val="80000"/>
              </a:lnSpc>
            </a:pPr>
            <a:r>
              <a:rPr lang="en-GB" sz="1500" smtClean="0"/>
              <a:t>4.	¿Qué significa el Nombre de Dios ‘Yahvéh Elohim’?</a:t>
            </a:r>
          </a:p>
          <a:p>
            <a:pPr>
              <a:lnSpc>
                <a:spcPct val="80000"/>
              </a:lnSpc>
            </a:pPr>
            <a:r>
              <a:rPr lang="en-GB" sz="1500" smtClean="0"/>
              <a:t>Aquel que será</a:t>
            </a:r>
          </a:p>
          <a:p>
            <a:pPr>
              <a:lnSpc>
                <a:spcPct val="80000"/>
              </a:lnSpc>
            </a:pPr>
            <a:r>
              <a:rPr lang="en-GB" sz="1500" smtClean="0"/>
              <a:t>Aquel que será revelado en un grupo de poderosos</a:t>
            </a:r>
          </a:p>
          <a:p>
            <a:pPr>
              <a:lnSpc>
                <a:spcPct val="80000"/>
              </a:lnSpc>
            </a:pPr>
            <a:r>
              <a:rPr lang="en-GB" sz="1500" smtClean="0"/>
              <a:t>Alguien grandioso</a:t>
            </a:r>
          </a:p>
          <a:p>
            <a:pPr>
              <a:lnSpc>
                <a:spcPct val="80000"/>
              </a:lnSpc>
            </a:pPr>
            <a:r>
              <a:rPr lang="en-GB" sz="1500" smtClean="0"/>
              <a:t>Fortaleza. </a:t>
            </a:r>
          </a:p>
          <a:p>
            <a:pPr>
              <a:lnSpc>
                <a:spcPct val="80000"/>
              </a:lnSpc>
            </a:pPr>
            <a:r>
              <a:rPr lang="en-GB" sz="1500" smtClean="0"/>
              <a:t> </a:t>
            </a:r>
          </a:p>
          <a:p>
            <a:pPr>
              <a:lnSpc>
                <a:spcPct val="80000"/>
              </a:lnSpc>
            </a:pPr>
            <a:r>
              <a:rPr lang="en-GB" sz="1500" smtClean="0"/>
              <a:t>5.	¿Qué significa la palabra ‘Ángel’?</a:t>
            </a:r>
          </a:p>
          <a:p>
            <a:pPr>
              <a:lnSpc>
                <a:spcPct val="80000"/>
              </a:lnSpc>
            </a:pPr>
            <a:r>
              <a:rPr lang="en-GB" sz="1500" smtClean="0"/>
              <a:t>Semejante al hombre</a:t>
            </a:r>
          </a:p>
          <a:p>
            <a:pPr>
              <a:lnSpc>
                <a:spcPct val="80000"/>
              </a:lnSpc>
            </a:pPr>
            <a:r>
              <a:rPr lang="en-GB" sz="1500" smtClean="0"/>
              <a:t>Cubierto con alas</a:t>
            </a:r>
          </a:p>
          <a:p>
            <a:pPr>
              <a:lnSpc>
                <a:spcPct val="80000"/>
              </a:lnSpc>
            </a:pPr>
            <a:r>
              <a:rPr lang="en-GB" sz="1500" smtClean="0"/>
              <a:t>Mensajero.</a:t>
            </a:r>
          </a:p>
          <a:p>
            <a:pPr>
              <a:lnSpc>
                <a:spcPct val="80000"/>
              </a:lnSpc>
            </a:pPr>
            <a:r>
              <a:rPr lang="en-GB" sz="1500" smtClean="0"/>
              <a:t> </a:t>
            </a:r>
          </a:p>
          <a:p>
            <a:pPr>
              <a:lnSpc>
                <a:spcPct val="80000"/>
              </a:lnSpc>
            </a:pPr>
            <a:r>
              <a:rPr lang="en-GB" sz="1500" smtClean="0"/>
              <a:t>6.	¿Pueden pecar los ángeles?</a:t>
            </a:r>
          </a:p>
          <a:p>
            <a:pPr>
              <a:lnSpc>
                <a:spcPct val="80000"/>
              </a:lnSpc>
            </a:pPr>
            <a:r>
              <a:rPr lang="en-GB" sz="1500" smtClean="0"/>
              <a:t>Sí</a:t>
            </a:r>
          </a:p>
          <a:p>
            <a:pPr>
              <a:lnSpc>
                <a:spcPct val="80000"/>
              </a:lnSpc>
            </a:pPr>
            <a:r>
              <a:rPr lang="en-GB" sz="1500" smtClean="0"/>
              <a:t>No. </a:t>
            </a:r>
          </a:p>
          <a:p>
            <a:pPr>
              <a:lnSpc>
                <a:spcPct val="80000"/>
              </a:lnSpc>
            </a:pPr>
            <a:r>
              <a:rPr lang="en-GB" sz="1500" smtClean="0"/>
              <a:t> </a:t>
            </a:r>
          </a:p>
          <a:p>
            <a:pPr>
              <a:lnSpc>
                <a:spcPct val="80000"/>
              </a:lnSpc>
            </a:pPr>
            <a:r>
              <a:rPr lang="en-GB" sz="1500" smtClean="0"/>
              <a:t>7.	¿Qué es lo que más lo convence a Ud.  de que hay un Dios?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www.carelinks.net/es</a:t>
            </a:r>
          </a:p>
          <a:p>
            <a:endParaRPr lang="en-GB" dirty="0" smtClean="0"/>
          </a:p>
          <a:p>
            <a:r>
              <a:rPr lang="en-GB" dirty="0" smtClean="0"/>
              <a:t>www.biblebasicsonline.com</a:t>
            </a:r>
          </a:p>
          <a:p>
            <a:endParaRPr lang="en-GB" dirty="0" smtClean="0"/>
          </a:p>
          <a:p>
            <a:r>
              <a:rPr lang="en-GB" dirty="0" smtClean="0"/>
              <a:t>Email: info@carelinks.net </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4000"/>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052513"/>
            <a:ext cx="6553200" cy="5965825"/>
          </a:xfrm>
        </p:spPr>
        <p:txBody>
          <a:bodyPr>
            <a:normAutofit/>
          </a:bodyPr>
          <a:lstStyle/>
          <a:p>
            <a:pPr>
              <a:buFont typeface="Arial" pitchFamily="34" charset="0"/>
              <a:buNone/>
            </a:pPr>
            <a:r>
              <a:rPr lang="en-GB" smtClean="0"/>
              <a:t>Heb. 11:6</a:t>
            </a:r>
          </a:p>
          <a:p>
            <a:pPr>
              <a:buFont typeface="Arial" pitchFamily="34" charset="0"/>
              <a:buNone/>
            </a:pPr>
            <a:r>
              <a:rPr lang="en-GB" smtClean="0">
                <a:solidFill>
                  <a:srgbClr val="10253F"/>
                </a:solidFill>
              </a:rPr>
              <a:t>Nosotros “debemos creer que él [Dios] existe</a:t>
            </a:r>
            <a:endParaRPr lang="en-GB" b="1" i="1" smtClean="0">
              <a:solidFill>
                <a:srgbClr val="10253F"/>
              </a:solidFill>
            </a:endParaRPr>
          </a:p>
          <a:p>
            <a:pPr>
              <a:buFont typeface="Arial" pitchFamily="34" charset="0"/>
              <a:buNone/>
            </a:pPr>
            <a:r>
              <a:rPr lang="en-GB" b="1" i="1" smtClean="0">
                <a:solidFill>
                  <a:srgbClr val="10253F"/>
                </a:solidFill>
              </a:rPr>
              <a:t> Y</a:t>
            </a:r>
            <a:endParaRPr lang="en-GB" smtClean="0">
              <a:solidFill>
                <a:srgbClr val="10253F"/>
              </a:solidFill>
            </a:endParaRPr>
          </a:p>
          <a:p>
            <a:pPr>
              <a:buFont typeface="Arial" pitchFamily="34" charset="0"/>
              <a:buNone/>
            </a:pPr>
            <a:r>
              <a:rPr lang="en-GB" smtClean="0">
                <a:solidFill>
                  <a:srgbClr val="10253F"/>
                </a:solidFill>
              </a:rPr>
              <a:t>Que es galardonador de los que le buscan”.</a:t>
            </a:r>
          </a:p>
          <a:p>
            <a:endParaRPr lang="en-GB" smtClean="0"/>
          </a:p>
        </p:txBody>
      </p:sp>
      <p:pic>
        <p:nvPicPr>
          <p:cNvPr id="6" name="Picture 5" descr="thinking+woman.jpg"/>
          <p:cNvPicPr>
            <a:picLocks noChangeAspect="1"/>
          </p:cNvPicPr>
          <p:nvPr/>
        </p:nvPicPr>
        <p:blipFill>
          <a:blip r:embed="rId4" cstate="print"/>
          <a:stretch>
            <a:fillRect/>
          </a:stretch>
        </p:blipFill>
        <p:spPr>
          <a:xfrm>
            <a:off x="6372200" y="3284984"/>
            <a:ext cx="2488233" cy="3284467"/>
          </a:xfrm>
          <a:prstGeom prst="rect">
            <a:avLst/>
          </a:prstGeom>
          <a:effectLst>
            <a:softEdge rad="1270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2000" b="-3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95288" y="765175"/>
            <a:ext cx="8004175" cy="868363"/>
          </a:xfrm>
        </p:spPr>
        <p:txBody>
          <a:bodyPr>
            <a:normAutofit fontScale="90000"/>
          </a:bodyPr>
          <a:lstStyle/>
          <a:p>
            <a:r>
              <a:rPr lang="en-GB" sz="4000" smtClean="0"/>
              <a:t>“La fe viene por el oír, y el oír por la palabra de Dios”. </a:t>
            </a:r>
            <a:r>
              <a:rPr lang="en-GB" sz="2800" smtClean="0"/>
              <a:t>Rom. 10:17 </a:t>
            </a:r>
            <a:r>
              <a:rPr lang="en-GB" sz="3600" smtClean="0"/>
              <a:t/>
            </a:r>
            <a:br>
              <a:rPr lang="en-GB" sz="3600" smtClean="0"/>
            </a:br>
            <a:endParaRPr lang="en-AU" sz="4000" smtClean="0"/>
          </a:p>
        </p:txBody>
      </p:sp>
      <p:sp>
        <p:nvSpPr>
          <p:cNvPr id="3" name="Content Placeholder 2"/>
          <p:cNvSpPr>
            <a:spLocks noGrp="1"/>
          </p:cNvSpPr>
          <p:nvPr>
            <p:ph idx="1"/>
          </p:nvPr>
        </p:nvSpPr>
        <p:spPr>
          <a:xfrm>
            <a:off x="250825" y="1773238"/>
            <a:ext cx="6265863" cy="5257800"/>
          </a:xfrm>
        </p:spPr>
        <p:txBody>
          <a:bodyPr>
            <a:normAutofit lnSpcReduction="10000"/>
          </a:bodyPr>
          <a:lstStyle/>
          <a:p>
            <a:pPr>
              <a:lnSpc>
                <a:spcPct val="90000"/>
              </a:lnSpc>
              <a:buFont typeface="Arial" pitchFamily="34" charset="0"/>
              <a:buNone/>
            </a:pPr>
            <a:r>
              <a:rPr lang="en-GB" sz="2700" smtClean="0"/>
              <a:t>En un pueblo llamado Berea, actualmente en Grecia del norte, Pablo predicó el evangelio (‘buenas nuevas’) de Dios; pero en vez de que el pueblo aceptara la palabra de Dios tan sólo porque era predicada por Pablo, “recibieron la palabra [de Dios, no de Pablo] con toda solicitud, escudriñando cada día las Escrituras para ver si estas cosas eran así. Así que creyeron muchos de ellos” (</a:t>
            </a:r>
            <a:r>
              <a:rPr lang="en-GB" sz="2400" smtClean="0"/>
              <a:t>Hechos 17:11)</a:t>
            </a:r>
            <a:r>
              <a:rPr lang="en-GB" sz="2700" smtClean="0"/>
              <a:t>. </a:t>
            </a:r>
          </a:p>
          <a:p>
            <a:pPr>
              <a:lnSpc>
                <a:spcPct val="90000"/>
              </a:lnSpc>
              <a:buFont typeface="Arial" pitchFamily="34" charset="0"/>
              <a:buNone/>
            </a:pPr>
            <a:r>
              <a:rPr lang="en-GB" sz="2700" smtClean="0"/>
              <a:t>Su  creencia se debió a que escudriñaban la Biblia con la mente abierta, y de manera habitual (“cada día”) y sistemática (“estas cosas”).</a:t>
            </a:r>
          </a:p>
        </p:txBody>
      </p:sp>
      <p:pic>
        <p:nvPicPr>
          <p:cNvPr id="4" name="Picture 3" descr="scroll 2.jpg"/>
          <p:cNvPicPr>
            <a:picLocks noChangeAspect="1"/>
          </p:cNvPicPr>
          <p:nvPr/>
        </p:nvPicPr>
        <p:blipFill>
          <a:blip r:embed="rId4" cstate="print"/>
          <a:stretch>
            <a:fillRect/>
          </a:stretch>
        </p:blipFill>
        <p:spPr>
          <a:xfrm>
            <a:off x="6442564" y="2276872"/>
            <a:ext cx="2701436" cy="4059535"/>
          </a:xfrm>
          <a:prstGeom prst="rect">
            <a:avLst/>
          </a:prstGeom>
          <a:effectLst>
            <a:softEdge rad="127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65175"/>
            <a:ext cx="5473700" cy="2592388"/>
          </a:xfrm>
        </p:spPr>
        <p:txBody>
          <a:bodyPr>
            <a:normAutofit fontScale="90000"/>
          </a:bodyPr>
          <a:lstStyle/>
          <a:p>
            <a:pPr algn="l"/>
            <a:r>
              <a:rPr lang="en-GB" sz="3400" smtClean="0"/>
              <a:t>A menudo, en los relatos de la predicación del evangelio, se hace hincapié en la conexión que hay entre oír el verdadero evangelio y tener una verdadera fe.</a:t>
            </a:r>
            <a:br>
              <a:rPr lang="en-GB" sz="3400" smtClean="0"/>
            </a:br>
            <a:endParaRPr lang="en-GB" sz="3400" smtClean="0"/>
          </a:p>
        </p:txBody>
      </p:sp>
      <p:sp>
        <p:nvSpPr>
          <p:cNvPr id="18434" name="Content Placeholder 2"/>
          <p:cNvSpPr>
            <a:spLocks noGrp="1"/>
          </p:cNvSpPr>
          <p:nvPr>
            <p:ph idx="1"/>
          </p:nvPr>
        </p:nvSpPr>
        <p:spPr>
          <a:xfrm>
            <a:off x="395288" y="3789363"/>
            <a:ext cx="8497887" cy="3311525"/>
          </a:xfrm>
        </p:spPr>
        <p:txBody>
          <a:bodyPr/>
          <a:lstStyle/>
          <a:p>
            <a:r>
              <a:rPr lang="en-GB" sz="2700" smtClean="0"/>
              <a:t>“Muchos de los corintios, </a:t>
            </a:r>
            <a:r>
              <a:rPr lang="en-GB" sz="2700" i="1" smtClean="0"/>
              <a:t>oyendo, </a:t>
            </a:r>
            <a:r>
              <a:rPr lang="en-GB" sz="2700" smtClean="0"/>
              <a:t>creían y eran bautizados” (Hechos 18:8). </a:t>
            </a:r>
          </a:p>
          <a:p>
            <a:r>
              <a:rPr lang="en-GB" sz="2700" smtClean="0"/>
              <a:t>Que la gente “</a:t>
            </a:r>
            <a:r>
              <a:rPr lang="en-GB" sz="2700" i="1" smtClean="0"/>
              <a:t>oyese</a:t>
            </a:r>
            <a:r>
              <a:rPr lang="en-GB" sz="2700" smtClean="0"/>
              <a:t> la palabra del evangelio y creyese” (Hechos 15:7). </a:t>
            </a:r>
          </a:p>
          <a:p>
            <a:r>
              <a:rPr lang="en-GB" sz="2700" smtClean="0"/>
              <a:t>“Así </a:t>
            </a:r>
            <a:r>
              <a:rPr lang="en-GB" sz="2700" i="1" smtClean="0"/>
              <a:t>predicamos, </a:t>
            </a:r>
            <a:r>
              <a:rPr lang="en-GB" sz="2700" smtClean="0"/>
              <a:t>y así habéis creído” (1 Cor. 15:11).</a:t>
            </a:r>
          </a:p>
          <a:p>
            <a:endParaRPr lang="en-GB" sz="2700" smtClean="0"/>
          </a:p>
        </p:txBody>
      </p:sp>
      <p:pic>
        <p:nvPicPr>
          <p:cNvPr id="5" name="Picture 4" descr="scroll read.jpg"/>
          <p:cNvPicPr>
            <a:picLocks noChangeAspect="1"/>
          </p:cNvPicPr>
          <p:nvPr/>
        </p:nvPicPr>
        <p:blipFill>
          <a:blip r:embed="rId3" cstate="print"/>
          <a:stretch>
            <a:fillRect/>
          </a:stretch>
        </p:blipFill>
        <p:spPr>
          <a:xfrm>
            <a:off x="5647066" y="620688"/>
            <a:ext cx="3496934" cy="2952328"/>
          </a:xfrm>
          <a:prstGeom prst="rect">
            <a:avLst/>
          </a:prstGeom>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11_mist_treesb"/>
          <p:cNvPicPr>
            <a:picLocks noChangeAspect="1" noChangeArrowheads="1"/>
          </p:cNvPicPr>
          <p:nvPr/>
        </p:nvPicPr>
        <p:blipFill>
          <a:blip r:embed="rId3" cstate="print">
            <a:lum bright="-78000"/>
          </a:blip>
          <a:srcRect/>
          <a:stretch>
            <a:fillRect/>
          </a:stretch>
        </p:blipFill>
        <p:spPr bwMode="auto">
          <a:xfrm>
            <a:off x="0" y="0"/>
            <a:ext cx="9144000" cy="6858000"/>
          </a:xfrm>
          <a:prstGeom prst="rect">
            <a:avLst/>
          </a:prstGeom>
          <a:noFill/>
          <a:ln w="9525">
            <a:noFill/>
            <a:miter lim="800000"/>
            <a:headEnd/>
            <a:tailEnd/>
          </a:ln>
        </p:spPr>
      </p:pic>
      <p:sp>
        <p:nvSpPr>
          <p:cNvPr id="95235" name="Text Box 3"/>
          <p:cNvSpPr txBox="1">
            <a:spLocks noChangeArrowheads="1"/>
          </p:cNvSpPr>
          <p:nvPr/>
        </p:nvSpPr>
        <p:spPr bwMode="auto">
          <a:xfrm>
            <a:off x="228600" y="304800"/>
            <a:ext cx="6705600" cy="2381250"/>
          </a:xfrm>
          <a:prstGeom prst="rect">
            <a:avLst/>
          </a:prstGeom>
          <a:noFill/>
          <a:ln w="9525">
            <a:noFill/>
            <a:miter lim="800000"/>
            <a:headEnd/>
            <a:tailEnd/>
          </a:ln>
        </p:spPr>
        <p:txBody>
          <a:bodyPr>
            <a:spAutoFit/>
          </a:bodyPr>
          <a:lstStyle/>
          <a:p>
            <a:pPr algn="ctr">
              <a:spcBef>
                <a:spcPct val="50000"/>
              </a:spcBef>
            </a:pPr>
            <a:r>
              <a:rPr lang="en-US" altLang="ko-KR" sz="3600" i="1">
                <a:solidFill>
                  <a:schemeClr val="bg1"/>
                </a:solidFill>
                <a:latin typeface="Times New Roman" pitchFamily="18" charset="0"/>
              </a:rPr>
              <a:t>“…God created the heavens and the earth, and the earth was formless and void…”</a:t>
            </a:r>
          </a:p>
          <a:p>
            <a:pPr algn="ctr">
              <a:spcBef>
                <a:spcPct val="50000"/>
              </a:spcBef>
            </a:pPr>
            <a:r>
              <a:rPr lang="en-US" altLang="ko-KR" sz="2800" i="1">
                <a:solidFill>
                  <a:schemeClr val="bg1"/>
                </a:solidFill>
                <a:latin typeface="Times New Roman" pitchFamily="18" charset="0"/>
              </a:rPr>
              <a:t>Genesis 1:1,2</a:t>
            </a:r>
          </a:p>
        </p:txBody>
      </p:sp>
      <p:pic>
        <p:nvPicPr>
          <p:cNvPr id="95236" name="Picture 4" descr="11_mist_trees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5237" name="Text Box 5"/>
          <p:cNvSpPr txBox="1">
            <a:spLocks noChangeArrowheads="1"/>
          </p:cNvSpPr>
          <p:nvPr/>
        </p:nvSpPr>
        <p:spPr bwMode="auto">
          <a:xfrm>
            <a:off x="304800" y="381000"/>
            <a:ext cx="6705600" cy="2381250"/>
          </a:xfrm>
          <a:prstGeom prst="rect">
            <a:avLst/>
          </a:prstGeom>
          <a:noFill/>
          <a:ln w="9525">
            <a:noFill/>
            <a:miter lim="800000"/>
            <a:headEnd/>
            <a:tailEnd/>
          </a:ln>
          <a:effectLst/>
        </p:spPr>
        <p:txBody>
          <a:bodyPr>
            <a:spAutoFit/>
          </a:bodyPr>
          <a:lstStyle/>
          <a:p>
            <a:pPr algn="ctr">
              <a:spcBef>
                <a:spcPct val="50000"/>
              </a:spcBef>
            </a:pPr>
            <a:r>
              <a:rPr lang="en-US" altLang="ko-KR" sz="3600" i="1">
                <a:latin typeface="Times New Roman" pitchFamily="18" charset="0"/>
              </a:rPr>
              <a:t>“Y dijo Dios: Haya luz, y hubo luz. Y vio Dios que la luz era buena, y separó Dios la luz de las tinieblas”.</a:t>
            </a:r>
          </a:p>
          <a:p>
            <a:pPr algn="ctr">
              <a:spcBef>
                <a:spcPct val="50000"/>
              </a:spcBef>
            </a:pPr>
            <a:r>
              <a:rPr lang="en-US" altLang="ko-KR" sz="2800">
                <a:solidFill>
                  <a:srgbClr val="17375E"/>
                </a:solidFill>
                <a:latin typeface="Times New Roman" pitchFamily="18" charset="0"/>
              </a:rPr>
              <a:t>Génesis 1:3-4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fade">
                                      <p:cBhvr>
                                        <p:cTn id="7" dur="2000"/>
                                        <p:tgtEl>
                                          <p:spTgt spid="95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236"/>
                                        </p:tgtEl>
                                        <p:attrNameLst>
                                          <p:attrName>style.visibility</p:attrName>
                                        </p:attrNameLst>
                                      </p:cBhvr>
                                      <p:to>
                                        <p:strVal val="visible"/>
                                      </p:to>
                                    </p:set>
                                    <p:animEffect transition="in" filter="fade">
                                      <p:cBhvr>
                                        <p:cTn id="12" dur="5000"/>
                                        <p:tgtEl>
                                          <p:spTgt spid="95236"/>
                                        </p:tgtEl>
                                      </p:cBhvr>
                                    </p:animEffect>
                                  </p:childTnLst>
                                </p:cTn>
                              </p:par>
                            </p:childTnLst>
                          </p:cTn>
                        </p:par>
                        <p:par>
                          <p:cTn id="13" fill="hold">
                            <p:stCondLst>
                              <p:cond delay="5000"/>
                            </p:stCondLst>
                            <p:childTnLst>
                              <p:par>
                                <p:cTn id="14" presetID="10" presetClass="entr" presetSubtype="0" fill="hold" grpId="0" nodeType="afterEffect">
                                  <p:stCondLst>
                                    <p:cond delay="0"/>
                                  </p:stCondLst>
                                  <p:childTnLst>
                                    <p:set>
                                      <p:cBhvr>
                                        <p:cTn id="15" dur="1" fill="hold">
                                          <p:stCondLst>
                                            <p:cond delay="0"/>
                                          </p:stCondLst>
                                        </p:cTn>
                                        <p:tgtEl>
                                          <p:spTgt spid="95237"/>
                                        </p:tgtEl>
                                        <p:attrNameLst>
                                          <p:attrName>style.visibility</p:attrName>
                                        </p:attrNameLst>
                                      </p:cBhvr>
                                      <p:to>
                                        <p:strVal val="visible"/>
                                      </p:to>
                                    </p:set>
                                    <p:animEffect transition="in" filter="fade">
                                      <p:cBhvr>
                                        <p:cTn id="16" dur="2000"/>
                                        <p:tgtEl>
                                          <p:spTgt spid="95237"/>
                                        </p:tgtEl>
                                      </p:cBhvr>
                                    </p:animEffect>
                                  </p:childTnLst>
                                </p:cTn>
                              </p:par>
                              <p:par>
                                <p:cTn id="17" presetID="10" presetClass="entr" presetSubtype="0" fill="hold" nodeType="withEffect">
                                  <p:stCondLst>
                                    <p:cond delay="0"/>
                                  </p:stCondLst>
                                  <p:childTnLst>
                                    <p:set>
                                      <p:cBhvr>
                                        <p:cTn id="18" dur="1" fill="hold">
                                          <p:stCondLst>
                                            <p:cond delay="0"/>
                                          </p:stCondLst>
                                        </p:cTn>
                                        <p:tgtEl>
                                          <p:spTgt spid="95237"/>
                                        </p:tgtEl>
                                        <p:attrNameLst>
                                          <p:attrName>style.visibility</p:attrName>
                                        </p:attrNameLst>
                                      </p:cBhvr>
                                      <p:to>
                                        <p:strVal val="visible"/>
                                      </p:to>
                                    </p:set>
                                    <p:animEffect transition="in" filter="fade">
                                      <p:cBhvr>
                                        <p:cTn id="19" dur="20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P spid="952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p:txBody>
          <a:bodyPr/>
          <a:lstStyle/>
          <a:p>
            <a:r>
              <a:rPr lang="en-GB" smtClean="0"/>
              <a:t>1.2  La Personalidad de Dios </a:t>
            </a:r>
            <a:br>
              <a:rPr lang="en-GB" smtClean="0"/>
            </a:br>
            <a:endParaRPr lang="en-GB" smtClean="0"/>
          </a:p>
        </p:txBody>
      </p:sp>
      <p:pic>
        <p:nvPicPr>
          <p:cNvPr id="5" name="Picture 4" descr="question man paid for.jpg"/>
          <p:cNvPicPr>
            <a:picLocks noChangeAspect="1"/>
          </p:cNvPicPr>
          <p:nvPr/>
        </p:nvPicPr>
        <p:blipFill>
          <a:blip r:embed="rId3" cstate="print"/>
          <a:stretch>
            <a:fillRect/>
          </a:stretch>
        </p:blipFill>
        <p:spPr>
          <a:xfrm>
            <a:off x="2843808" y="3284984"/>
            <a:ext cx="3596090" cy="2720756"/>
          </a:xfrm>
          <a:prstGeom prst="ellipse">
            <a:avLst/>
          </a:prstGeom>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5175"/>
            <a:ext cx="8229600" cy="5360988"/>
          </a:xfrm>
        </p:spPr>
        <p:txBody>
          <a:bodyPr>
            <a:normAutofit/>
          </a:bodyPr>
          <a:lstStyle/>
          <a:p>
            <a:pPr>
              <a:buFont typeface="Arial" pitchFamily="34" charset="0"/>
              <a:buNone/>
            </a:pPr>
            <a:r>
              <a:rPr lang="en-GB" smtClean="0">
                <a:solidFill>
                  <a:srgbClr val="10253F"/>
                </a:solidFill>
              </a:rPr>
              <a:t>Si Dios no es un ser real, entonces es imposible que él tenga un Hijo que sea “la imagen misma de sus sustancia”.  Heb. 1:3</a:t>
            </a:r>
            <a:endParaRPr lang="en-GB" sz="2000" smtClean="0">
              <a:solidFill>
                <a:srgbClr val="10253F"/>
              </a:solidFill>
            </a:endParaRPr>
          </a:p>
        </p:txBody>
      </p:sp>
      <p:pic>
        <p:nvPicPr>
          <p:cNvPr id="4" name="Picture 3" descr="father son.jpg"/>
          <p:cNvPicPr>
            <a:picLocks noChangeAspect="1"/>
          </p:cNvPicPr>
          <p:nvPr/>
        </p:nvPicPr>
        <p:blipFill>
          <a:blip r:embed="rId4" cstate="print"/>
          <a:stretch>
            <a:fillRect/>
          </a:stretch>
        </p:blipFill>
        <p:spPr>
          <a:xfrm>
            <a:off x="1538863" y="2564904"/>
            <a:ext cx="6295100" cy="4032448"/>
          </a:xfrm>
          <a:prstGeom prst="cloud">
            <a:avLst/>
          </a:prstGeom>
          <a:effectLst>
            <a:softEdge rad="317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3392</TotalTime>
  <Words>1837</Words>
  <Application>Microsoft Office PowerPoint</Application>
  <PresentationFormat>On-screen Show (4:3)</PresentationFormat>
  <Paragraphs>203</Paragraphs>
  <Slides>31</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Arial</vt:lpstr>
      <vt:lpstr>Times New Roman</vt:lpstr>
      <vt:lpstr>맑은 고딕</vt:lpstr>
      <vt:lpstr>Office Theme</vt:lpstr>
      <vt:lpstr>Principios Básicos de la Biblia Estudio 1: Dios  </vt:lpstr>
      <vt:lpstr>Slide 2</vt:lpstr>
      <vt:lpstr>1.1  La Existencia de Dios</vt:lpstr>
      <vt:lpstr>Slide 4</vt:lpstr>
      <vt:lpstr>“La fe viene por el oír, y el oír por la palabra de Dios”. Rom. 10:17  </vt:lpstr>
      <vt:lpstr>A menudo, en los relatos de la predicación del evangelio, se hace hincapié en la conexión que hay entre oír el verdadero evangelio y tener una verdadera fe. </vt:lpstr>
      <vt:lpstr>Slide 7</vt:lpstr>
      <vt:lpstr>1.2  La Personalidad de Dios  </vt:lpstr>
      <vt:lpstr>Slide 9</vt:lpstr>
      <vt:lpstr>Slide 10</vt:lpstr>
      <vt:lpstr>SEEING GOD -The hope of the faithful</vt:lpstr>
      <vt:lpstr>“Entonces dijo Dios: Hagamos al hombre a nuestra imagen, conforme a nuestra semejanza”. Gen. 1:26 </vt:lpstr>
      <vt:lpstr> Dios tiene una localización personal</vt:lpstr>
      <vt:lpstr>1.3  God's Name And Character </vt:lpstr>
      <vt:lpstr>En hebreo y griego el nombre de una persona reflejaba su carácter</vt:lpstr>
      <vt:lpstr>God proclaimed His Name</vt:lpstr>
      <vt:lpstr>ATTRIBUTES </vt:lpstr>
      <vt:lpstr>Slide 18</vt:lpstr>
      <vt:lpstr>יהוה אלהים</vt:lpstr>
      <vt:lpstr>Slide 20</vt:lpstr>
      <vt:lpstr>Slide 21</vt:lpstr>
      <vt:lpstr>Slide 22</vt:lpstr>
      <vt:lpstr>1.4 Los Ángeles</vt:lpstr>
      <vt:lpstr>Ángeles</vt:lpstr>
      <vt:lpstr>El significado de ‘Ángel’</vt:lpstr>
      <vt:lpstr>La Naturaleza de Dios y la Naturaleza Humana</vt:lpstr>
      <vt:lpstr>Los Ángeles no pecan</vt:lpstr>
      <vt:lpstr>Lucas 20:35,36</vt:lpstr>
      <vt:lpstr>Ángeles de la Guarda</vt:lpstr>
      <vt:lpstr>Estudio 1: Preguntas para Discusión </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91</cp:revision>
  <dcterms:created xsi:type="dcterms:W3CDTF">2012-04-15T06:54:36Z</dcterms:created>
  <dcterms:modified xsi:type="dcterms:W3CDTF">2012-06-22T14:04:41Z</dcterms:modified>
</cp:coreProperties>
</file>