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66" r:id="rId4"/>
    <p:sldId id="267" r:id="rId5"/>
    <p:sldId id="268" r:id="rId6"/>
    <p:sldId id="257" r:id="rId7"/>
    <p:sldId id="263" r:id="rId8"/>
    <p:sldId id="269" r:id="rId9"/>
    <p:sldId id="270" r:id="rId10"/>
    <p:sldId id="271" r:id="rId11"/>
    <p:sldId id="272" r:id="rId12"/>
    <p:sldId id="273" r:id="rId13"/>
    <p:sldId id="264" r:id="rId14"/>
    <p:sldId id="274" r:id="rId15"/>
    <p:sldId id="275" r:id="rId16"/>
    <p:sldId id="258" r:id="rId17"/>
    <p:sldId id="261" r:id="rId18"/>
    <p:sldId id="276" r:id="rId19"/>
    <p:sldId id="277" r:id="rId20"/>
    <p:sldId id="259" r:id="rId21"/>
    <p:sldId id="260" r:id="rId22"/>
    <p:sldId id="278" r:id="rId23"/>
    <p:sldId id="279" r:id="rId24"/>
    <p:sldId id="282" r:id="rId25"/>
    <p:sldId id="281" r:id="rId26"/>
    <p:sldId id="280" r:id="rId27"/>
    <p:sldId id="283" r:id="rId28"/>
    <p:sldId id="284" r:id="rId29"/>
    <p:sldId id="28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CC"/>
    <a:srgbClr val="0033CC"/>
    <a:srgbClr val="6600CC"/>
    <a:srgbClr val="3333CC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60"/>
  </p:normalViewPr>
  <p:slideViewPr>
    <p:cSldViewPr>
      <p:cViewPr>
        <p:scale>
          <a:sx n="62" d="100"/>
          <a:sy n="62" d="100"/>
        </p:scale>
        <p:origin x="-15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BAB52F-9440-4DE8-B7BC-61470BB31B94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A64304-D632-4E56-9ECF-DE3019BE3A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9ABD31-AFA2-4326-8284-AAD14A830539}" type="slidenum">
              <a:rPr lang="en-US" altLang="ko-K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ko-K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ko-K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1A38D-A363-4FB2-AA6B-DE87E4A28E08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1F7BE-A3A5-49FD-ABC8-10C6FD57D3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28F39-BFFE-4B11-91CC-86282D6EEBD1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8A2B4-7D0E-4B0E-B30A-108FDCF921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F428-707C-44AB-8C92-5ADAED45CA87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362E-532A-43D5-9657-2F12E91743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76E9F-CB08-49BC-90D7-7F3FF02AAA57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83A52-8764-4D0A-9355-5DFFE6775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1ECB3-6913-433C-B017-CB90BA534303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008C6-2F89-4E4E-BDD1-128ECDE25A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B5A1B-81D0-4CCB-BBBC-33EA9E8216CB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3F260-0700-403F-A0EF-F6ABF4FD67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41953-97C4-4422-AC06-99D7CA0B8685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6A6A0-A484-4665-B93C-3C33191D40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C5D61-53EE-4D99-B47B-DC1D34EA8250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AB84-C0A3-4C47-ABEB-E1F4C8121B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8BAD9-9D40-4A25-B7A4-D8922EAAF6BA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5C9E-38ED-4AB7-9AAC-1A0121F4E8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53991-A81B-4159-91C8-4D172A1C818A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8828F-45B2-488B-83B9-9F58B4221A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85612-0C60-4C28-8BD7-517497D990D4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30F0A-9DE4-4932-94EE-9F5C5A981D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E0C0867-8328-480A-98B4-6D580C098310}" type="datetimeFigureOut">
              <a:rPr lang="en-GB"/>
              <a:pPr>
                <a:defRPr/>
              </a:pPr>
              <a:t>14/06/2012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1CC2B2-07C1-4C5D-998E-42FAE7B116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97213" y="908050"/>
            <a:ext cx="6046787" cy="2119313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632523"/>
                </a:solidFill>
              </a:rPr>
              <a:t>Osnove Biblije </a:t>
            </a:r>
            <a:br>
              <a:rPr lang="en-GB" b="1" smtClean="0">
                <a:solidFill>
                  <a:srgbClr val="632523"/>
                </a:solidFill>
              </a:rPr>
            </a:br>
            <a:r>
              <a:rPr lang="en-GB" b="1" smtClean="0">
                <a:solidFill>
                  <a:srgbClr val="632523"/>
                </a:solidFill>
              </a:rPr>
              <a:t>Studija 1: Bog 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3132138" y="3500438"/>
            <a:ext cx="6400800" cy="1657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700" smtClean="0">
                <a:solidFill>
                  <a:srgbClr val="632523"/>
                </a:solidFill>
              </a:rPr>
              <a:t>1.1  Bo</a:t>
            </a:r>
            <a:r>
              <a:rPr lang="sr-Latn-CS" sz="2700" smtClean="0">
                <a:solidFill>
                  <a:srgbClr val="632523"/>
                </a:solidFill>
              </a:rPr>
              <a:t>žije postojanje</a:t>
            </a:r>
            <a:endParaRPr lang="en-GB" sz="2700" smtClean="0">
              <a:solidFill>
                <a:srgbClr val="63252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smtClean="0">
                <a:solidFill>
                  <a:srgbClr val="632523"/>
                </a:solidFill>
              </a:rPr>
              <a:t>1.2  </a:t>
            </a:r>
            <a:r>
              <a:rPr lang="sr-Latn-CS" sz="2700" smtClean="0">
                <a:solidFill>
                  <a:srgbClr val="632523"/>
                </a:solidFill>
              </a:rPr>
              <a:t>Božija ličnost</a:t>
            </a:r>
            <a:endParaRPr lang="en-GB" sz="2700" smtClean="0">
              <a:solidFill>
                <a:srgbClr val="63252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700" smtClean="0">
                <a:solidFill>
                  <a:srgbClr val="632523"/>
                </a:solidFill>
              </a:rPr>
              <a:t>1.3  </a:t>
            </a:r>
            <a:r>
              <a:rPr lang="sr-Latn-CS" sz="2700" smtClean="0">
                <a:solidFill>
                  <a:srgbClr val="632523"/>
                </a:solidFill>
              </a:rPr>
              <a:t>Božije Ime i karakter</a:t>
            </a:r>
            <a:endParaRPr lang="en-GB" sz="2700" smtClean="0">
              <a:solidFill>
                <a:srgbClr val="632523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sr-Latn-CS" sz="2700" i="1" smtClean="0">
                <a:solidFill>
                  <a:srgbClr val="632523"/>
                </a:solidFill>
              </a:rPr>
              <a:t>Osvrt</a:t>
            </a:r>
            <a:r>
              <a:rPr lang="en-GB" sz="2700" i="1" smtClean="0">
                <a:solidFill>
                  <a:srgbClr val="632523"/>
                </a:solidFill>
              </a:rPr>
              <a:t> 1: </a:t>
            </a:r>
            <a:r>
              <a:rPr lang="sr-Latn-CS" sz="2700" i="1" smtClean="0">
                <a:solidFill>
                  <a:srgbClr val="632523"/>
                </a:solidFill>
              </a:rPr>
              <a:t>Božija manifestacija</a:t>
            </a:r>
            <a:endParaRPr lang="en-GB" sz="2700" i="1" smtClean="0">
              <a:solidFill>
                <a:srgbClr val="632523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700" smtClean="0">
              <a:solidFill>
                <a:srgbClr val="898989"/>
              </a:solidFill>
            </a:endParaRPr>
          </a:p>
        </p:txBody>
      </p:sp>
      <p:pic>
        <p:nvPicPr>
          <p:cNvPr id="2052" name="Picture 3" descr="BB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125538"/>
            <a:ext cx="2741612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457200" y="1773238"/>
            <a:ext cx="5267325" cy="43529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3000" smtClean="0"/>
              <a:t>“</a:t>
            </a:r>
            <a:r>
              <a:rPr lang="sr-Latn-CS" sz="3000" smtClean="0"/>
              <a:t>I ako se ova koža moja raščini opet ću u telu svom videti Boga. Ja isti videću ga i oči moje gledaće ga a ne drugi</a:t>
            </a:r>
            <a:r>
              <a:rPr lang="en-GB" sz="3000" smtClean="0"/>
              <a:t>.” (Jo</a:t>
            </a:r>
            <a:r>
              <a:rPr lang="sr-Latn-CS" sz="3000" smtClean="0"/>
              <a:t>v</a:t>
            </a:r>
            <a:r>
              <a:rPr lang="en-GB" sz="3000" smtClean="0"/>
              <a:t> 19:26,27).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GB" sz="30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3000" smtClean="0"/>
              <a:t>“</a:t>
            </a:r>
            <a:r>
              <a:rPr lang="sr-Latn-CS" sz="3000" smtClean="0"/>
              <a:t>sad vidimo kao kroz staklo u zagonetki a onda ćemo licem u lice</a:t>
            </a:r>
            <a:r>
              <a:rPr lang="en-GB" sz="3000" smtClean="0"/>
              <a:t>” (1 </a:t>
            </a:r>
            <a:r>
              <a:rPr lang="sr-Latn-CS" sz="3000" smtClean="0"/>
              <a:t>K</a:t>
            </a:r>
            <a:r>
              <a:rPr lang="en-GB" sz="3000" smtClean="0"/>
              <a:t>or. 13:12).</a:t>
            </a:r>
          </a:p>
          <a:p>
            <a:pPr eaLnBrk="1" hangingPunct="1">
              <a:lnSpc>
                <a:spcPct val="80000"/>
              </a:lnSpc>
            </a:pPr>
            <a:endParaRPr lang="en-GB" sz="3000" smtClean="0"/>
          </a:p>
        </p:txBody>
      </p:sp>
      <p:pic>
        <p:nvPicPr>
          <p:cNvPr id="4" name="Picture 3" descr="foggy mirr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420888"/>
            <a:ext cx="3923928" cy="392392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671638" y="179388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           </a:t>
            </a:r>
            <a:r>
              <a:rPr lang="sr-Latn-CS" sz="3200" b="1" i="1">
                <a:solidFill>
                  <a:schemeClr val="tx2"/>
                </a:solidFill>
              </a:rPr>
              <a:t>VIDETI BOGA </a:t>
            </a:r>
          </a:p>
          <a:p>
            <a:r>
              <a:rPr lang="sr-Latn-CS" sz="3200" b="1" i="1">
                <a:solidFill>
                  <a:schemeClr val="tx2"/>
                </a:solidFill>
              </a:rPr>
              <a:t>NADA JE NAŠE VERE</a:t>
            </a:r>
            <a:r>
              <a:rPr lang="sr-Latn-CS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“</a:t>
            </a:r>
            <a:r>
              <a:rPr lang="sr-Latn-CS" sz="4000" smtClean="0"/>
              <a:t>reče Bog: da načinimo čoveka po svom obličiju, kao što smo mi </a:t>
            </a:r>
            <a:r>
              <a:rPr lang="en-GB" sz="4000" smtClean="0"/>
              <a:t>”</a:t>
            </a:r>
            <a:r>
              <a:rPr lang="sr-Latn-CS" sz="2800" smtClean="0"/>
              <a:t>Post</a:t>
            </a:r>
            <a:r>
              <a:rPr lang="en-GB" sz="2800" smtClean="0"/>
              <a:t>. 1:26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388" cy="4781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/>
              <a:t>J</a:t>
            </a:r>
            <a:r>
              <a:rPr lang="sr-Latn-CS" sz="2700" smtClean="0"/>
              <a:t>akov</a:t>
            </a:r>
            <a:r>
              <a:rPr lang="en-GB" sz="2700" smtClean="0"/>
              <a:t> 3:9 </a:t>
            </a:r>
            <a:r>
              <a:rPr lang="sr-Latn-CS" sz="2700" smtClean="0"/>
              <a:t>kaže:</a:t>
            </a:r>
            <a:r>
              <a:rPr lang="en-GB" sz="2700" smtClean="0"/>
              <a:t> “...</a:t>
            </a:r>
            <a:r>
              <a:rPr lang="sr-Latn-CS" sz="2700" smtClean="0"/>
              <a:t>ljudi</a:t>
            </a:r>
            <a:r>
              <a:rPr lang="en-GB" sz="2700" smtClean="0"/>
              <a:t>, </a:t>
            </a:r>
            <a:r>
              <a:rPr lang="sr-Latn-CS" sz="2700" smtClean="0"/>
              <a:t>koji su stvoreni po obličiju Božijem </a:t>
            </a:r>
            <a:r>
              <a:rPr lang="en-GB" sz="2700" smtClean="0"/>
              <a:t>.”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700" smtClean="0"/>
              <a:t>Ezekijel kaže Bog </a:t>
            </a:r>
            <a:r>
              <a:rPr lang="en-GB" sz="2700" smtClean="0"/>
              <a:t> </a:t>
            </a:r>
            <a:r>
              <a:rPr lang="sr-Latn-CS" sz="2700" smtClean="0"/>
              <a:t>opisuje presto sa Heruvima </a:t>
            </a:r>
            <a:r>
              <a:rPr lang="en-GB" sz="2700" smtClean="0"/>
              <a:t>, </a:t>
            </a:r>
            <a:r>
              <a:rPr lang="sr-Latn-CS" sz="2700" smtClean="0"/>
              <a:t>koji imaju obličije</a:t>
            </a:r>
            <a:r>
              <a:rPr lang="en-GB" sz="2700" smtClean="0"/>
              <a:t> “</a:t>
            </a:r>
            <a:r>
              <a:rPr lang="sr-Latn-CS" sz="2700" smtClean="0"/>
              <a:t>kao čovek</a:t>
            </a:r>
            <a:r>
              <a:rPr lang="en-GB" sz="2700" smtClean="0"/>
              <a:t>” (Ez. 1:26; 10:20); </a:t>
            </a:r>
            <a:r>
              <a:rPr lang="sr-Latn-CS" sz="2700" smtClean="0"/>
              <a:t>Bog koji je okružen tj. sedi sa Heruvima </a:t>
            </a:r>
            <a:r>
              <a:rPr lang="en-GB" sz="2700" smtClean="0"/>
              <a:t> (2 </a:t>
            </a:r>
            <a:r>
              <a:rPr lang="sr-Latn-CS" sz="2700" smtClean="0"/>
              <a:t>Car.</a:t>
            </a:r>
            <a:r>
              <a:rPr lang="en-GB" sz="2700" smtClean="0"/>
              <a:t>19:15 ). </a:t>
            </a:r>
          </a:p>
          <a:p>
            <a:pPr eaLnBrk="1" hangingPunct="1">
              <a:lnSpc>
                <a:spcPct val="90000"/>
              </a:lnSpc>
            </a:pPr>
            <a:r>
              <a:rPr lang="sr-Latn-CS" sz="2700" smtClean="0"/>
              <a:t>Zbog toga smo mi slika Boga </a:t>
            </a:r>
            <a:r>
              <a:rPr lang="en-GB" sz="2700" smtClean="0"/>
              <a:t>, </a:t>
            </a:r>
            <a:r>
              <a:rPr lang="sr-Latn-CS" sz="2700" smtClean="0"/>
              <a:t>i moramo se dati Bogu</a:t>
            </a:r>
            <a:r>
              <a:rPr lang="en-GB" sz="2700" smtClean="0"/>
              <a:t>, </a:t>
            </a:r>
            <a:r>
              <a:rPr lang="sr-Latn-CS" sz="2700" smtClean="0"/>
              <a:t>isto kao u smislu vratiti novčić Cezaru </a:t>
            </a:r>
            <a:r>
              <a:rPr lang="en-GB" sz="2700" smtClean="0"/>
              <a:t> </a:t>
            </a:r>
            <a:r>
              <a:rPr lang="sr-Latn-CS" sz="2700" smtClean="0"/>
              <a:t>na kojem je slika tj. lik Cezara </a:t>
            </a:r>
            <a:r>
              <a:rPr lang="en-GB" sz="2700" smtClean="0"/>
              <a:t> (Lk. 20:25). </a:t>
            </a:r>
          </a:p>
        </p:txBody>
      </p:sp>
      <p:pic>
        <p:nvPicPr>
          <p:cNvPr id="5" name="Picture 4" descr="Julius-Caesar-co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5448" y="4077072"/>
            <a:ext cx="2273044" cy="21899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t="-4000" r="-7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b="1" smtClean="0">
                <a:solidFill>
                  <a:srgbClr val="FFFFCC"/>
                </a:solidFill>
              </a:rPr>
              <a:t>Bog ima svoje mesto bivstvovanja</a:t>
            </a:r>
            <a:endParaRPr lang="en-GB" b="1" smtClean="0">
              <a:solidFill>
                <a:srgbClr val="FFFFCC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“</a:t>
            </a:r>
            <a:r>
              <a:rPr lang="sr-Latn-CS" smtClean="0">
                <a:solidFill>
                  <a:srgbClr val="FFFFCC"/>
                </a:solidFill>
              </a:rPr>
              <a:t>Bog je na nebesima </a:t>
            </a:r>
            <a:r>
              <a:rPr lang="en-GB" smtClean="0">
                <a:solidFill>
                  <a:srgbClr val="FFFFCC"/>
                </a:solidFill>
              </a:rPr>
              <a:t>” (</a:t>
            </a:r>
            <a:r>
              <a:rPr lang="sr-Latn-CS" smtClean="0">
                <a:solidFill>
                  <a:srgbClr val="FFFFCC"/>
                </a:solidFill>
              </a:rPr>
              <a:t>Prop</a:t>
            </a:r>
            <a:r>
              <a:rPr lang="en-GB" smtClean="0">
                <a:solidFill>
                  <a:srgbClr val="FFFFCC"/>
                </a:solidFill>
              </a:rPr>
              <a:t>. 5:2)</a:t>
            </a:r>
          </a:p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“</a:t>
            </a:r>
            <a:r>
              <a:rPr lang="sr-Latn-CS" smtClean="0">
                <a:solidFill>
                  <a:srgbClr val="FFFFCC"/>
                </a:solidFill>
              </a:rPr>
              <a:t>Što je pronikao sa svete visine svoje: Gospodin pogledao s neba na zemlju </a:t>
            </a:r>
            <a:r>
              <a:rPr lang="en-GB" smtClean="0">
                <a:solidFill>
                  <a:srgbClr val="FFFFCC"/>
                </a:solidFill>
              </a:rPr>
              <a:t>” (Ps. 102:19)</a:t>
            </a:r>
          </a:p>
          <a:p>
            <a:pPr eaLnBrk="1" hangingPunct="1"/>
            <a:r>
              <a:rPr lang="en-GB" smtClean="0">
                <a:solidFill>
                  <a:srgbClr val="FFFFCC"/>
                </a:solidFill>
              </a:rPr>
              <a:t> “</a:t>
            </a:r>
            <a:r>
              <a:rPr lang="sr-Latn-CS" smtClean="0">
                <a:solidFill>
                  <a:srgbClr val="FFFFCC"/>
                </a:solidFill>
              </a:rPr>
              <a:t>čuj s neba, iz stana tvojega</a:t>
            </a:r>
            <a:r>
              <a:rPr lang="en-GB" smtClean="0">
                <a:solidFill>
                  <a:srgbClr val="FFFFCC"/>
                </a:solidFill>
              </a:rPr>
              <a:t>” (1 </a:t>
            </a:r>
            <a:r>
              <a:rPr lang="sr-Latn-CS" smtClean="0">
                <a:solidFill>
                  <a:srgbClr val="FFFFCC"/>
                </a:solidFill>
              </a:rPr>
              <a:t>Car.</a:t>
            </a:r>
            <a:r>
              <a:rPr lang="en-GB" smtClean="0">
                <a:solidFill>
                  <a:srgbClr val="FFFFCC"/>
                </a:solidFill>
              </a:rPr>
              <a:t> 8:39).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/>
          <p:cNvSpPr>
            <a:spLocks noChangeArrowheads="1" noChangeShapeType="1" noTextEdit="1"/>
          </p:cNvSpPr>
          <p:nvPr/>
        </p:nvSpPr>
        <p:spPr bwMode="auto">
          <a:xfrm>
            <a:off x="1403350" y="5084763"/>
            <a:ext cx="6913563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n-NO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1.3 Božije Ime i karakter</a:t>
            </a:r>
            <a:endParaRPr lang="en-GB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r-Latn-CS" sz="4000" b="1" smtClean="0">
                <a:solidFill>
                  <a:srgbClr val="10253F"/>
                </a:solidFill>
              </a:rPr>
              <a:t>Na hebrjeskom a i na Grčkom jeziku imena reflektuju karaktere</a:t>
            </a:r>
            <a:endParaRPr lang="en-GB" sz="4000" b="1" smtClean="0">
              <a:solidFill>
                <a:srgbClr val="10253F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smtClean="0"/>
              <a:t>‘</a:t>
            </a:r>
            <a:r>
              <a:rPr lang="sr-Latn-CS" sz="3000" smtClean="0"/>
              <a:t>Jesus</a:t>
            </a:r>
            <a:r>
              <a:rPr lang="en-GB" sz="3000" smtClean="0"/>
              <a:t>’ = ‘S</a:t>
            </a:r>
            <a:r>
              <a:rPr lang="sr-Latn-CS" sz="3000" smtClean="0"/>
              <a:t>pasitelj</a:t>
            </a:r>
            <a:r>
              <a:rPr lang="en-GB" sz="3000" smtClean="0"/>
              <a:t>’ - </a:t>
            </a:r>
            <a:r>
              <a:rPr lang="sr-Latn-CS" sz="3000" smtClean="0"/>
              <a:t>jer</a:t>
            </a:r>
            <a:r>
              <a:rPr lang="en-GB" sz="3000" smtClean="0"/>
              <a:t> “</a:t>
            </a:r>
            <a:r>
              <a:rPr lang="sr-Latn-CS" sz="3000" smtClean="0"/>
              <a:t>jer će On izbaviti (spasiti) svoj narod od greha njihovog</a:t>
            </a:r>
            <a:r>
              <a:rPr lang="en-GB" sz="3000" smtClean="0"/>
              <a:t>” (Mt. 1:21).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smtClean="0"/>
              <a:t>‘Abraham’ = ‘</a:t>
            </a:r>
            <a:r>
              <a:rPr lang="sr-Latn-CS" sz="3000" smtClean="0"/>
              <a:t>Otac velikog mnoštva</a:t>
            </a:r>
            <a:r>
              <a:rPr lang="en-GB" sz="3000" smtClean="0"/>
              <a:t>’ - “</a:t>
            </a:r>
            <a:r>
              <a:rPr lang="sr-Latn-CS" sz="3000" smtClean="0"/>
              <a:t>Ja sam te učinio ocem mnogih naroda</a:t>
            </a:r>
            <a:r>
              <a:rPr lang="en-GB" sz="3000" smtClean="0"/>
              <a:t>” (</a:t>
            </a:r>
            <a:r>
              <a:rPr lang="sr-Latn-CS" sz="3000" smtClean="0"/>
              <a:t>Post</a:t>
            </a:r>
            <a:r>
              <a:rPr lang="en-GB" sz="3000" smtClean="0"/>
              <a:t>. 17:5)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smtClean="0"/>
              <a:t>‘Ev</a:t>
            </a:r>
            <a:r>
              <a:rPr lang="sr-Latn-CS" sz="3000" smtClean="0"/>
              <a:t>a</a:t>
            </a:r>
            <a:r>
              <a:rPr lang="en-GB" sz="3000" smtClean="0"/>
              <a:t>’ = ‘</a:t>
            </a:r>
            <a:r>
              <a:rPr lang="sr-Latn-CS" sz="3000" smtClean="0"/>
              <a:t>Život</a:t>
            </a:r>
            <a:r>
              <a:rPr lang="en-GB" sz="3000" smtClean="0"/>
              <a:t>’ - “</a:t>
            </a:r>
            <a:r>
              <a:rPr lang="sr-Latn-CS" sz="3000" smtClean="0"/>
              <a:t>jer je ona mati svim živima</a:t>
            </a:r>
            <a:r>
              <a:rPr lang="en-GB" sz="3000" smtClean="0"/>
              <a:t>” (</a:t>
            </a:r>
            <a:r>
              <a:rPr lang="sr-Latn-CS" sz="3000" smtClean="0"/>
              <a:t>Post</a:t>
            </a:r>
            <a:r>
              <a:rPr lang="en-GB" sz="3000" smtClean="0"/>
              <a:t>. 3:20).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smtClean="0"/>
              <a:t>‘Simeon’ = ‘</a:t>
            </a:r>
            <a:r>
              <a:rPr lang="sr-Latn-CS" sz="3000" smtClean="0"/>
              <a:t>dočuj</a:t>
            </a:r>
            <a:r>
              <a:rPr lang="en-GB" sz="3000" smtClean="0"/>
              <a:t>’ – </a:t>
            </a:r>
            <a:r>
              <a:rPr lang="sr-Latn-CS" sz="3000" smtClean="0"/>
              <a:t>jer </a:t>
            </a:r>
            <a:r>
              <a:rPr lang="en-GB" sz="3000" smtClean="0"/>
              <a:t>“</a:t>
            </a:r>
            <a:r>
              <a:rPr lang="sr-Latn-CS" sz="3000" smtClean="0"/>
              <a:t>Bog ču da sam prezrena, pa mi dade i ovoga, I nadjenu mu ime Simeon</a:t>
            </a:r>
            <a:r>
              <a:rPr lang="en-GB" sz="3000" smtClean="0"/>
              <a:t>” (</a:t>
            </a:r>
            <a:r>
              <a:rPr lang="sr-Latn-CS" sz="3000" smtClean="0"/>
              <a:t>Post</a:t>
            </a:r>
            <a:r>
              <a:rPr lang="en-GB" sz="3000" smtClean="0"/>
              <a:t>. 29:33).</a:t>
            </a:r>
          </a:p>
          <a:p>
            <a:pPr eaLnBrk="1" hangingPunct="1">
              <a:lnSpc>
                <a:spcPct val="90000"/>
              </a:lnSpc>
            </a:pPr>
            <a:endParaRPr lang="en-GB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6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79388" y="1700213"/>
            <a:ext cx="8713787" cy="20447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GB" smtClean="0">
                <a:solidFill>
                  <a:srgbClr val="254061"/>
                </a:solidFill>
              </a:rPr>
              <a:t>“</a:t>
            </a:r>
            <a:r>
              <a:rPr lang="sr-Latn-CS" smtClean="0">
                <a:solidFill>
                  <a:srgbClr val="254061"/>
                </a:solidFill>
              </a:rPr>
              <a:t>Gospod</a:t>
            </a:r>
            <a:r>
              <a:rPr lang="en-GB" smtClean="0">
                <a:solidFill>
                  <a:srgbClr val="254061"/>
                </a:solidFill>
              </a:rPr>
              <a:t> [Yahweh], </a:t>
            </a:r>
            <a:r>
              <a:rPr lang="sr-Latn-CS" smtClean="0">
                <a:solidFill>
                  <a:srgbClr val="254061"/>
                </a:solidFill>
              </a:rPr>
              <a:t>Gospod</a:t>
            </a:r>
            <a:r>
              <a:rPr lang="en-GB" smtClean="0">
                <a:solidFill>
                  <a:srgbClr val="254061"/>
                </a:solidFill>
              </a:rPr>
              <a:t> </a:t>
            </a:r>
            <a:r>
              <a:rPr lang="sr-Latn-CS" smtClean="0">
                <a:solidFill>
                  <a:srgbClr val="254061"/>
                </a:solidFill>
              </a:rPr>
              <a:t>Bog</a:t>
            </a:r>
            <a:r>
              <a:rPr lang="en-GB" smtClean="0">
                <a:solidFill>
                  <a:srgbClr val="254061"/>
                </a:solidFill>
              </a:rPr>
              <a:t>, m</a:t>
            </a:r>
            <a:r>
              <a:rPr lang="sr-Latn-CS" smtClean="0">
                <a:solidFill>
                  <a:srgbClr val="254061"/>
                </a:solidFill>
              </a:rPr>
              <a:t>ilostiv, žalostiv, spor na gnev i obilan milosrđem i istinom. Koji čuva milost tisućama, prašta bezakonja i nepravde i grehe</a:t>
            </a:r>
            <a:r>
              <a:rPr lang="en-GB" smtClean="0">
                <a:solidFill>
                  <a:srgbClr val="254061"/>
                </a:solidFill>
              </a:rPr>
              <a:t>”. </a:t>
            </a:r>
            <a:r>
              <a:rPr lang="sr-Latn-CS" sz="2400" smtClean="0">
                <a:solidFill>
                  <a:srgbClr val="254061"/>
                </a:solidFill>
              </a:rPr>
              <a:t>Izl</a:t>
            </a:r>
            <a:r>
              <a:rPr lang="en-GB" sz="2400" smtClean="0">
                <a:solidFill>
                  <a:srgbClr val="254061"/>
                </a:solidFill>
              </a:rPr>
              <a:t>. 34:5-7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776288" y="333375"/>
            <a:ext cx="75914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BOG OBJAVLJUJE SVOJE 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632523"/>
                </a:solidFill>
              </a:rPr>
              <a:t>	- </a:t>
            </a:r>
            <a:r>
              <a:rPr lang="sr-Latn-CS" sz="2400" smtClean="0">
                <a:solidFill>
                  <a:srgbClr val="632523"/>
                </a:solidFill>
              </a:rPr>
              <a:t>Dobar </a:t>
            </a:r>
            <a:r>
              <a:rPr lang="en-US" sz="2400" smtClean="0">
                <a:solidFill>
                  <a:srgbClr val="632523"/>
                </a:solidFill>
              </a:rPr>
              <a:t>- Yahweh </a:t>
            </a:r>
            <a:r>
              <a:rPr lang="sr-Latn-CS" sz="2400" smtClean="0">
                <a:solidFill>
                  <a:srgbClr val="632523"/>
                </a:solidFill>
              </a:rPr>
              <a:t>je milostiv </a:t>
            </a:r>
            <a:r>
              <a:rPr lang="en-US" sz="2400" smtClean="0">
                <a:solidFill>
                  <a:srgbClr val="632523"/>
                </a:solidFill>
              </a:rPr>
              <a:t>- </a:t>
            </a:r>
            <a:r>
              <a:rPr lang="sr-Latn-CS" sz="2400" smtClean="0">
                <a:solidFill>
                  <a:srgbClr val="632523"/>
                </a:solidFill>
              </a:rPr>
              <a:t>sažaljiv</a:t>
            </a:r>
            <a:r>
              <a:rPr lang="en-US" sz="2400" smtClean="0">
                <a:solidFill>
                  <a:srgbClr val="632523"/>
                </a:solidFill>
              </a:rPr>
              <a:t>. Ps</a:t>
            </a:r>
            <a:r>
              <a:rPr lang="sr-Latn-CS" sz="2400" smtClean="0">
                <a:solidFill>
                  <a:srgbClr val="632523"/>
                </a:solidFill>
              </a:rPr>
              <a:t>.</a:t>
            </a:r>
            <a:r>
              <a:rPr lang="en-US" sz="2400" smtClean="0">
                <a:solidFill>
                  <a:srgbClr val="632523"/>
                </a:solidFill>
              </a:rPr>
              <a:t> 78:38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632523"/>
                </a:solidFill>
              </a:rPr>
              <a:t>	- Yahweh </a:t>
            </a:r>
            <a:r>
              <a:rPr lang="sr-Latn-CS" sz="2400" smtClean="0">
                <a:solidFill>
                  <a:srgbClr val="632523"/>
                </a:solidFill>
              </a:rPr>
              <a:t>je darežljiv</a:t>
            </a:r>
            <a:r>
              <a:rPr lang="en-US" sz="2400" smtClean="0">
                <a:solidFill>
                  <a:srgbClr val="632523"/>
                </a:solidFill>
              </a:rPr>
              <a:t> – </a:t>
            </a:r>
            <a:r>
              <a:rPr lang="sr-Latn-CS" sz="2400" smtClean="0">
                <a:solidFill>
                  <a:srgbClr val="632523"/>
                </a:solidFill>
              </a:rPr>
              <a:t>blagodaran </a:t>
            </a:r>
            <a:r>
              <a:rPr lang="en-US" sz="2400" smtClean="0">
                <a:solidFill>
                  <a:srgbClr val="632523"/>
                </a:solidFill>
              </a:rPr>
              <a:t>. E</a:t>
            </a:r>
            <a:r>
              <a:rPr lang="sr-Latn-CS" sz="2400" smtClean="0">
                <a:solidFill>
                  <a:srgbClr val="632523"/>
                </a:solidFill>
              </a:rPr>
              <a:t>f.</a:t>
            </a:r>
            <a:r>
              <a:rPr lang="en-US" sz="2400" smtClean="0">
                <a:solidFill>
                  <a:srgbClr val="632523"/>
                </a:solidFill>
              </a:rPr>
              <a:t> 2:8-9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632523"/>
                </a:solidFill>
              </a:rPr>
              <a:t>	- Yahweh </a:t>
            </a:r>
            <a:r>
              <a:rPr lang="sr-Latn-CS" sz="2400" smtClean="0">
                <a:solidFill>
                  <a:srgbClr val="632523"/>
                </a:solidFill>
              </a:rPr>
              <a:t>je dugotrpljiv</a:t>
            </a:r>
            <a:r>
              <a:rPr lang="en-US" sz="2400" smtClean="0">
                <a:solidFill>
                  <a:srgbClr val="632523"/>
                </a:solidFill>
              </a:rPr>
              <a:t> - </a:t>
            </a:r>
            <a:r>
              <a:rPr lang="sr-Latn-CS" sz="2400" smtClean="0">
                <a:solidFill>
                  <a:srgbClr val="632523"/>
                </a:solidFill>
              </a:rPr>
              <a:t>strpjiv</a:t>
            </a:r>
            <a:r>
              <a:rPr lang="en-US" sz="2400" smtClean="0">
                <a:solidFill>
                  <a:srgbClr val="632523"/>
                </a:solidFill>
              </a:rPr>
              <a:t>, s</a:t>
            </a:r>
            <a:r>
              <a:rPr lang="sr-Latn-CS" sz="2400" smtClean="0">
                <a:solidFill>
                  <a:srgbClr val="632523"/>
                </a:solidFill>
              </a:rPr>
              <a:t>por na gnev</a:t>
            </a:r>
            <a:r>
              <a:rPr lang="en-US" sz="2400" smtClean="0">
                <a:solidFill>
                  <a:srgbClr val="632523"/>
                </a:solidFill>
              </a:rPr>
              <a:t>, 1 Pet 3:20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632523"/>
                </a:solidFill>
              </a:rPr>
              <a:t>	- Yahweh </a:t>
            </a:r>
            <a:r>
              <a:rPr lang="sr-Latn-CS" sz="2400" smtClean="0">
                <a:solidFill>
                  <a:srgbClr val="632523"/>
                </a:solidFill>
              </a:rPr>
              <a:t>je</a:t>
            </a:r>
            <a:r>
              <a:rPr lang="en-US" sz="2400" smtClean="0">
                <a:solidFill>
                  <a:srgbClr val="632523"/>
                </a:solidFill>
              </a:rPr>
              <a:t> </a:t>
            </a:r>
            <a:r>
              <a:rPr lang="sr-Latn-CS" sz="2400" smtClean="0">
                <a:solidFill>
                  <a:srgbClr val="632523"/>
                </a:solidFill>
              </a:rPr>
              <a:t>dobar </a:t>
            </a:r>
            <a:r>
              <a:rPr lang="en-US" sz="2400" smtClean="0">
                <a:solidFill>
                  <a:srgbClr val="632523"/>
                </a:solidFill>
              </a:rPr>
              <a:t> - </a:t>
            </a:r>
            <a:r>
              <a:rPr lang="sr-Latn-CS" sz="2400" smtClean="0">
                <a:solidFill>
                  <a:srgbClr val="632523"/>
                </a:solidFill>
              </a:rPr>
              <a:t>pravedan </a:t>
            </a:r>
            <a:r>
              <a:rPr lang="en-US" sz="2400" smtClean="0">
                <a:solidFill>
                  <a:srgbClr val="632523"/>
                </a:solidFill>
              </a:rPr>
              <a:t>, Ps 33:5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632523"/>
                </a:solidFill>
              </a:rPr>
              <a:t>	- Yahweh </a:t>
            </a:r>
            <a:r>
              <a:rPr lang="sr-Latn-CS" sz="2400" smtClean="0">
                <a:solidFill>
                  <a:srgbClr val="632523"/>
                </a:solidFill>
              </a:rPr>
              <a:t>je istinit</a:t>
            </a:r>
            <a:r>
              <a:rPr lang="en-US" sz="2400" smtClean="0">
                <a:solidFill>
                  <a:srgbClr val="632523"/>
                </a:solidFill>
              </a:rPr>
              <a:t> – </a:t>
            </a:r>
            <a:r>
              <a:rPr lang="sr-Latn-CS" sz="2400" smtClean="0">
                <a:solidFill>
                  <a:srgbClr val="632523"/>
                </a:solidFill>
              </a:rPr>
              <a:t>od reči , poverljiv </a:t>
            </a:r>
            <a:r>
              <a:rPr lang="en-US" sz="2400" smtClean="0">
                <a:solidFill>
                  <a:srgbClr val="632523"/>
                </a:solidFill>
              </a:rPr>
              <a:t> Ps</a:t>
            </a:r>
            <a:r>
              <a:rPr lang="sr-Latn-CS" sz="2400" smtClean="0">
                <a:solidFill>
                  <a:srgbClr val="632523"/>
                </a:solidFill>
              </a:rPr>
              <a:t>.</a:t>
            </a:r>
            <a:r>
              <a:rPr lang="en-US" sz="2400" smtClean="0">
                <a:solidFill>
                  <a:srgbClr val="632523"/>
                </a:solidFill>
              </a:rPr>
              <a:t>119:160.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632523"/>
                </a:solidFill>
              </a:rPr>
              <a:t>	</a:t>
            </a:r>
            <a:r>
              <a:rPr lang="sr-Latn-CS" sz="2400" smtClean="0">
                <a:solidFill>
                  <a:srgbClr val="632523"/>
                </a:solidFill>
              </a:rPr>
              <a:t>Strogoća</a:t>
            </a:r>
            <a:r>
              <a:rPr lang="en-US" sz="2400" smtClean="0">
                <a:solidFill>
                  <a:srgbClr val="632523"/>
                </a:solidFill>
              </a:rPr>
              <a:t> - Yahweh </a:t>
            </a:r>
            <a:r>
              <a:rPr lang="sr-Latn-CS" sz="2400" smtClean="0">
                <a:solidFill>
                  <a:srgbClr val="632523"/>
                </a:solidFill>
              </a:rPr>
              <a:t>ne pravda krivoga</a:t>
            </a:r>
            <a:r>
              <a:rPr lang="en-US" sz="2400" smtClean="0">
                <a:solidFill>
                  <a:srgbClr val="632523"/>
                </a:solidFill>
              </a:rPr>
              <a:t> </a:t>
            </a:r>
            <a:r>
              <a:rPr lang="sr-Latn-CS" sz="2400" smtClean="0">
                <a:solidFill>
                  <a:srgbClr val="632523"/>
                </a:solidFill>
              </a:rPr>
              <a:t>Izl.</a:t>
            </a:r>
            <a:r>
              <a:rPr lang="en-US" sz="2400" smtClean="0">
                <a:solidFill>
                  <a:srgbClr val="632523"/>
                </a:solidFill>
              </a:rPr>
              <a:t> 34:7, </a:t>
            </a:r>
            <a:r>
              <a:rPr lang="sr-Latn-CS" sz="2400" smtClean="0">
                <a:solidFill>
                  <a:srgbClr val="632523"/>
                </a:solidFill>
              </a:rPr>
              <a:t>P.Z.</a:t>
            </a:r>
            <a:r>
              <a:rPr lang="en-US" sz="2400" smtClean="0">
                <a:solidFill>
                  <a:srgbClr val="632523"/>
                </a:solidFill>
              </a:rPr>
              <a:t>5:9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sz="2400" smtClean="0">
                <a:solidFill>
                  <a:srgbClr val="632523"/>
                </a:solidFill>
              </a:rPr>
              <a:t>	- </a:t>
            </a:r>
            <a:r>
              <a:rPr lang="sr-Latn-CS" sz="2400" smtClean="0">
                <a:solidFill>
                  <a:srgbClr val="632523"/>
                </a:solidFill>
              </a:rPr>
              <a:t>Onima koji ga mrze</a:t>
            </a:r>
            <a:r>
              <a:rPr lang="en-US" sz="2400" smtClean="0">
                <a:solidFill>
                  <a:srgbClr val="632523"/>
                </a:solidFill>
              </a:rPr>
              <a:t> </a:t>
            </a:r>
            <a:r>
              <a:rPr lang="sr-Latn-CS" sz="2400" smtClean="0">
                <a:solidFill>
                  <a:srgbClr val="632523"/>
                </a:solidFill>
              </a:rPr>
              <a:t>Post.</a:t>
            </a:r>
            <a:r>
              <a:rPr lang="en-US" sz="2400" smtClean="0">
                <a:solidFill>
                  <a:srgbClr val="632523"/>
                </a:solidFill>
              </a:rPr>
              <a:t> 6:5-8, R</a:t>
            </a:r>
            <a:r>
              <a:rPr lang="sr-Latn-CS" sz="2400" smtClean="0">
                <a:solidFill>
                  <a:srgbClr val="632523"/>
                </a:solidFill>
              </a:rPr>
              <a:t>i</a:t>
            </a:r>
            <a:r>
              <a:rPr lang="en-US" sz="2400" smtClean="0">
                <a:solidFill>
                  <a:srgbClr val="632523"/>
                </a:solidFill>
              </a:rPr>
              <a:t>m 1:28-32</a:t>
            </a:r>
          </a:p>
        </p:txBody>
      </p:sp>
      <p:pic>
        <p:nvPicPr>
          <p:cNvPr id="4" name="Picture 3" descr="han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93096"/>
            <a:ext cx="3506143" cy="233742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412" name="WordArt 5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24542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Osobine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Ex34_5_GodsGl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15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867400" y="908050"/>
            <a:ext cx="2744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2800"/>
              <a:t>Mojsije je video </a:t>
            </a:r>
            <a:endParaRPr lang="en-GB" sz="2800"/>
          </a:p>
          <a:p>
            <a:r>
              <a:rPr lang="sr-Latn-CS" sz="2800"/>
              <a:t>Božiju savu </a:t>
            </a:r>
            <a:endParaRPr lang="en-GB" sz="2800"/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539750" y="4221163"/>
            <a:ext cx="8424863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r>
              <a:rPr lang="vi-VN" sz="2000"/>
              <a:t>‘’A Gospodin siđe u oblaku i stade onde s njim i povika po imenu GOSPODIN. Jer prolazeći GOSPODIN ispred njega vikaše GOSPODIN GOSPODIN Bog milostiv, žalostiv, spor na gnev i obilan milosrđem i istinom. Koji čuva milost tisućama, prašta bezaknja i nepravde i grehe, koji ne pravda krivoga i pohodi grehe otačke na sinovima i na unucima do trećeg i četvrtog kolena .‘’ IZL. 34:5-7</a:t>
            </a:r>
            <a:endParaRPr lang="en-GB"/>
          </a:p>
          <a:p>
            <a:pPr algn="ctr"/>
            <a:r>
              <a:rPr lang="sr-Latn-CS"/>
              <a:t>DOBROTA I STROGOĆA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e-IL" smtClean="0">
                <a:solidFill>
                  <a:srgbClr val="FFFFCC"/>
                </a:solidFill>
              </a:rPr>
              <a:t>יהוה</a:t>
            </a:r>
            <a:r>
              <a:rPr lang="en-GB" smtClean="0">
                <a:solidFill>
                  <a:srgbClr val="FFFFCC"/>
                </a:solidFill>
              </a:rPr>
              <a:t> </a:t>
            </a:r>
            <a:r>
              <a:rPr lang="he-IL" smtClean="0">
                <a:solidFill>
                  <a:srgbClr val="FFFFCC"/>
                </a:solidFill>
              </a:rPr>
              <a:t>אלהים</a:t>
            </a:r>
            <a:endParaRPr lang="en-GB" smtClean="0">
              <a:solidFill>
                <a:srgbClr val="FFFFCC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900113" y="1412875"/>
            <a:ext cx="7786687" cy="47132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b="1" smtClean="0">
                <a:solidFill>
                  <a:srgbClr val="FFFFCC"/>
                </a:solidFill>
              </a:rPr>
              <a:t>YAHWEH ELOHIM</a:t>
            </a:r>
            <a:endParaRPr lang="en-GB" smtClean="0">
              <a:solidFill>
                <a:srgbClr val="FFFFCC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sr-Latn-CS" b="1" i="1" smtClean="0">
                <a:solidFill>
                  <a:srgbClr val="FFFFCC"/>
                </a:solidFill>
              </a:rPr>
              <a:t>Sa značenjem</a:t>
            </a:r>
            <a:endParaRPr lang="en-GB" smtClean="0">
              <a:solidFill>
                <a:srgbClr val="FFFFCC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sr-Latn-CS" b="1" smtClean="0">
                <a:solidFill>
                  <a:srgbClr val="FFFFCC"/>
                </a:solidFill>
              </a:rPr>
              <a:t>ONAJ KOJI ĆE BITI OTKRIVEN U GRUPI MOĆNIH POJEDINACA</a:t>
            </a:r>
            <a:endParaRPr lang="en-GB" smtClean="0">
              <a:solidFill>
                <a:srgbClr val="FFFFCC"/>
              </a:solidFill>
            </a:endParaRPr>
          </a:p>
          <a:p>
            <a:pPr eaLnBrk="1" hangingPunct="1"/>
            <a:endParaRPr lang="en-GB" smtClean="0"/>
          </a:p>
        </p:txBody>
      </p:sp>
      <p:pic>
        <p:nvPicPr>
          <p:cNvPr id="4" name="Picture 3" descr="shining-in-the-darkn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347610"/>
            <a:ext cx="4680520" cy="351039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4000"/>
            <a:lum/>
          </a:blip>
          <a:srcRect/>
          <a:stretch>
            <a:fillRect t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sr-Latn-CS" smtClean="0">
                <a:solidFill>
                  <a:srgbClr val="10253F"/>
                </a:solidFill>
              </a:rPr>
              <a:t>Ako mi želimo da smrt više ne vlada nad nama</a:t>
            </a:r>
            <a:r>
              <a:rPr lang="en-GB" smtClean="0">
                <a:solidFill>
                  <a:srgbClr val="10253F"/>
                </a:solidFill>
              </a:rPr>
              <a:t>,</a:t>
            </a:r>
            <a:r>
              <a:rPr lang="sr-Latn-CS" smtClean="0">
                <a:solidFill>
                  <a:srgbClr val="10253F"/>
                </a:solidFill>
              </a:rPr>
              <a:t> da živimo moralno savršeno</a:t>
            </a:r>
            <a:r>
              <a:rPr lang="en-GB" smtClean="0">
                <a:solidFill>
                  <a:srgbClr val="10253F"/>
                </a:solidFill>
              </a:rPr>
              <a:t> </a:t>
            </a:r>
            <a:r>
              <a:rPr lang="sr-Latn-CS" smtClean="0">
                <a:solidFill>
                  <a:srgbClr val="10253F"/>
                </a:solidFill>
              </a:rPr>
              <a:t>moramo se ujediniti sa Njegovim imenom </a:t>
            </a:r>
            <a:r>
              <a:rPr lang="en-GB" smtClean="0">
                <a:solidFill>
                  <a:srgbClr val="10253F"/>
                </a:solidFill>
              </a:rPr>
              <a:t>. </a:t>
            </a:r>
            <a:r>
              <a:rPr lang="sr-Latn-CS" smtClean="0">
                <a:solidFill>
                  <a:srgbClr val="10253F"/>
                </a:solidFill>
              </a:rPr>
              <a:t>Put da to uradimo </a:t>
            </a:r>
            <a:r>
              <a:rPr lang="en-GB" smtClean="0">
                <a:solidFill>
                  <a:srgbClr val="10253F"/>
                </a:solidFill>
              </a:rPr>
              <a:t> </a:t>
            </a:r>
            <a:r>
              <a:rPr lang="sr-Latn-CS" smtClean="0">
                <a:solidFill>
                  <a:srgbClr val="10253F"/>
                </a:solidFill>
              </a:rPr>
              <a:t>počinje krštenjem u Ime Njegovo </a:t>
            </a:r>
            <a:r>
              <a:rPr lang="en-GB" smtClean="0">
                <a:solidFill>
                  <a:srgbClr val="10253F"/>
                </a:solidFill>
              </a:rPr>
              <a:t>-  Yahweh Elohim (Mt. 28:19). </a:t>
            </a:r>
            <a:r>
              <a:rPr lang="sr-Latn-CS" smtClean="0">
                <a:solidFill>
                  <a:srgbClr val="10253F"/>
                </a:solidFill>
              </a:rPr>
              <a:t>To nas takođe čini potomcima </a:t>
            </a:r>
            <a:r>
              <a:rPr lang="en-GB" smtClean="0">
                <a:solidFill>
                  <a:srgbClr val="10253F"/>
                </a:solidFill>
              </a:rPr>
              <a:t> Abraham</a:t>
            </a:r>
            <a:r>
              <a:rPr lang="sr-Latn-CS" smtClean="0">
                <a:solidFill>
                  <a:srgbClr val="10253F"/>
                </a:solidFill>
              </a:rPr>
              <a:t>a</a:t>
            </a:r>
            <a:r>
              <a:rPr lang="en-GB" smtClean="0">
                <a:solidFill>
                  <a:srgbClr val="10253F"/>
                </a:solidFill>
              </a:rPr>
              <a:t> (Gal. 3:27-29) </a:t>
            </a:r>
            <a:r>
              <a:rPr lang="sr-Latn-CS" smtClean="0">
                <a:solidFill>
                  <a:srgbClr val="10253F"/>
                </a:solidFill>
              </a:rPr>
              <a:t>a kao potomcima nam je obećano nasledstvo sveta </a:t>
            </a:r>
            <a:r>
              <a:rPr lang="en-GB" smtClean="0">
                <a:solidFill>
                  <a:srgbClr val="10253F"/>
                </a:solidFill>
              </a:rPr>
              <a:t> (</a:t>
            </a:r>
            <a:r>
              <a:rPr lang="sr-Latn-CS" smtClean="0">
                <a:solidFill>
                  <a:srgbClr val="10253F"/>
                </a:solidFill>
              </a:rPr>
              <a:t>Post</a:t>
            </a:r>
            <a:r>
              <a:rPr lang="en-GB" smtClean="0">
                <a:solidFill>
                  <a:srgbClr val="10253F"/>
                </a:solidFill>
              </a:rPr>
              <a:t>. 17:8; R</a:t>
            </a:r>
            <a:r>
              <a:rPr lang="sr-Latn-CS" smtClean="0">
                <a:solidFill>
                  <a:srgbClr val="10253F"/>
                </a:solidFill>
              </a:rPr>
              <a:t>i</a:t>
            </a:r>
            <a:r>
              <a:rPr lang="en-GB" smtClean="0">
                <a:solidFill>
                  <a:srgbClr val="10253F"/>
                </a:solidFill>
              </a:rPr>
              <a:t>m. 4:13) – </a:t>
            </a:r>
            <a:r>
              <a:rPr lang="sr-Latn-CS" smtClean="0">
                <a:solidFill>
                  <a:srgbClr val="10253F"/>
                </a:solidFill>
              </a:rPr>
              <a:t>a tada smo udeo u </a:t>
            </a:r>
            <a:r>
              <a:rPr lang="en-GB" smtClean="0">
                <a:solidFill>
                  <a:srgbClr val="10253F"/>
                </a:solidFill>
              </a:rPr>
              <a:t> ‘m</a:t>
            </a:r>
            <a:r>
              <a:rPr lang="sr-Latn-CS" smtClean="0">
                <a:solidFill>
                  <a:srgbClr val="10253F"/>
                </a:solidFill>
              </a:rPr>
              <a:t>oćnicima</a:t>
            </a:r>
            <a:r>
              <a:rPr lang="en-GB" smtClean="0">
                <a:solidFill>
                  <a:srgbClr val="10253F"/>
                </a:solidFill>
              </a:rPr>
              <a:t>’ (‘Elohim’) </a:t>
            </a:r>
            <a:r>
              <a:rPr lang="sr-Latn-CS" smtClean="0">
                <a:solidFill>
                  <a:srgbClr val="10253F"/>
                </a:solidFill>
              </a:rPr>
              <a:t>u kojem će smisao  Božijeg Imena dobiti svoju potpunu suštinu </a:t>
            </a:r>
            <a:r>
              <a:rPr lang="en-GB" smtClean="0">
                <a:solidFill>
                  <a:srgbClr val="10253F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4213" y="981075"/>
            <a:ext cx="7772400" cy="1470025"/>
          </a:xfrm>
        </p:spPr>
        <p:txBody>
          <a:bodyPr/>
          <a:lstStyle/>
          <a:p>
            <a:pPr eaLnBrk="1" hangingPunct="1"/>
            <a:r>
              <a:rPr lang="en-GB" b="1" smtClean="0">
                <a:solidFill>
                  <a:srgbClr val="632523"/>
                </a:solidFill>
              </a:rPr>
              <a:t>1.1  </a:t>
            </a:r>
            <a:r>
              <a:rPr lang="sr-Latn-CS" b="1" smtClean="0">
                <a:solidFill>
                  <a:srgbClr val="632523"/>
                </a:solidFill>
              </a:rPr>
              <a:t>Božije postojanje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95288" y="2708275"/>
            <a:ext cx="4321175" cy="4581525"/>
          </a:xfrm>
        </p:spPr>
        <p:txBody>
          <a:bodyPr/>
          <a:lstStyle/>
          <a:p>
            <a:pPr algn="l" eaLnBrk="1" hangingPunct="1"/>
            <a:r>
              <a:rPr lang="en-GB" smtClean="0">
                <a:solidFill>
                  <a:srgbClr val="632523"/>
                </a:solidFill>
              </a:rPr>
              <a:t>“</a:t>
            </a:r>
            <a:r>
              <a:rPr lang="sr-Latn-CS" smtClean="0">
                <a:solidFill>
                  <a:srgbClr val="632523"/>
                </a:solidFill>
              </a:rPr>
              <a:t>jer onaj koji želi pristupiti Bogu mora verovati da postoji Bog i da nagrađuje one koji ga traže</a:t>
            </a:r>
            <a:r>
              <a:rPr lang="en-GB" smtClean="0">
                <a:solidFill>
                  <a:srgbClr val="632523"/>
                </a:solidFill>
              </a:rPr>
              <a:t>” </a:t>
            </a:r>
          </a:p>
          <a:p>
            <a:pPr algn="l" eaLnBrk="1" hangingPunct="1"/>
            <a:r>
              <a:rPr lang="en-GB" sz="2400" smtClean="0">
                <a:solidFill>
                  <a:srgbClr val="632523"/>
                </a:solidFill>
              </a:rPr>
              <a:t>                                      Heb. 11:6 </a:t>
            </a:r>
          </a:p>
        </p:txBody>
      </p:sp>
      <p:pic>
        <p:nvPicPr>
          <p:cNvPr id="5" name="Picture 4" descr="praying 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6047" y="2780928"/>
            <a:ext cx="4378441" cy="3024336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itle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4213" y="616585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/>
              <a:t>Slava Božija objavljuje se na zemlji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ab2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23850" y="4960938"/>
            <a:ext cx="1027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611188" y="4673600"/>
            <a:ext cx="1100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250825" y="5805488"/>
            <a:ext cx="8353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2000" b="1"/>
              <a:t>‘’Jer će se zemlja napuniti poznanja slave Gospodinove kao što je more puno vode’’ Hab 2 :14</a:t>
            </a:r>
            <a:r>
              <a:rPr lang="sr-Latn-CS"/>
              <a:t>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/>
          <a:lstStyle/>
          <a:p>
            <a:pPr eaLnBrk="1" hangingPunct="1"/>
            <a:r>
              <a:rPr lang="en-GB" sz="4800" b="1" smtClean="0">
                <a:solidFill>
                  <a:srgbClr val="002060"/>
                </a:solidFill>
              </a:rPr>
              <a:t>1.4 </a:t>
            </a:r>
            <a:r>
              <a:rPr lang="sr-Latn-CS" sz="4800" b="1" smtClean="0">
                <a:solidFill>
                  <a:srgbClr val="002060"/>
                </a:solidFill>
              </a:rPr>
              <a:t>Anđeli</a:t>
            </a:r>
            <a:endParaRPr lang="en-GB" sz="4800" b="1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smtClean="0">
                <a:solidFill>
                  <a:srgbClr val="10253F"/>
                </a:solidFill>
              </a:rPr>
              <a:t>An</a:t>
            </a:r>
            <a:r>
              <a:rPr lang="sr-Latn-CS" b="1" smtClean="0">
                <a:solidFill>
                  <a:srgbClr val="10253F"/>
                </a:solidFill>
              </a:rPr>
              <a:t>đeli</a:t>
            </a:r>
            <a:endParaRPr lang="en-GB" b="1" smtClean="0">
              <a:solidFill>
                <a:srgbClr val="10253F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0925" cy="4997450"/>
          </a:xfrm>
        </p:spPr>
        <p:txBody>
          <a:bodyPr/>
          <a:lstStyle/>
          <a:p>
            <a:pPr eaLnBrk="1" hangingPunct="1"/>
            <a:r>
              <a:rPr lang="sr-Latn-CS" smtClean="0">
                <a:solidFill>
                  <a:srgbClr val="632523"/>
                </a:solidFill>
              </a:rPr>
              <a:t>Su stvarna fizička bića</a:t>
            </a:r>
            <a:endParaRPr lang="en-GB" smtClean="0">
              <a:solidFill>
                <a:srgbClr val="632523"/>
              </a:solidFill>
            </a:endParaRPr>
          </a:p>
          <a:p>
            <a:pPr eaLnBrk="1" hangingPunct="1"/>
            <a:r>
              <a:rPr lang="sr-Latn-CS" smtClean="0">
                <a:solidFill>
                  <a:srgbClr val="632523"/>
                </a:solidFill>
              </a:rPr>
              <a:t>Nosioci su Božijeg Imena</a:t>
            </a:r>
            <a:endParaRPr lang="en-GB" smtClean="0">
              <a:solidFill>
                <a:srgbClr val="632523"/>
              </a:solidFill>
            </a:endParaRPr>
          </a:p>
          <a:p>
            <a:pPr eaLnBrk="1" hangingPunct="1"/>
            <a:r>
              <a:rPr lang="sr-Latn-CS" smtClean="0">
                <a:solidFill>
                  <a:srgbClr val="632523"/>
                </a:solidFill>
              </a:rPr>
              <a:t>Kroz njih Božiji Duh izvršava Božiju volju</a:t>
            </a:r>
            <a:endParaRPr lang="en-GB" smtClean="0">
              <a:solidFill>
                <a:srgbClr val="632523"/>
              </a:solidFill>
            </a:endParaRPr>
          </a:p>
          <a:p>
            <a:pPr eaLnBrk="1" hangingPunct="1"/>
            <a:r>
              <a:rPr lang="sr-Latn-CS" smtClean="0">
                <a:solidFill>
                  <a:srgbClr val="632523"/>
                </a:solidFill>
              </a:rPr>
              <a:t>U skladu su sa Božijim karakterom i namerom</a:t>
            </a:r>
            <a:endParaRPr lang="en-GB" smtClean="0">
              <a:solidFill>
                <a:srgbClr val="632523"/>
              </a:solidFill>
            </a:endParaRPr>
          </a:p>
          <a:p>
            <a:pPr eaLnBrk="1" hangingPunct="1"/>
            <a:r>
              <a:rPr lang="sr-Latn-CS" smtClean="0">
                <a:solidFill>
                  <a:srgbClr val="632523"/>
                </a:solidFill>
              </a:rPr>
              <a:t>Objavljuju Boga</a:t>
            </a:r>
            <a:endParaRPr lang="en-GB" smtClean="0">
              <a:solidFill>
                <a:srgbClr val="632523"/>
              </a:solidFill>
            </a:endParaRPr>
          </a:p>
          <a:p>
            <a:pPr eaLnBrk="1" hangingPunct="1"/>
            <a:endParaRPr lang="en-GB" smtClean="0"/>
          </a:p>
        </p:txBody>
      </p:sp>
      <p:pic>
        <p:nvPicPr>
          <p:cNvPr id="4" name="Picture 3" descr="CAREL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836712"/>
            <a:ext cx="2349500" cy="508000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Značenje reči</a:t>
            </a:r>
            <a:r>
              <a:rPr lang="en-GB" smtClean="0"/>
              <a:t> ‘An</a:t>
            </a:r>
            <a:r>
              <a:rPr lang="sr-Latn-CS" smtClean="0"/>
              <a:t>đeo</a:t>
            </a:r>
            <a:r>
              <a:rPr lang="en-GB" smtClean="0"/>
              <a:t>’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sr-Latn-CS" sz="3000" smtClean="0"/>
              <a:t>Grča i Hebrejska reč </a:t>
            </a:r>
            <a:r>
              <a:rPr lang="en-GB" sz="3000" smtClean="0"/>
              <a:t>‘an</a:t>
            </a:r>
            <a:r>
              <a:rPr lang="sr-Latn-CS" sz="3000" smtClean="0"/>
              <a:t>đeo</a:t>
            </a:r>
            <a:r>
              <a:rPr lang="en-GB" sz="3000" smtClean="0"/>
              <a:t>’ </a:t>
            </a:r>
            <a:r>
              <a:rPr lang="sr-Latn-CS" sz="3000" smtClean="0"/>
              <a:t>znači</a:t>
            </a:r>
            <a:r>
              <a:rPr lang="en-GB" sz="3000" smtClean="0"/>
              <a:t> ‘</a:t>
            </a:r>
            <a:r>
              <a:rPr lang="sr-Latn-CS" sz="3000" smtClean="0"/>
              <a:t>glasnik</a:t>
            </a:r>
            <a:r>
              <a:rPr lang="en-GB" sz="3000" smtClean="0"/>
              <a:t>’; </a:t>
            </a:r>
            <a:r>
              <a:rPr lang="sr-Latn-CS" sz="3000" smtClean="0"/>
              <a:t>anđeli su glasnici </a:t>
            </a:r>
            <a:r>
              <a:rPr lang="en-GB" sz="3000" smtClean="0"/>
              <a:t> </a:t>
            </a:r>
            <a:r>
              <a:rPr lang="sr-Latn-CS" sz="3000" smtClean="0"/>
              <a:t>ili sluge Božije</a:t>
            </a:r>
            <a:r>
              <a:rPr lang="en-GB" sz="3000" smtClean="0"/>
              <a:t>, </a:t>
            </a:r>
            <a:r>
              <a:rPr lang="sr-Latn-CS" sz="3000" smtClean="0"/>
              <a:t>poslušni Bogu</a:t>
            </a:r>
            <a:r>
              <a:rPr lang="en-GB" sz="3000" smtClean="0"/>
              <a:t>, </a:t>
            </a:r>
            <a:r>
              <a:rPr lang="sr-Latn-CS" sz="3000" smtClean="0"/>
              <a:t>u tom smislu nemoguće bi bilo da čine grehe </a:t>
            </a:r>
            <a:r>
              <a:rPr lang="en-GB" sz="3000" smtClean="0"/>
              <a:t>. </a:t>
            </a:r>
            <a:r>
              <a:rPr lang="sr-Latn-CS" sz="3000" smtClean="0"/>
              <a:t>Grčka reč</a:t>
            </a:r>
            <a:r>
              <a:rPr lang="en-GB" sz="3000" smtClean="0"/>
              <a:t> ‘a</a:t>
            </a:r>
            <a:r>
              <a:rPr lang="sr-Latn-CS" sz="3000" smtClean="0"/>
              <a:t>n</a:t>
            </a:r>
            <a:r>
              <a:rPr lang="en-GB" sz="3000" smtClean="0"/>
              <a:t>gelos’ </a:t>
            </a:r>
            <a:r>
              <a:rPr lang="sr-Latn-CS" sz="3000" smtClean="0"/>
              <a:t>je prevedena kao</a:t>
            </a:r>
            <a:r>
              <a:rPr lang="en-GB" sz="3000" smtClean="0"/>
              <a:t> ‘an</a:t>
            </a:r>
            <a:r>
              <a:rPr lang="sr-Latn-CS" sz="3000" smtClean="0"/>
              <a:t>đeo</a:t>
            </a:r>
            <a:r>
              <a:rPr lang="en-GB" sz="3000" smtClean="0"/>
              <a:t>’ </a:t>
            </a:r>
            <a:r>
              <a:rPr lang="sr-Latn-CS" sz="3000" smtClean="0"/>
              <a:t>takođe i kao</a:t>
            </a:r>
            <a:r>
              <a:rPr lang="en-GB" sz="3000" smtClean="0"/>
              <a:t> ‘</a:t>
            </a:r>
            <a:r>
              <a:rPr lang="sr-Latn-CS" sz="3000" smtClean="0"/>
              <a:t>glasnik</a:t>
            </a:r>
            <a:r>
              <a:rPr lang="en-GB" sz="3000" smtClean="0"/>
              <a:t>’ </a:t>
            </a:r>
            <a:r>
              <a:rPr lang="sr-Latn-CS" sz="3000" smtClean="0"/>
              <a:t>ali kad govorimo o ljudima kao glasnicima </a:t>
            </a:r>
            <a:r>
              <a:rPr lang="en-GB" sz="3000" smtClean="0"/>
              <a:t> - </a:t>
            </a:r>
            <a:r>
              <a:rPr lang="sr-Latn-CS" sz="3000" smtClean="0"/>
              <a:t>npr. </a:t>
            </a:r>
            <a:r>
              <a:rPr lang="en-GB" sz="3000" smtClean="0"/>
              <a:t> Jo</a:t>
            </a:r>
            <a:r>
              <a:rPr lang="sr-Latn-CS" sz="3000" smtClean="0"/>
              <a:t>van krstitelj anđeo</a:t>
            </a:r>
            <a:r>
              <a:rPr lang="en-GB" sz="3000" smtClean="0"/>
              <a:t> (Mt. 11:10) </a:t>
            </a:r>
            <a:r>
              <a:rPr lang="sr-Latn-CS" sz="3000" smtClean="0"/>
              <a:t>;glasnici Jovanovi</a:t>
            </a:r>
            <a:r>
              <a:rPr lang="en-GB" sz="3000" smtClean="0"/>
              <a:t> (Lk. 7:24); </a:t>
            </a:r>
            <a:r>
              <a:rPr lang="sr-Latn-CS" sz="3000" smtClean="0"/>
              <a:t>Glasnici Isusovi</a:t>
            </a:r>
            <a:r>
              <a:rPr lang="en-GB" sz="3000" smtClean="0"/>
              <a:t> (Lk. 9:52) </a:t>
            </a:r>
            <a:r>
              <a:rPr lang="sr-Latn-CS" sz="3000" smtClean="0"/>
              <a:t>čovek – glasnik poslat iz Jerihona</a:t>
            </a:r>
            <a:r>
              <a:rPr lang="en-GB" sz="3000" smtClean="0"/>
              <a:t> (Ja</a:t>
            </a:r>
            <a:r>
              <a:rPr lang="sr-Latn-CS" sz="3000" smtClean="0"/>
              <a:t>k.</a:t>
            </a:r>
            <a:r>
              <a:rPr lang="en-GB" sz="3000" smtClean="0"/>
              <a:t>2:25). </a:t>
            </a:r>
            <a:r>
              <a:rPr lang="sr-Latn-CS" sz="3000" smtClean="0"/>
              <a:t>Tada je moguće da </a:t>
            </a:r>
            <a:r>
              <a:rPr lang="en-GB" sz="3000" smtClean="0"/>
              <a:t>‘an</a:t>
            </a:r>
            <a:r>
              <a:rPr lang="sr-Latn-CS" sz="3000" smtClean="0"/>
              <a:t>đeli</a:t>
            </a:r>
            <a:r>
              <a:rPr lang="en-GB" sz="3000" smtClean="0"/>
              <a:t>’ </a:t>
            </a:r>
            <a:r>
              <a:rPr lang="sr-Latn-CS" sz="3000" smtClean="0"/>
              <a:t>u smislu ljudskih glasnika mogu biti grešni.</a:t>
            </a:r>
            <a:endParaRPr lang="en-GB" sz="3000" smtClean="0"/>
          </a:p>
          <a:p>
            <a:pPr eaLnBrk="1" hangingPunct="1">
              <a:lnSpc>
                <a:spcPct val="80000"/>
              </a:lnSpc>
            </a:pPr>
            <a:endParaRPr lang="en-GB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Božija priroda i ljudska priroda</a:t>
            </a:r>
            <a:endParaRPr lang="en-GB" smtClean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Božija priroda</a:t>
            </a:r>
            <a:endParaRPr lang="en-GB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Ne može grešiti</a:t>
            </a:r>
            <a:r>
              <a:rPr lang="en-GB" smtClean="0"/>
              <a:t> (</a:t>
            </a:r>
            <a:r>
              <a:rPr lang="sr-Latn-CS" smtClean="0"/>
              <a:t>savršen</a:t>
            </a:r>
            <a:r>
              <a:rPr lang="en-GB" smtClean="0"/>
              <a:t>a) (R</a:t>
            </a:r>
            <a:r>
              <a:rPr lang="sr-Latn-CS" smtClean="0"/>
              <a:t>i</a:t>
            </a:r>
            <a:r>
              <a:rPr lang="en-GB" smtClean="0"/>
              <a:t>m. 9:14; 6:23  Ps. 90:2; Mt. 5:48; Ja</a:t>
            </a:r>
            <a:r>
              <a:rPr lang="sr-Latn-CS" smtClean="0"/>
              <a:t>k.</a:t>
            </a:r>
            <a:r>
              <a:rPr lang="en-GB" smtClean="0"/>
              <a:t> 1:13) </a:t>
            </a:r>
          </a:p>
          <a:p>
            <a:pPr eaLnBrk="1" hangingPunct="1"/>
            <a:r>
              <a:rPr lang="sr-Latn-CS" smtClean="0"/>
              <a:t>Ne može umreti (besmrtnost)</a:t>
            </a:r>
            <a:r>
              <a:rPr lang="en-GB" smtClean="0"/>
              <a:t> (1 Tim. 6:16)</a:t>
            </a:r>
          </a:p>
          <a:p>
            <a:pPr eaLnBrk="1" hangingPunct="1"/>
            <a:r>
              <a:rPr lang="sr-Latn-CS" smtClean="0"/>
              <a:t>Moćna je i neumorna</a:t>
            </a:r>
            <a:r>
              <a:rPr lang="en-GB" smtClean="0"/>
              <a:t> (Is.40:28)</a:t>
            </a:r>
          </a:p>
          <a:p>
            <a:pPr eaLnBrk="1" hangingPunct="1"/>
            <a:endParaRPr lang="en-GB" smtClean="0"/>
          </a:p>
        </p:txBody>
      </p:sp>
      <p:sp>
        <p:nvSpPr>
          <p:cNvPr id="26629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Ljudska priroda</a:t>
            </a:r>
            <a:endParaRPr lang="en-GB" smtClean="0"/>
          </a:p>
        </p:txBody>
      </p:sp>
      <p:sp>
        <p:nvSpPr>
          <p:cNvPr id="26630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r-Latn-CS" smtClean="0"/>
              <a:t>Kušana na greh</a:t>
            </a:r>
            <a:r>
              <a:rPr lang="en-GB" smtClean="0"/>
              <a:t>(Ja</a:t>
            </a:r>
            <a:r>
              <a:rPr lang="sr-Latn-CS" smtClean="0"/>
              <a:t>k.</a:t>
            </a:r>
            <a:r>
              <a:rPr lang="en-GB" smtClean="0"/>
              <a:t> 1:13-15) </a:t>
            </a:r>
            <a:r>
              <a:rPr lang="sr-Latn-CS" smtClean="0"/>
              <a:t>od prevarnog srca</a:t>
            </a:r>
            <a:r>
              <a:rPr lang="en-GB" smtClean="0"/>
              <a:t> (Jer. 17:9; Mk. 7:21-23)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Uništena smrću</a:t>
            </a:r>
            <a:r>
              <a:rPr lang="en-GB" smtClean="0"/>
              <a:t>, </a:t>
            </a:r>
            <a:r>
              <a:rPr lang="sr-Latn-CS" smtClean="0"/>
              <a:t>smrtna </a:t>
            </a:r>
            <a:r>
              <a:rPr lang="en-GB" smtClean="0"/>
              <a:t> (R</a:t>
            </a:r>
            <a:r>
              <a:rPr lang="sr-Latn-CS" smtClean="0"/>
              <a:t>i</a:t>
            </a:r>
            <a:r>
              <a:rPr lang="en-GB" smtClean="0"/>
              <a:t>m. 5:12,17; 1 </a:t>
            </a:r>
            <a:r>
              <a:rPr lang="sr-Latn-CS" smtClean="0"/>
              <a:t>K</a:t>
            </a:r>
            <a:r>
              <a:rPr lang="en-GB" smtClean="0"/>
              <a:t>or. 15:22)</a:t>
            </a:r>
          </a:p>
          <a:p>
            <a:pPr eaLnBrk="1" hangingPunct="1">
              <a:lnSpc>
                <a:spcPct val="90000"/>
              </a:lnSpc>
            </a:pPr>
            <a:r>
              <a:rPr lang="sr-Latn-CS" smtClean="0"/>
              <a:t>Vrlo ograničena snaga</a:t>
            </a:r>
            <a:r>
              <a:rPr lang="en-GB" smtClean="0"/>
              <a:t>, </a:t>
            </a:r>
            <a:r>
              <a:rPr lang="sr-Latn-CS" smtClean="0"/>
              <a:t>kako</a:t>
            </a:r>
            <a:r>
              <a:rPr lang="en-GB" smtClean="0"/>
              <a:t> </a:t>
            </a:r>
            <a:r>
              <a:rPr lang="sr-Latn-CS" smtClean="0"/>
              <a:t>fizička</a:t>
            </a:r>
            <a:r>
              <a:rPr lang="en-GB" smtClean="0"/>
              <a:t> (Is. 40:30) </a:t>
            </a:r>
            <a:r>
              <a:rPr lang="sr-Latn-CS" smtClean="0"/>
              <a:t>tako i</a:t>
            </a:r>
            <a:r>
              <a:rPr lang="en-GB" smtClean="0"/>
              <a:t> menta</a:t>
            </a:r>
            <a:r>
              <a:rPr lang="sr-Latn-CS" smtClean="0"/>
              <a:t>lna </a:t>
            </a:r>
            <a:r>
              <a:rPr lang="en-GB" smtClean="0"/>
              <a:t>(Jer.10:23)</a:t>
            </a:r>
          </a:p>
          <a:p>
            <a:pPr eaLnBrk="1" hangingPunct="1">
              <a:lnSpc>
                <a:spcPct val="90000"/>
              </a:lnSpc>
            </a:pP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Anđeli ne mogu biti grešni</a:t>
            </a:r>
            <a:endParaRPr lang="en-GB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2500" smtClean="0"/>
              <a:t>“</a:t>
            </a:r>
            <a:r>
              <a:rPr lang="sr-Latn-CS" sz="2500" smtClean="0"/>
              <a:t>Bog na nebesima postavi presto svoji carstvo Njegovo nad svime vlada</a:t>
            </a:r>
            <a:r>
              <a:rPr lang="en-GB" sz="2500" smtClean="0"/>
              <a:t> (</a:t>
            </a:r>
            <a:r>
              <a:rPr lang="sr-Latn-CS" sz="2500" smtClean="0"/>
              <a:t>Ne može biti suprostavljanja Njegovoj volji na nebesima </a:t>
            </a:r>
            <a:r>
              <a:rPr lang="en-GB" sz="2500" smtClean="0"/>
              <a:t>). </a:t>
            </a:r>
            <a:r>
              <a:rPr lang="sr-Latn-CS" sz="2500" smtClean="0"/>
              <a:t>Blagosiljajte Boga anđeli Njegovi koji ste silni krepošću izvršavate reči Njegovu slušajući glas reči Njegove Blagosiljajte Boga sve vojske Njegove, koje tvorite volju Njegovu.</a:t>
            </a:r>
            <a:r>
              <a:rPr lang="en-GB" sz="2500" smtClean="0"/>
              <a:t>” </a:t>
            </a:r>
            <a:r>
              <a:rPr lang="en-GB" sz="2400" smtClean="0"/>
              <a:t>Ps. 103:19-21.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GB" sz="25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2500" smtClean="0"/>
              <a:t>“</a:t>
            </a:r>
            <a:r>
              <a:rPr lang="sr-Latn-CS" sz="2500" smtClean="0"/>
              <a:t>Hvalite ga svi anđeli Njegovi </a:t>
            </a:r>
            <a:r>
              <a:rPr lang="en-GB" sz="2500" smtClean="0"/>
              <a:t>...</a:t>
            </a:r>
            <a:r>
              <a:rPr lang="sr-Latn-CS" sz="2500" smtClean="0"/>
              <a:t>vojske Njegove</a:t>
            </a:r>
            <a:r>
              <a:rPr lang="en-GB" sz="2500" smtClean="0"/>
              <a:t>” </a:t>
            </a:r>
            <a:r>
              <a:rPr lang="en-GB" sz="2400" smtClean="0"/>
              <a:t>Ps. 148:2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GB" sz="25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2500" smtClean="0"/>
              <a:t>“</a:t>
            </a:r>
            <a:r>
              <a:rPr lang="sr-Latn-CS" sz="2500" smtClean="0"/>
              <a:t>a ti  anđeli</a:t>
            </a:r>
            <a:r>
              <a:rPr lang="en-GB" sz="2500" smtClean="0"/>
              <a:t>...</a:t>
            </a:r>
            <a:r>
              <a:rPr lang="sr-Latn-CS" sz="2500" smtClean="0"/>
              <a:t>nisu li svi oni službeni duhovi koji su poslani na službu onima (vernicima) koji će naslediti spasenje </a:t>
            </a:r>
            <a:r>
              <a:rPr lang="en-GB" sz="2500" smtClean="0"/>
              <a:t>?”</a:t>
            </a:r>
            <a:r>
              <a:rPr lang="en-GB" sz="2000" smtClean="0"/>
              <a:t> </a:t>
            </a:r>
            <a:r>
              <a:rPr lang="en-GB" sz="2400" smtClean="0"/>
              <a:t>Heb. 1:13,14</a:t>
            </a:r>
            <a:r>
              <a:rPr lang="en-GB" sz="2000" smtClean="0"/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en-GB" sz="25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sr-Latn-CS" sz="2500" smtClean="0"/>
              <a:t>Ponavljanje reči</a:t>
            </a:r>
            <a:r>
              <a:rPr lang="en-GB" sz="2500" smtClean="0"/>
              <a:t> “</a:t>
            </a:r>
            <a:r>
              <a:rPr lang="sr-Latn-CS" sz="2500" i="1" smtClean="0"/>
              <a:t>svi</a:t>
            </a:r>
            <a:r>
              <a:rPr lang="en-GB" sz="2500" smtClean="0"/>
              <a:t>” </a:t>
            </a:r>
            <a:r>
              <a:rPr lang="sr-Latn-CS" sz="2500" smtClean="0"/>
              <a:t>jasno ukazuje da oni nisu podeljeni u dve grupe ; na grešne i bezgrešne </a:t>
            </a:r>
            <a:r>
              <a:rPr lang="en-GB" sz="25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Luk</a:t>
            </a:r>
            <a:r>
              <a:rPr lang="sr-Latn-CS" smtClean="0"/>
              <a:t>a</a:t>
            </a:r>
            <a:r>
              <a:rPr lang="en-GB" smtClean="0"/>
              <a:t> 20:35,36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2500" smtClean="0"/>
              <a:t>“</a:t>
            </a:r>
            <a:r>
              <a:rPr lang="sr-Latn-CS" sz="2500" smtClean="0"/>
              <a:t>A koji se udostoje dobiti onaj svet i uskrsenje iz mrtvih </a:t>
            </a:r>
            <a:r>
              <a:rPr lang="en-GB" sz="2500" smtClean="0"/>
              <a:t>…</a:t>
            </a:r>
            <a:r>
              <a:rPr lang="sr-Latn-CS" sz="2500" smtClean="0"/>
              <a:t>više ne mogu umreti</a:t>
            </a:r>
            <a:r>
              <a:rPr lang="en-GB" sz="2500" smtClean="0"/>
              <a:t>: </a:t>
            </a:r>
            <a:r>
              <a:rPr lang="sr-Latn-CS" sz="2500" smtClean="0"/>
              <a:t>jer su kao anđeli</a:t>
            </a:r>
            <a:r>
              <a:rPr lang="en-GB" sz="2500" smtClean="0"/>
              <a:t>” (Lk. 20:35,36). </a:t>
            </a:r>
            <a:r>
              <a:rPr lang="sr-Latn-CS" sz="2500" smtClean="0"/>
              <a:t>Ovo je ključna tačka razumevanja anđeoske prirode</a:t>
            </a:r>
            <a:r>
              <a:rPr lang="en-GB" sz="2500" smtClean="0"/>
              <a:t>: “</a:t>
            </a:r>
            <a:r>
              <a:rPr lang="sr-Latn-CS" sz="2500" smtClean="0"/>
              <a:t>Uskrsnuti kao i anđeli ne boje se smrti </a:t>
            </a:r>
            <a:r>
              <a:rPr lang="en-GB" sz="2500" smtClean="0"/>
              <a:t>” (Heb. 2:</a:t>
            </a:r>
            <a:r>
              <a:rPr lang="sr-Latn-CS" sz="2500" smtClean="0"/>
              <a:t>15,</a:t>
            </a:r>
            <a:r>
              <a:rPr lang="en-GB" sz="2500" smtClean="0"/>
              <a:t>16</a:t>
            </a:r>
            <a:r>
              <a:rPr lang="sr-Latn-CS" sz="2500" smtClean="0"/>
              <a:t>)</a:t>
            </a:r>
            <a:r>
              <a:rPr lang="en-GB" sz="2500" smtClean="0"/>
              <a:t>. </a:t>
            </a:r>
            <a:r>
              <a:rPr lang="sr-Latn-CS" sz="2500" smtClean="0"/>
              <a:t>Kad bi anđeli mogli grešiti</a:t>
            </a:r>
            <a:r>
              <a:rPr lang="en-GB" sz="2500" smtClean="0"/>
              <a:t>, </a:t>
            </a:r>
            <a:r>
              <a:rPr lang="sr-Latn-CS" sz="2500" smtClean="0"/>
              <a:t>uskrsenje ne bi imalo smisla jer bi opet svi mogli da grešimo</a:t>
            </a:r>
            <a:r>
              <a:rPr lang="en-GB" sz="2500" smtClean="0"/>
              <a:t>. </a:t>
            </a:r>
            <a:r>
              <a:rPr lang="sr-Latn-CS" sz="2500" smtClean="0"/>
              <a:t>A greh donosi smrt </a:t>
            </a:r>
            <a:r>
              <a:rPr lang="en-GB" sz="2500" smtClean="0"/>
              <a:t>(R</a:t>
            </a:r>
            <a:r>
              <a:rPr lang="sr-Latn-CS" sz="2500" smtClean="0"/>
              <a:t>i</a:t>
            </a:r>
            <a:r>
              <a:rPr lang="en-GB" sz="2500" smtClean="0"/>
              <a:t>m. 6:23), </a:t>
            </a:r>
            <a:r>
              <a:rPr lang="sr-Latn-CS" sz="2500" smtClean="0"/>
              <a:t>mi ne možemo imati večni život ako i dalje imamo mogućnost da činimo greh</a:t>
            </a:r>
            <a:r>
              <a:rPr lang="en-GB" sz="2500" smtClean="0"/>
              <a:t>, </a:t>
            </a:r>
            <a:r>
              <a:rPr lang="sr-Latn-CS" sz="2500" smtClean="0"/>
              <a:t>‘’plata za greh je smrt’’ </a:t>
            </a:r>
            <a:r>
              <a:rPr lang="en-GB" sz="2500" smtClean="0"/>
              <a:t>. </a:t>
            </a:r>
            <a:r>
              <a:rPr lang="sr-Latn-CS" sz="2500" smtClean="0"/>
              <a:t>Reći da anđeli mogu biti grešni</a:t>
            </a:r>
            <a:r>
              <a:rPr lang="en-GB" sz="2500" smtClean="0"/>
              <a:t> </a:t>
            </a:r>
            <a:r>
              <a:rPr lang="sr-Latn-CS" sz="2500" smtClean="0"/>
              <a:t>čine Božije obećanje o večnom životu besmislenim </a:t>
            </a:r>
            <a:r>
              <a:rPr lang="en-GB" sz="2500" smtClean="0"/>
              <a:t>, </a:t>
            </a:r>
            <a:r>
              <a:rPr lang="sr-Latn-CS" sz="2500" smtClean="0"/>
              <a:t>naša nada i nagrada je da delimo prirodu anđela </a:t>
            </a:r>
            <a:r>
              <a:rPr lang="en-GB" sz="2500" smtClean="0"/>
              <a:t>. </a:t>
            </a:r>
            <a:r>
              <a:rPr lang="sr-Latn-CS" sz="2500" smtClean="0"/>
              <a:t>U primeru</a:t>
            </a:r>
            <a:r>
              <a:rPr lang="en-GB" sz="2500" smtClean="0"/>
              <a:t> “</a:t>
            </a:r>
            <a:r>
              <a:rPr lang="sr-Latn-CS" sz="2500" i="1" smtClean="0"/>
              <a:t>kao anđeli</a:t>
            </a:r>
            <a:r>
              <a:rPr lang="en-GB" sz="2500" smtClean="0"/>
              <a:t>” (Lk. 20:35,36) </a:t>
            </a:r>
            <a:r>
              <a:rPr lang="sr-Latn-CS" sz="2500" smtClean="0"/>
              <a:t>potvrđuje da nema podele među anđelima na gešne i bezgrešne već da su oni svi jedno ; vojska Božija koji tvori volju Njegovu</a:t>
            </a:r>
            <a:r>
              <a:rPr lang="en-GB" sz="25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smtClean="0"/>
              <a:t>Anđeli čuvari</a:t>
            </a:r>
            <a:endParaRPr lang="en-GB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250825" y="1341438"/>
            <a:ext cx="8642350" cy="4175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2200" smtClean="0"/>
              <a:t>“</a:t>
            </a:r>
            <a:r>
              <a:rPr lang="sr-Latn-CS" sz="2200" smtClean="0"/>
              <a:t>Anđeli Božiji stanom stoje oko onih, koji se Njega boje i izbavljaju ih</a:t>
            </a:r>
            <a:r>
              <a:rPr lang="en-GB" sz="2200" smtClean="0"/>
              <a:t>” (Ps. 34:7).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GB" sz="2200" smtClean="0"/>
              <a:t>“...</a:t>
            </a:r>
            <a:r>
              <a:rPr lang="sr-Latn-CS" sz="2200" smtClean="0"/>
              <a:t>prema malima,</a:t>
            </a:r>
            <a:r>
              <a:rPr lang="en-GB" sz="2200" smtClean="0"/>
              <a:t> (- Z</a:t>
            </a:r>
            <a:r>
              <a:rPr lang="sr-Latn-CS" sz="2200" smtClean="0"/>
              <a:t>a</a:t>
            </a:r>
            <a:r>
              <a:rPr lang="en-GB" sz="2200" smtClean="0"/>
              <a:t>h. 13:7 </a:t>
            </a:r>
            <a:r>
              <a:rPr lang="sr-Latn-CS" sz="2200" smtClean="0"/>
              <a:t>up.</a:t>
            </a:r>
            <a:r>
              <a:rPr lang="en-GB" sz="2200" smtClean="0"/>
              <a:t> Mt. 26:31)...</a:t>
            </a:r>
            <a:r>
              <a:rPr lang="sr-Latn-CS" sz="2200" smtClean="0"/>
              <a:t>malih ovih ...anđeli njihovi na nebesima jednako gledaju lice oca mojega nebeskoga</a:t>
            </a:r>
            <a:r>
              <a:rPr lang="en-GB" sz="2200" smtClean="0"/>
              <a:t>” (Mt.18:6,10).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sr-Latn-CS" sz="2200" smtClean="0"/>
              <a:t>Rani hrišćni su tačno znali da Petar ima svog anđela čuvara</a:t>
            </a:r>
            <a:r>
              <a:rPr lang="en-GB" sz="2200" smtClean="0"/>
              <a:t>(</a:t>
            </a:r>
            <a:r>
              <a:rPr lang="sr-Latn-CS" sz="2200" smtClean="0"/>
              <a:t>D.a.</a:t>
            </a:r>
            <a:r>
              <a:rPr lang="en-GB" sz="2200" smtClean="0"/>
              <a:t> 12:14,15).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sr-Latn-CS" sz="2200" smtClean="0"/>
              <a:t>Narod Izraela je vođen anđelom po prolasku kroz Crveno more  kroz pustinju ka obećanoj zemlji </a:t>
            </a:r>
            <a:r>
              <a:rPr lang="en-GB" sz="2200" smtClean="0"/>
              <a:t>. </a:t>
            </a:r>
            <a:r>
              <a:rPr lang="sr-Latn-CS" sz="2200" smtClean="0"/>
              <a:t>Upravo taj prolazak kroz Crveno more predstavlja naše  krštenje vodom </a:t>
            </a:r>
            <a:r>
              <a:rPr lang="en-GB" sz="2200" smtClean="0"/>
              <a:t> (1 </a:t>
            </a:r>
            <a:r>
              <a:rPr lang="sr-Latn-CS" sz="2200" smtClean="0"/>
              <a:t>K</a:t>
            </a:r>
            <a:r>
              <a:rPr lang="en-GB" sz="2200" smtClean="0"/>
              <a:t>or. 10:1), </a:t>
            </a:r>
            <a:r>
              <a:rPr lang="sr-Latn-CS" sz="2200" smtClean="0"/>
              <a:t>nije nerazumno nakon krštenja da i mi takođe budemo vođeni </a:t>
            </a:r>
            <a:r>
              <a:rPr lang="en-GB" sz="2200" smtClean="0"/>
              <a:t>,</a:t>
            </a:r>
            <a:r>
              <a:rPr lang="sr-Latn-CS" sz="2200" smtClean="0"/>
              <a:t> uz pomoć anđela kroz probleme u životu kako bi dospeli do obećane zemlje tj. Kraljevstva Božijeg </a:t>
            </a:r>
            <a:r>
              <a:rPr lang="en-GB" sz="220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GB" sz="2200" smtClean="0"/>
          </a:p>
        </p:txBody>
      </p:sp>
      <p:pic>
        <p:nvPicPr>
          <p:cNvPr id="4" name="Picture 3" descr="red s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895303"/>
            <a:ext cx="3385939" cy="1962697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i="1" smtClean="0"/>
              <a:t>Stud</a:t>
            </a:r>
            <a:r>
              <a:rPr lang="sr-Latn-CS" sz="4000" i="1" smtClean="0"/>
              <a:t>ija</a:t>
            </a:r>
            <a:r>
              <a:rPr lang="en-GB" sz="4000" i="1" smtClean="0"/>
              <a:t> 1: </a:t>
            </a:r>
            <a:r>
              <a:rPr lang="sr-Latn-CS" sz="4000" i="1" smtClean="0"/>
              <a:t>Pitanja za razgovor</a:t>
            </a: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500" smtClean="0"/>
              <a:t>1.	</a:t>
            </a:r>
            <a:r>
              <a:rPr lang="sr-Latn-CS" sz="1500" smtClean="0"/>
              <a:t>Šta je od najveće pomoći vašoj veri u Boga </a:t>
            </a:r>
            <a:r>
              <a:rPr lang="en-GB" sz="150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Odlazak u crkvu 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Proučavanje Biblije uz molitvu 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Razgovor sa hrišćanima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Posmatranje prirode 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2.	</a:t>
            </a:r>
            <a:r>
              <a:rPr lang="sr-Latn-CS" sz="1500" smtClean="0"/>
              <a:t>Koje je od sledećeg najbolji opis Boga</a:t>
            </a:r>
            <a:r>
              <a:rPr lang="en-GB" sz="150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Ideja u našem umu 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Deo duha u vazduhu 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Nema Boga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Stvarno materijalno biće</a:t>
            </a:r>
            <a:r>
              <a:rPr lang="en-GB" sz="15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3.	</a:t>
            </a:r>
            <a:r>
              <a:rPr lang="sr-Latn-CS" sz="1500" smtClean="0"/>
              <a:t>Bog  je :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Jedan 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Trojstvo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Više bogova u jednom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Nemoguće ga je objasniti </a:t>
            </a:r>
            <a:r>
              <a:rPr lang="en-GB" sz="1500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n-GB" sz="1500" smtClean="0"/>
          </a:p>
        </p:txBody>
      </p:sp>
      <p:sp>
        <p:nvSpPr>
          <p:cNvPr id="307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1500" smtClean="0"/>
              <a:t>4.	</a:t>
            </a:r>
            <a:r>
              <a:rPr lang="sr-Latn-CS" sz="1500" smtClean="0"/>
              <a:t>Šta Božije Ime</a:t>
            </a:r>
            <a:r>
              <a:rPr lang="en-GB" sz="1500" smtClean="0"/>
              <a:t> 'Yahweh Elohim' </a:t>
            </a:r>
            <a:r>
              <a:rPr lang="sr-Latn-CS" sz="1500" smtClean="0"/>
              <a:t>znači</a:t>
            </a:r>
            <a:r>
              <a:rPr lang="en-GB" sz="150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Onaj koji će biti 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Onaj koji će biti otkriven u mnoštvu močnih pojedinaca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Veličanstvo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Snaga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5.	</a:t>
            </a:r>
            <a:r>
              <a:rPr lang="sr-Latn-CS" sz="1500" smtClean="0"/>
              <a:t>Šta znači reč </a:t>
            </a:r>
            <a:r>
              <a:rPr lang="en-GB" sz="1500" smtClean="0"/>
              <a:t> 'An</a:t>
            </a:r>
            <a:r>
              <a:rPr lang="sr-Latn-CS" sz="1500" smtClean="0"/>
              <a:t>đeo’</a:t>
            </a:r>
            <a:r>
              <a:rPr lang="en-GB" sz="150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Sličan čoveku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Krilato biće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Glasnik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6.	</a:t>
            </a:r>
            <a:r>
              <a:rPr lang="sr-Latn-CS" sz="1500" smtClean="0"/>
              <a:t>Mogu li anđeli grešiti </a:t>
            </a:r>
            <a:r>
              <a:rPr lang="en-GB" sz="1500" smtClean="0"/>
              <a:t>?</a:t>
            </a:r>
          </a:p>
          <a:p>
            <a:pPr eaLnBrk="1" hangingPunct="1">
              <a:lnSpc>
                <a:spcPct val="80000"/>
              </a:lnSpc>
            </a:pPr>
            <a:r>
              <a:rPr lang="sr-Latn-CS" sz="1500" smtClean="0"/>
              <a:t>Da</a:t>
            </a:r>
            <a:endParaRPr lang="en-GB" sz="1500" smtClean="0"/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N</a:t>
            </a:r>
            <a:r>
              <a:rPr lang="sr-Latn-CS" sz="1500" smtClean="0"/>
              <a:t>e</a:t>
            </a:r>
            <a:r>
              <a:rPr lang="en-GB" sz="15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GB" sz="1500" smtClean="0"/>
              <a:t>7.	</a:t>
            </a:r>
            <a:r>
              <a:rPr lang="sr-Latn-CS" sz="1500" smtClean="0"/>
              <a:t>Šta vas najviše uverava da Bog postoji</a:t>
            </a:r>
            <a:r>
              <a:rPr lang="en-GB" sz="15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395288" y="620713"/>
            <a:ext cx="6553200" cy="63976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en-GB" smtClean="0"/>
              <a:t>Heb. 11:6</a:t>
            </a:r>
          </a:p>
          <a:p>
            <a:pPr eaLnBrk="1" hangingPunct="1">
              <a:buFont typeface="Arial" pitchFamily="34" charset="0"/>
              <a:buNone/>
            </a:pPr>
            <a:r>
              <a:rPr lang="sr-Latn-CS" smtClean="0">
                <a:solidFill>
                  <a:srgbClr val="10253F"/>
                </a:solidFill>
              </a:rPr>
              <a:t>Mi</a:t>
            </a:r>
            <a:r>
              <a:rPr lang="en-GB" smtClean="0">
                <a:solidFill>
                  <a:srgbClr val="10253F"/>
                </a:solidFill>
              </a:rPr>
              <a:t> “m</a:t>
            </a:r>
            <a:r>
              <a:rPr lang="sr-Latn-CS" smtClean="0">
                <a:solidFill>
                  <a:srgbClr val="10253F"/>
                </a:solidFill>
              </a:rPr>
              <a:t>oramo verovati da postoji Bog</a:t>
            </a:r>
            <a:endParaRPr lang="en-GB" b="1" i="1" smtClean="0">
              <a:solidFill>
                <a:srgbClr val="10253F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en-GB" b="1" i="1" smtClean="0">
                <a:solidFill>
                  <a:srgbClr val="10253F"/>
                </a:solidFill>
              </a:rPr>
              <a:t> </a:t>
            </a:r>
            <a:r>
              <a:rPr lang="sr-Latn-CS" b="1" i="1" smtClean="0">
                <a:solidFill>
                  <a:srgbClr val="10253F"/>
                </a:solidFill>
              </a:rPr>
              <a:t>i</a:t>
            </a:r>
            <a:endParaRPr lang="en-GB" smtClean="0">
              <a:solidFill>
                <a:srgbClr val="10253F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sr-Latn-CS" smtClean="0">
                <a:solidFill>
                  <a:srgbClr val="10253F"/>
                </a:solidFill>
              </a:rPr>
              <a:t>da (Bog) nagrađuje one koji ga traže</a:t>
            </a:r>
            <a:r>
              <a:rPr lang="en-GB" smtClean="0">
                <a:solidFill>
                  <a:srgbClr val="10253F"/>
                </a:solidFill>
              </a:rPr>
              <a:t>”.</a:t>
            </a:r>
          </a:p>
          <a:p>
            <a:pPr eaLnBrk="1" hangingPunct="1"/>
            <a:endParaRPr lang="en-GB" smtClean="0"/>
          </a:p>
        </p:txBody>
      </p:sp>
      <p:pic>
        <p:nvPicPr>
          <p:cNvPr id="6" name="Picture 5" descr="thinking+wo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3284984"/>
            <a:ext cx="2488233" cy="3284467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288" y="765175"/>
            <a:ext cx="8004175" cy="868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4000" smtClean="0"/>
              <a:t>“</a:t>
            </a:r>
            <a:r>
              <a:rPr lang="sr-Latn-CS" sz="4000" smtClean="0"/>
              <a:t>vera dolazi od propovedanja a propovednje biva rečju od Boga</a:t>
            </a:r>
            <a:r>
              <a:rPr lang="en-GB" sz="4000" smtClean="0"/>
              <a:t>”. </a:t>
            </a:r>
            <a:r>
              <a:rPr lang="sr-Latn-CS" sz="4000" smtClean="0"/>
              <a:t/>
            </a:r>
            <a:br>
              <a:rPr lang="sr-Latn-CS" sz="4000" smtClean="0"/>
            </a:br>
            <a:r>
              <a:rPr lang="en-GB" sz="2800" smtClean="0"/>
              <a:t>R</a:t>
            </a:r>
            <a:r>
              <a:rPr lang="sr-Latn-CS" sz="2800" smtClean="0"/>
              <a:t>i</a:t>
            </a:r>
            <a:r>
              <a:rPr lang="en-GB" sz="2800" smtClean="0"/>
              <a:t>m. 10:17 </a:t>
            </a:r>
            <a:r>
              <a:rPr lang="en-GB" sz="3600" smtClean="0"/>
              <a:t/>
            </a:r>
            <a:br>
              <a:rPr lang="en-GB" sz="3600" smtClean="0"/>
            </a:br>
            <a:endParaRPr lang="en-AU" sz="40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50825" y="1773238"/>
            <a:ext cx="6265863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sr-Latn-CS" sz="2700" smtClean="0"/>
              <a:t>U gradu zvanom Barea </a:t>
            </a:r>
            <a:r>
              <a:rPr lang="en-GB" sz="2700" smtClean="0"/>
              <a:t>, </a:t>
            </a:r>
            <a:r>
              <a:rPr lang="sr-Latn-CS" sz="2700" smtClean="0"/>
              <a:t>sada u severnoj Grčkoj</a:t>
            </a:r>
            <a:r>
              <a:rPr lang="en-GB" sz="2700" smtClean="0"/>
              <a:t>, Pa</a:t>
            </a:r>
            <a:r>
              <a:rPr lang="sr-Latn-CS" sz="2700" smtClean="0"/>
              <a:t>vle propoveda jevanđelje </a:t>
            </a:r>
            <a:r>
              <a:rPr lang="en-GB" sz="2700" smtClean="0"/>
              <a:t>(‘</a:t>
            </a:r>
            <a:r>
              <a:rPr lang="sr-Latn-CS" sz="2700" smtClean="0"/>
              <a:t>dobre vesti</a:t>
            </a:r>
            <a:r>
              <a:rPr lang="en-GB" sz="2700" smtClean="0"/>
              <a:t>’) o</a:t>
            </a:r>
            <a:r>
              <a:rPr lang="sr-Latn-CS" sz="2700" smtClean="0"/>
              <a:t> Bogu</a:t>
            </a:r>
            <a:r>
              <a:rPr lang="en-GB" sz="2700" smtClean="0"/>
              <a:t>; </a:t>
            </a:r>
            <a:r>
              <a:rPr lang="sr-Latn-CS" sz="2700" smtClean="0"/>
              <a:t>ali umesto da ljudi prime Pavlovu reč oni :</a:t>
            </a:r>
            <a:r>
              <a:rPr lang="en-GB" sz="2700" smtClean="0"/>
              <a:t> “</a:t>
            </a:r>
            <a:r>
              <a:rPr lang="sr-Latn-CS" sz="2700" smtClean="0"/>
              <a:t>primiše reč Božiju </a:t>
            </a:r>
            <a:r>
              <a:rPr lang="en-GB" sz="2700" smtClean="0"/>
              <a:t> (</a:t>
            </a:r>
            <a:r>
              <a:rPr lang="sr-Latn-CS" sz="2700" smtClean="0"/>
              <a:t>Božiju ne Pavlovu</a:t>
            </a:r>
            <a:r>
              <a:rPr lang="en-GB" sz="2700" smtClean="0"/>
              <a:t>) </a:t>
            </a:r>
            <a:r>
              <a:rPr lang="sr-Latn-CS" sz="2700" smtClean="0"/>
              <a:t>sasvim spremno, svaki dan istražujući Pisma da li je tako . I tako prigrliše veru mnogi od njih</a:t>
            </a:r>
            <a:r>
              <a:rPr lang="en-GB" sz="2700" smtClean="0"/>
              <a:t>” </a:t>
            </a:r>
            <a:r>
              <a:rPr lang="sr-Latn-CS" sz="2400" smtClean="0"/>
              <a:t>D.A.</a:t>
            </a:r>
            <a:r>
              <a:rPr lang="en-GB" sz="2400" smtClean="0"/>
              <a:t> 17:11</a:t>
            </a:r>
            <a:r>
              <a:rPr lang="sr-Latn-CS" sz="2700" smtClean="0"/>
              <a:t>,</a:t>
            </a:r>
            <a:r>
              <a:rPr lang="sr-Latn-CS" sz="2400" smtClean="0"/>
              <a:t>12</a:t>
            </a:r>
            <a:endParaRPr lang="en-GB" sz="240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sr-Latn-CS" sz="2700" smtClean="0"/>
              <a:t>Njihova vera učvršćena je otvorenog uma</a:t>
            </a:r>
            <a:r>
              <a:rPr lang="en-GB" sz="2700" smtClean="0"/>
              <a:t>, </a:t>
            </a:r>
            <a:r>
              <a:rPr lang="sr-Latn-CS" sz="2700" smtClean="0"/>
              <a:t>spremno</a:t>
            </a:r>
            <a:r>
              <a:rPr lang="en-GB" sz="2700" smtClean="0"/>
              <a:t> (“</a:t>
            </a:r>
            <a:r>
              <a:rPr lang="sr-Latn-CS" sz="2700" smtClean="0"/>
              <a:t>svaki dan </a:t>
            </a:r>
            <a:r>
              <a:rPr lang="en-GB" sz="2700" smtClean="0"/>
              <a:t>”) </a:t>
            </a:r>
            <a:r>
              <a:rPr lang="sr-Latn-CS" sz="2700" smtClean="0"/>
              <a:t>detaljno proučavajući </a:t>
            </a:r>
            <a:r>
              <a:rPr lang="en-GB" sz="2700" smtClean="0"/>
              <a:t>(“</a:t>
            </a:r>
            <a:r>
              <a:rPr lang="sr-Latn-CS" sz="2700" smtClean="0"/>
              <a:t>da li je tako</a:t>
            </a:r>
            <a:r>
              <a:rPr lang="en-GB" sz="2700" smtClean="0"/>
              <a:t>”) </a:t>
            </a:r>
            <a:r>
              <a:rPr lang="sr-Latn-CS" sz="2700" smtClean="0"/>
              <a:t>istražujući Pisma .</a:t>
            </a:r>
            <a:endParaRPr lang="en-GB" sz="2700" smtClean="0"/>
          </a:p>
        </p:txBody>
      </p:sp>
      <p:pic>
        <p:nvPicPr>
          <p:cNvPr id="4" name="Picture 3" descr="scrol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2564" y="2276872"/>
            <a:ext cx="2701436" cy="4059535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765175"/>
            <a:ext cx="5473700" cy="2592388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GB" sz="3600" smtClean="0"/>
              <a:t>Veza izme</a:t>
            </a:r>
            <a:r>
              <a:rPr lang="sr-Latn-CS" sz="3600" smtClean="0"/>
              <a:t>đu slušanja istinskog jevanđelja </a:t>
            </a:r>
            <a:r>
              <a:rPr lang="en-GB" sz="3600" smtClean="0"/>
              <a:t> </a:t>
            </a:r>
            <a:r>
              <a:rPr lang="sr-Latn-CS" sz="3600" smtClean="0"/>
              <a:t>i imanja istinske vere je često predočavana</a:t>
            </a:r>
            <a:r>
              <a:rPr lang="en-GB" sz="3600" smtClean="0"/>
              <a:t> </a:t>
            </a:r>
            <a:r>
              <a:rPr lang="sr-Latn-CS" sz="3600" smtClean="0"/>
              <a:t>u zapisima</a:t>
            </a:r>
            <a:r>
              <a:rPr lang="en-GB" sz="3600" smtClean="0"/>
              <a:t> </a:t>
            </a:r>
            <a:r>
              <a:rPr lang="sr-Latn-CS" sz="3600" smtClean="0"/>
              <a:t>propovednika jevanđelja</a:t>
            </a:r>
            <a:r>
              <a:rPr lang="en-GB" sz="3600" smtClean="0"/>
              <a:t>.</a:t>
            </a:r>
            <a:r>
              <a:rPr lang="en-GB" sz="4000" smtClean="0"/>
              <a:t/>
            </a:r>
            <a:br>
              <a:rPr lang="en-GB" sz="4000" smtClean="0"/>
            </a:br>
            <a:endParaRPr lang="en-GB" sz="40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95288" y="3789363"/>
            <a:ext cx="8497887" cy="3311525"/>
          </a:xfrm>
        </p:spPr>
        <p:txBody>
          <a:bodyPr/>
          <a:lstStyle/>
          <a:p>
            <a:pPr eaLnBrk="1" hangingPunct="1"/>
            <a:r>
              <a:rPr lang="en-GB" smtClean="0"/>
              <a:t>“M</a:t>
            </a:r>
            <a:r>
              <a:rPr lang="sr-Latn-CS" smtClean="0"/>
              <a:t>nogi Korinćani koji su slušali pristupili su veri i krštavali se</a:t>
            </a:r>
            <a:r>
              <a:rPr lang="en-GB" smtClean="0"/>
              <a:t>” </a:t>
            </a:r>
            <a:r>
              <a:rPr lang="sr-Latn-CS" sz="2800" smtClean="0"/>
              <a:t>D.A.</a:t>
            </a:r>
            <a:r>
              <a:rPr lang="en-GB" sz="2800" smtClean="0"/>
              <a:t> 18:8 </a:t>
            </a:r>
          </a:p>
          <a:p>
            <a:pPr eaLnBrk="1" hangingPunct="1"/>
            <a:r>
              <a:rPr lang="sr-Latn-CS" smtClean="0"/>
              <a:t>Ljudi su</a:t>
            </a:r>
            <a:r>
              <a:rPr lang="en-GB" smtClean="0"/>
              <a:t> “</a:t>
            </a:r>
            <a:r>
              <a:rPr lang="sr-Latn-CS" i="1" smtClean="0"/>
              <a:t>čuli jevanđelje i prigrlili veru </a:t>
            </a:r>
            <a:r>
              <a:rPr lang="en-GB" smtClean="0"/>
              <a:t>” </a:t>
            </a:r>
            <a:r>
              <a:rPr lang="en-GB" sz="2800" smtClean="0"/>
              <a:t>(</a:t>
            </a:r>
            <a:r>
              <a:rPr lang="sr-Latn-CS" sz="2800" smtClean="0"/>
              <a:t>D.A:</a:t>
            </a:r>
            <a:r>
              <a:rPr lang="en-GB" sz="2800" smtClean="0"/>
              <a:t>15:</a:t>
            </a:r>
            <a:r>
              <a:rPr lang="sr-Latn-CS" sz="2800" smtClean="0"/>
              <a:t>7</a:t>
            </a:r>
            <a:r>
              <a:rPr lang="en-GB" sz="2800" smtClean="0"/>
              <a:t>) </a:t>
            </a:r>
          </a:p>
          <a:p>
            <a:pPr eaLnBrk="1" hangingPunct="1"/>
            <a:r>
              <a:rPr lang="en-GB" smtClean="0"/>
              <a:t>“</a:t>
            </a:r>
            <a:r>
              <a:rPr lang="sr-Latn-CS" smtClean="0"/>
              <a:t>Dakle mi propovedamo</a:t>
            </a:r>
            <a:r>
              <a:rPr lang="en-GB" smtClean="0"/>
              <a:t>, </a:t>
            </a:r>
            <a:r>
              <a:rPr lang="sr-Latn-CS" smtClean="0"/>
              <a:t>vi postajete verujući</a:t>
            </a:r>
            <a:r>
              <a:rPr lang="en-GB" smtClean="0"/>
              <a:t>” </a:t>
            </a:r>
            <a:r>
              <a:rPr lang="en-GB" sz="2800" smtClean="0"/>
              <a:t>1 </a:t>
            </a:r>
            <a:r>
              <a:rPr lang="sr-Latn-CS" sz="2800" smtClean="0"/>
              <a:t>K</a:t>
            </a:r>
            <a:r>
              <a:rPr lang="en-GB" sz="2800" smtClean="0"/>
              <a:t>or. 15:11</a:t>
            </a:r>
          </a:p>
          <a:p>
            <a:pPr eaLnBrk="1" hangingPunct="1"/>
            <a:endParaRPr lang="en-GB" sz="2800" smtClean="0"/>
          </a:p>
        </p:txBody>
      </p:sp>
      <p:pic>
        <p:nvPicPr>
          <p:cNvPr id="5" name="Picture 4" descr="scroll re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066" y="620688"/>
            <a:ext cx="3496934" cy="2952328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1_mist_treesb"/>
          <p:cNvPicPr>
            <a:picLocks noChangeAspect="1" noChangeArrowheads="1"/>
          </p:cNvPicPr>
          <p:nvPr/>
        </p:nvPicPr>
        <p:blipFill>
          <a:blip r:embed="rId3" cstate="print">
            <a:lum bright="-7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67056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i="1">
                <a:solidFill>
                  <a:schemeClr val="bg1"/>
                </a:solidFill>
                <a:latin typeface="Times New Roman" pitchFamily="18" charset="0"/>
              </a:rPr>
              <a:t>“…God created the heavens and the earth, and the earth was formless and void…”</a:t>
            </a:r>
          </a:p>
          <a:p>
            <a:pPr algn="ctr">
              <a:spcBef>
                <a:spcPct val="50000"/>
              </a:spcBef>
            </a:pPr>
            <a:r>
              <a:rPr lang="en-US" altLang="ko-KR" sz="2800" i="1">
                <a:solidFill>
                  <a:schemeClr val="bg1"/>
                </a:solidFill>
                <a:latin typeface="Times New Roman" pitchFamily="18" charset="0"/>
              </a:rPr>
              <a:t>Genesis 1:1,2</a:t>
            </a:r>
          </a:p>
        </p:txBody>
      </p:sp>
      <p:pic>
        <p:nvPicPr>
          <p:cNvPr id="95236" name="Picture 4" descr="11_mist_trees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6705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3600" i="1">
                <a:latin typeface="Times New Roman" pitchFamily="18" charset="0"/>
              </a:rPr>
              <a:t>“</a:t>
            </a:r>
            <a:r>
              <a:rPr lang="sr-Latn-CS" altLang="ko-KR" sz="3600" i="1">
                <a:latin typeface="Times New Roman" pitchFamily="18" charset="0"/>
              </a:rPr>
              <a:t>I rece Bog: Neka bude svetlost i bi svetlost. I vide Bog da je svetlost dobra i rastavi Bog svetlost od tame.</a:t>
            </a:r>
            <a:r>
              <a:rPr lang="en-US" altLang="ko-KR" sz="3600" i="1">
                <a:latin typeface="Times New Roman" pitchFamily="18" charset="0"/>
              </a:rPr>
              <a:t>”</a:t>
            </a:r>
          </a:p>
          <a:p>
            <a:pPr algn="ctr">
              <a:spcBef>
                <a:spcPct val="50000"/>
              </a:spcBef>
            </a:pPr>
            <a:r>
              <a:rPr lang="sr-Latn-CS" altLang="ko-KR" sz="2800">
                <a:solidFill>
                  <a:srgbClr val="17375E"/>
                </a:solidFill>
                <a:latin typeface="Times New Roman" pitchFamily="18" charset="0"/>
              </a:rPr>
              <a:t>Postanje</a:t>
            </a:r>
            <a:r>
              <a:rPr lang="en-US" altLang="ko-KR" sz="2800">
                <a:solidFill>
                  <a:srgbClr val="17375E"/>
                </a:solidFill>
                <a:latin typeface="Times New Roman" pitchFamily="18" charset="0"/>
              </a:rPr>
              <a:t> 1:3-4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/>
      <p:bldP spid="952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1.2  </a:t>
            </a:r>
            <a:r>
              <a:rPr lang="sr-Latn-CS" smtClean="0"/>
              <a:t>Božija ličnost </a:t>
            </a:r>
            <a:r>
              <a:rPr lang="en-GB" smtClean="0"/>
              <a:t> </a:t>
            </a:r>
            <a:br>
              <a:rPr lang="en-GB" smtClean="0"/>
            </a:br>
            <a:endParaRPr lang="en-GB" smtClean="0"/>
          </a:p>
        </p:txBody>
      </p:sp>
      <p:pic>
        <p:nvPicPr>
          <p:cNvPr id="5" name="Picture 4" descr="question man paid 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284984"/>
            <a:ext cx="3596090" cy="2720756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sr-Latn-CS" smtClean="0">
                <a:solidFill>
                  <a:srgbClr val="10253F"/>
                </a:solidFill>
              </a:rPr>
              <a:t>Ako Bog nije stvarno biće</a:t>
            </a:r>
            <a:r>
              <a:rPr lang="en-GB" smtClean="0">
                <a:solidFill>
                  <a:srgbClr val="10253F"/>
                </a:solidFill>
              </a:rPr>
              <a:t>, </a:t>
            </a:r>
            <a:r>
              <a:rPr lang="sr-Latn-CS" smtClean="0">
                <a:solidFill>
                  <a:srgbClr val="10253F"/>
                </a:solidFill>
              </a:rPr>
              <a:t>onda je nemoguće da  ima sina koji je </a:t>
            </a:r>
            <a:r>
              <a:rPr lang="en-GB" smtClean="0">
                <a:solidFill>
                  <a:srgbClr val="10253F"/>
                </a:solidFill>
              </a:rPr>
              <a:t> “</a:t>
            </a:r>
            <a:r>
              <a:rPr lang="sr-Latn-CS" smtClean="0">
                <a:solidFill>
                  <a:srgbClr val="10253F"/>
                </a:solidFill>
              </a:rPr>
              <a:t>obličije bića Njegova </a:t>
            </a:r>
            <a:r>
              <a:rPr lang="en-GB" smtClean="0">
                <a:solidFill>
                  <a:srgbClr val="10253F"/>
                </a:solidFill>
              </a:rPr>
              <a:t>”. Heb. 1:3- “</a:t>
            </a:r>
            <a:r>
              <a:rPr lang="sr-Latn-CS" sz="2000" smtClean="0">
                <a:solidFill>
                  <a:srgbClr val="10253F"/>
                </a:solidFill>
              </a:rPr>
              <a:t>Karadžić</a:t>
            </a:r>
            <a:r>
              <a:rPr lang="en-GB" smtClean="0">
                <a:solidFill>
                  <a:srgbClr val="10253F"/>
                </a:solidFill>
              </a:rPr>
              <a:t>” </a:t>
            </a:r>
            <a:endParaRPr lang="en-GB" sz="2000" smtClean="0">
              <a:solidFill>
                <a:srgbClr val="10253F"/>
              </a:solidFill>
            </a:endParaRPr>
          </a:p>
        </p:txBody>
      </p:sp>
      <p:pic>
        <p:nvPicPr>
          <p:cNvPr id="4" name="Picture 3" descr="father 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8863" y="2564904"/>
            <a:ext cx="6295100" cy="4032448"/>
          </a:xfrm>
          <a:prstGeom prst="cloud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549275"/>
            <a:ext cx="8642350" cy="5576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500" smtClean="0"/>
              <a:t>“Blago onima koji su </a:t>
            </a:r>
            <a:r>
              <a:rPr lang="sr-Latn-CS" sz="2500" smtClean="0"/>
              <a:t>čista srca, jer će Boga gledati</a:t>
            </a:r>
            <a:r>
              <a:rPr lang="en-GB" sz="2500" smtClean="0"/>
              <a:t> ”. </a:t>
            </a:r>
            <a:r>
              <a:rPr lang="en-GB" sz="2000" smtClean="0"/>
              <a:t>Mt. 5:8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500" smtClean="0"/>
              <a:t> 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500" smtClean="0"/>
              <a:t>“</a:t>
            </a:r>
            <a:r>
              <a:rPr lang="sr-Latn-CS" sz="2500" smtClean="0"/>
              <a:t>Sluge Božije klanjat će se Bogu</a:t>
            </a:r>
            <a:r>
              <a:rPr lang="en-GB" sz="2500" smtClean="0"/>
              <a:t>: </a:t>
            </a:r>
            <a:r>
              <a:rPr lang="sr-Latn-CS" sz="2500" smtClean="0"/>
              <a:t>gledat će Njegovo lice</a:t>
            </a:r>
            <a:r>
              <a:rPr lang="en-GB" sz="2500" smtClean="0"/>
              <a:t>; </a:t>
            </a:r>
            <a:r>
              <a:rPr lang="sr-Latn-CS" sz="2500" smtClean="0"/>
              <a:t>i Njegovo Ime </a:t>
            </a:r>
            <a:r>
              <a:rPr lang="en-GB" sz="2500" smtClean="0"/>
              <a:t> (</a:t>
            </a:r>
            <a:r>
              <a:rPr lang="sr-Latn-CS" sz="2500" smtClean="0"/>
              <a:t>ime Božije</a:t>
            </a:r>
            <a:r>
              <a:rPr lang="en-GB" sz="2500" smtClean="0"/>
              <a:t> – </a:t>
            </a:r>
            <a:r>
              <a:rPr lang="sr-Latn-CS" sz="2500" smtClean="0"/>
              <a:t>Otk.</a:t>
            </a:r>
            <a:r>
              <a:rPr lang="en-GB" sz="2500" smtClean="0"/>
              <a:t> 3:12) </a:t>
            </a:r>
            <a:r>
              <a:rPr lang="sr-Latn-CS" sz="2500" smtClean="0"/>
              <a:t>biti će na njihovim čelima</a:t>
            </a:r>
            <a:r>
              <a:rPr lang="en-GB" sz="2500" smtClean="0"/>
              <a:t>”. </a:t>
            </a:r>
            <a:r>
              <a:rPr lang="sr-Latn-CS" sz="2500" smtClean="0"/>
              <a:t>      </a:t>
            </a:r>
            <a:r>
              <a:rPr lang="sr-Latn-CS" sz="2000" smtClean="0"/>
              <a:t>Otk</a:t>
            </a:r>
            <a:r>
              <a:rPr lang="en-GB" sz="2000" smtClean="0"/>
              <a:t>. 22:3,4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GB" sz="2500" smtClean="0"/>
          </a:p>
          <a:p>
            <a:pPr algn="ct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sr-Latn-CS" sz="2900" b="1" smtClean="0">
                <a:solidFill>
                  <a:srgbClr val="63252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OVO BI TREBALO DA IMA PRAKTIČNU PRIMENU U NAŠIM ŽIVOTIMA </a:t>
            </a:r>
            <a:endParaRPr lang="en-GB" sz="2900" b="1" smtClean="0">
              <a:solidFill>
                <a:srgbClr val="63252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500" smtClean="0"/>
              <a:t> 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500" smtClean="0"/>
              <a:t>“</a:t>
            </a:r>
            <a:r>
              <a:rPr lang="sr-Latn-CS" sz="2500" smtClean="0"/>
              <a:t>U savezu sa svima težite za spasenjem i za posvećenjem bez kojeg niko neće videti Gospoda</a:t>
            </a:r>
            <a:r>
              <a:rPr lang="en-GB" sz="2500" smtClean="0"/>
              <a:t>”. </a:t>
            </a:r>
            <a:r>
              <a:rPr lang="en-GB" sz="2000" smtClean="0"/>
              <a:t>Heb. 12:14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en-GB" sz="2500" smtClean="0"/>
              <a:t> 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sr-Latn-CS" sz="2500" smtClean="0"/>
              <a:t>Ko se zakune nebom, kune se Božijim prestoljem i onim koji ne njemu sedi </a:t>
            </a:r>
            <a:r>
              <a:rPr lang="en-GB" sz="2500" smtClean="0"/>
              <a:t>” </a:t>
            </a:r>
            <a:r>
              <a:rPr lang="en-GB" sz="2000" smtClean="0"/>
              <a:t>Mt. 23:22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8495</TotalTime>
  <Words>1381</Words>
  <Application>Microsoft Office PowerPoint</Application>
  <PresentationFormat>On-screen Show (4:3)</PresentationFormat>
  <Paragraphs>143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맑은 고딕</vt:lpstr>
      <vt:lpstr>Office Theme</vt:lpstr>
      <vt:lpstr>Osnove Biblije  Studija 1: Bog  </vt:lpstr>
      <vt:lpstr>1.1  Božije postojanje </vt:lpstr>
      <vt:lpstr>Slide 3</vt:lpstr>
      <vt:lpstr>“vera dolazi od propovedanja a propovednje biva rečju od Boga”.  Rim. 10:17  </vt:lpstr>
      <vt:lpstr>Veza između slušanja istinskog jevanđelja  i imanja istinske vere je često predočavana u zapisima propovednika jevanđelja. </vt:lpstr>
      <vt:lpstr>Slide 6</vt:lpstr>
      <vt:lpstr>1.2  Božija ličnost   </vt:lpstr>
      <vt:lpstr>Slide 8</vt:lpstr>
      <vt:lpstr>Slide 9</vt:lpstr>
      <vt:lpstr>Slide 10</vt:lpstr>
      <vt:lpstr>“reče Bog: da načinimo čoveka po svom obličiju, kao što smo mi ”Post. 1:26 </vt:lpstr>
      <vt:lpstr>Bog ima svoje mesto bivstvovanja</vt:lpstr>
      <vt:lpstr>Slide 13</vt:lpstr>
      <vt:lpstr>Na hebrjeskom a i na Grčkom jeziku imena reflektuju karaktere</vt:lpstr>
      <vt:lpstr>Slide 15</vt:lpstr>
      <vt:lpstr>Slide 16</vt:lpstr>
      <vt:lpstr>Slide 17</vt:lpstr>
      <vt:lpstr>יהוה אלהים</vt:lpstr>
      <vt:lpstr>Slide 19</vt:lpstr>
      <vt:lpstr>Slide 20</vt:lpstr>
      <vt:lpstr>Slide 21</vt:lpstr>
      <vt:lpstr>1.4 Anđeli</vt:lpstr>
      <vt:lpstr>Anđeli</vt:lpstr>
      <vt:lpstr>Značenje reči ‘Anđeo’</vt:lpstr>
      <vt:lpstr>Božija priroda i ljudska priroda</vt:lpstr>
      <vt:lpstr>Anđeli ne mogu biti grešni</vt:lpstr>
      <vt:lpstr>Luka 20:35,36</vt:lpstr>
      <vt:lpstr>Anđeli čuvari</vt:lpstr>
      <vt:lpstr>Studija 1: Pitanja za razgovor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</dc:creator>
  <cp:lastModifiedBy>John</cp:lastModifiedBy>
  <cp:revision>90</cp:revision>
  <dcterms:created xsi:type="dcterms:W3CDTF">2012-04-15T06:54:36Z</dcterms:created>
  <dcterms:modified xsi:type="dcterms:W3CDTF">2012-06-14T08:19:40Z</dcterms:modified>
</cp:coreProperties>
</file>