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67" r:id="rId9"/>
    <p:sldId id="272" r:id="rId10"/>
    <p:sldId id="259" r:id="rId11"/>
    <p:sldId id="268" r:id="rId12"/>
    <p:sldId id="260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4EFD50-671F-4159-A21A-B23E8D4B05AA}" type="datetimeFigureOut">
              <a:rPr lang="en-GB" smtClean="0"/>
              <a:pPr/>
              <a:t>09/07/2012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B67B69-6947-4ED6-9570-41374B34CF1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5300" b="1" dirty="0" smtClean="0"/>
              <a:t>Stud</a:t>
            </a:r>
            <a:r>
              <a:rPr lang="pl-PL" sz="5300" b="1" dirty="0" err="1" smtClean="0"/>
              <a:t>ium</a:t>
            </a:r>
            <a:r>
              <a:rPr lang="en-GB" sz="5300" b="1" dirty="0" smtClean="0"/>
              <a:t> </a:t>
            </a:r>
            <a:r>
              <a:rPr lang="en-GB" sz="5300" b="1" dirty="0"/>
              <a:t>7: </a:t>
            </a:r>
            <a:r>
              <a:rPr lang="pl-PL" sz="5300" b="1" dirty="0" smtClean="0"/>
              <a:t>Pochodzenie Jezusa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7.3  </a:t>
            </a:r>
            <a:r>
              <a:rPr lang="pl-PL" sz="4000" dirty="0" smtClean="0"/>
              <a:t>Miejsce Chrystusa w Bożym planie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r>
              <a:rPr lang="pl-PL" dirty="0" err="1" smtClean="0"/>
              <a:t>zymian</a:t>
            </a:r>
            <a:r>
              <a:rPr lang="en-GB" dirty="0" smtClean="0"/>
              <a:t> 1:1-4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Zapowiedź o Jezusie „którą przedtem obiecał przez </a:t>
            </a:r>
            <a:r>
              <a:rPr lang="pl-PL" dirty="0" err="1" smtClean="0"/>
              <a:t>proroki</a:t>
            </a:r>
            <a:r>
              <a:rPr lang="pl-PL" dirty="0" smtClean="0"/>
              <a:t> swoje w pismach świętych, O Synu swoim, który się narodził z nasienia Dawidowego według ciała; A pokazał się Synem Bożym możnie, według Ducha poświęcenia, przez zmartwychwstanie, to jest o Jezusie Chrystusie, Panu naszym” (</a:t>
            </a:r>
            <a:r>
              <a:rPr lang="pl-PL" dirty="0" err="1" smtClean="0"/>
              <a:t>Rz</a:t>
            </a:r>
            <a:r>
              <a:rPr lang="pl-PL" dirty="0" smtClean="0"/>
              <a:t> 81:1-4 </a:t>
            </a:r>
            <a:r>
              <a:rPr lang="pl-PL" dirty="0" err="1" smtClean="0"/>
              <a:t>BG</a:t>
            </a:r>
            <a:r>
              <a:rPr lang="pl-PL" dirty="0" smtClean="0"/>
              <a:t>). </a:t>
            </a:r>
            <a:endParaRPr lang="pl-PL" b="1" dirty="0" smtClean="0"/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en-GB" b="1" dirty="0" smtClean="0"/>
              <a:t>1.</a:t>
            </a:r>
            <a:r>
              <a:rPr lang="en-GB" dirty="0" smtClean="0"/>
              <a:t> </a:t>
            </a:r>
            <a:r>
              <a:rPr lang="pl-PL" dirty="0" smtClean="0"/>
              <a:t>Został obiecany w Starym Testamencie </a:t>
            </a:r>
            <a:r>
              <a:rPr lang="en-GB" dirty="0" smtClean="0"/>
              <a:t>– </a:t>
            </a:r>
            <a:r>
              <a:rPr lang="pl-PL" dirty="0" smtClean="0"/>
              <a:t>tzn. w planie Bożym</a:t>
            </a:r>
            <a:r>
              <a:rPr lang="en-GB" dirty="0" smtClean="0"/>
              <a:t>;</a:t>
            </a:r>
          </a:p>
          <a:p>
            <a:r>
              <a:rPr lang="en-GB" b="1" dirty="0" smtClean="0"/>
              <a:t>2.</a:t>
            </a:r>
            <a:r>
              <a:rPr lang="en-GB" dirty="0" smtClean="0"/>
              <a:t> </a:t>
            </a:r>
            <a:r>
              <a:rPr lang="pl-PL" dirty="0" smtClean="0"/>
              <a:t>Stworzony jako osoba fizyczna poprzez dziewicze narodziny jako nasienie Dawida</a:t>
            </a:r>
            <a:r>
              <a:rPr lang="en-GB" dirty="0" smtClean="0"/>
              <a:t>;</a:t>
            </a:r>
          </a:p>
          <a:p>
            <a:r>
              <a:rPr lang="en-GB" b="1" dirty="0" smtClean="0"/>
              <a:t>3.</a:t>
            </a:r>
            <a:r>
              <a:rPr lang="en-GB" dirty="0" smtClean="0"/>
              <a:t> </a:t>
            </a:r>
            <a:r>
              <a:rPr lang="pl-PL" dirty="0" smtClean="0"/>
              <a:t> Dzięki Jego doskonałemu charakterowi (duchowi świętości), który pokazał w czasie swojego życia. </a:t>
            </a:r>
            <a:endParaRPr lang="en-GB" dirty="0" smtClean="0"/>
          </a:p>
          <a:p>
            <a:r>
              <a:rPr lang="en-GB" b="1" dirty="0" smtClean="0"/>
              <a:t>4.</a:t>
            </a:r>
            <a:r>
              <a:rPr lang="en-GB" dirty="0" smtClean="0"/>
              <a:t> </a:t>
            </a:r>
            <a:r>
              <a:rPr lang="pl-PL" dirty="0" smtClean="0"/>
              <a:t> Zmartwychwstał i został publicznie ogłoszony Synem Bożym w naukach natchnionych duchem Apostołów.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7.4  </a:t>
            </a:r>
            <a:r>
              <a:rPr lang="pl-PL" dirty="0" smtClean="0"/>
              <a:t>„Na początku było słowo”.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Znaczenie słowa </a:t>
            </a:r>
            <a:r>
              <a:rPr lang="pl-PL" i="1" dirty="0" smtClean="0"/>
              <a:t>logos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„​Na początku było Słowo, a Słowo było u Boga, a Bogiem było Słowo. Ono było na początku u Boga. Wszystko przez nie powstało, a bez niego nic nie powstało, co powstało” (</a:t>
            </a:r>
            <a:r>
              <a:rPr lang="pl-PL" dirty="0" err="1" smtClean="0"/>
              <a:t>Jn</a:t>
            </a:r>
            <a:r>
              <a:rPr lang="pl-PL" dirty="0" smtClean="0"/>
              <a:t> 1:1-3).</a:t>
            </a:r>
            <a:endParaRPr lang="en-GB" dirty="0" smtClean="0"/>
          </a:p>
          <a:p>
            <a:r>
              <a:rPr lang="en-GB" i="1" dirty="0" smtClean="0"/>
              <a:t>Logos </a:t>
            </a:r>
            <a:r>
              <a:rPr lang="pl-PL" dirty="0" smtClean="0"/>
              <a:t>tłumaczy się jako:</a:t>
            </a:r>
            <a:endParaRPr lang="en-GB" dirty="0" smtClean="0"/>
          </a:p>
          <a:p>
            <a:pPr>
              <a:buNone/>
            </a:pPr>
            <a:r>
              <a:rPr lang="en-GB" i="1" dirty="0" smtClean="0"/>
              <a:t>    </a:t>
            </a:r>
            <a:r>
              <a:rPr lang="pl-PL" i="1" dirty="0" smtClean="0"/>
              <a:t>Relacja</a:t>
            </a:r>
            <a:r>
              <a:rPr lang="en-GB" i="1" dirty="0" smtClean="0"/>
              <a:t>, </a:t>
            </a:r>
            <a:r>
              <a:rPr lang="pl-PL" i="1" dirty="0" smtClean="0"/>
              <a:t>Przyczyna</a:t>
            </a:r>
            <a:r>
              <a:rPr lang="en-GB" i="1" dirty="0" smtClean="0"/>
              <a:t>, </a:t>
            </a:r>
            <a:r>
              <a:rPr lang="pl-PL" i="1" dirty="0" smtClean="0"/>
              <a:t>Wiadomość</a:t>
            </a:r>
            <a:r>
              <a:rPr lang="en-GB" i="1" dirty="0" smtClean="0"/>
              <a:t>,  D</a:t>
            </a:r>
            <a:r>
              <a:rPr lang="pl-PL" i="1" dirty="0" err="1" smtClean="0"/>
              <a:t>oktryna</a:t>
            </a:r>
            <a:r>
              <a:rPr lang="en-GB" i="1" dirty="0" smtClean="0"/>
              <a:t>, </a:t>
            </a:r>
            <a:r>
              <a:rPr lang="pl-PL" i="1" dirty="0" smtClean="0"/>
              <a:t>Zamiar</a:t>
            </a:r>
            <a:r>
              <a:rPr lang="en-GB" i="1" dirty="0" smtClean="0"/>
              <a:t>, </a:t>
            </a:r>
            <a:r>
              <a:rPr lang="pl-PL" i="1" dirty="0" smtClean="0"/>
              <a:t>Nauczanie</a:t>
            </a:r>
            <a:r>
              <a:rPr lang="en-GB" i="1" dirty="0" smtClean="0"/>
              <a:t>, </a:t>
            </a:r>
            <a:r>
              <a:rPr lang="pl-PL" i="1" dirty="0" smtClean="0"/>
              <a:t>Powód, Powiedzenie, Wieści</a:t>
            </a:r>
            <a:endParaRPr lang="en-GB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Logos</a:t>
            </a:r>
            <a:r>
              <a:rPr lang="en-GB" dirty="0" smtClean="0"/>
              <a:t> </a:t>
            </a:r>
            <a:r>
              <a:rPr lang="pl-PL" dirty="0" smtClean="0"/>
              <a:t>stało się ciałem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 nie jest to czasem Janowa wersja narodzin z dziewicy</a:t>
            </a:r>
            <a:r>
              <a:rPr lang="en-GB" dirty="0" smtClean="0"/>
              <a:t>?</a:t>
            </a:r>
          </a:p>
          <a:p>
            <a:r>
              <a:rPr lang="pl-PL" dirty="0" smtClean="0"/>
              <a:t>Kiedy narodził się Chrystus, to „słowo” przyjęło cielesną formę – „słowo stało się ciałem” (</a:t>
            </a:r>
            <a:r>
              <a:rPr lang="pl-PL" dirty="0" err="1" smtClean="0"/>
              <a:t>Jn</a:t>
            </a:r>
            <a:r>
              <a:rPr lang="pl-PL" dirty="0" smtClean="0"/>
              <a:t> 1:14).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</a:t>
            </a:r>
            <a:r>
              <a:rPr lang="pl-PL" dirty="0" err="1" smtClean="0"/>
              <a:t>IUM</a:t>
            </a:r>
            <a:r>
              <a:rPr lang="en-GB" dirty="0" smtClean="0"/>
              <a:t> 7: </a:t>
            </a:r>
            <a:r>
              <a:rPr lang="pl-PL" dirty="0" smtClean="0"/>
              <a:t>Pytania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1. Podaj dwa proroctwa ze Starego Testamentu, mówiące o Jezusie</a:t>
            </a:r>
          </a:p>
          <a:p>
            <a:r>
              <a:rPr lang="pl-PL" dirty="0" smtClean="0"/>
              <a:t>2. Czy Jezus fizycznie istniał przed swoimi narodzinami?</a:t>
            </a:r>
          </a:p>
          <a:p>
            <a:r>
              <a:rPr lang="pl-PL" dirty="0" smtClean="0"/>
              <a:t>Tak/Nie</a:t>
            </a:r>
          </a:p>
          <a:p>
            <a:r>
              <a:rPr lang="pl-PL" dirty="0" smtClean="0"/>
              <a:t>3. W jakim sensie możemy powiedzieć o istnieniu Jezusa przed jego narodzinami?</a:t>
            </a:r>
          </a:p>
          <a:p>
            <a:r>
              <a:rPr lang="pl-PL" dirty="0" smtClean="0"/>
              <a:t>a) Jako anioł</a:t>
            </a:r>
          </a:p>
          <a:p>
            <a:r>
              <a:rPr lang="pl-PL" dirty="0" smtClean="0"/>
              <a:t>b) Jako część Trójcy</a:t>
            </a:r>
          </a:p>
          <a:p>
            <a:r>
              <a:rPr lang="pl-PL" dirty="0" smtClean="0"/>
              <a:t>c) Jako duch </a:t>
            </a:r>
          </a:p>
          <a:p>
            <a:r>
              <a:rPr lang="pl-PL" dirty="0" smtClean="0"/>
              <a:t>d) tylko w myśli i zamiarze Bożym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pl-PL" dirty="0" smtClean="0"/>
              <a:t>4. Które z następujących zdań są prawdziwe w odniesieniu do Marii?</a:t>
            </a:r>
          </a:p>
          <a:p>
            <a:r>
              <a:rPr lang="pl-PL" dirty="0" smtClean="0"/>
              <a:t>a) Była doskonałą, bezgrzeszną kobietą</a:t>
            </a:r>
          </a:p>
          <a:p>
            <a:r>
              <a:rPr lang="pl-PL" dirty="0" smtClean="0"/>
              <a:t>b) Była zwyczajną kobietą</a:t>
            </a:r>
          </a:p>
          <a:p>
            <a:r>
              <a:rPr lang="pl-PL" dirty="0" smtClean="0"/>
              <a:t>c) Poczęła Jezusa przez Ducha Świętego</a:t>
            </a:r>
          </a:p>
          <a:p>
            <a:r>
              <a:rPr lang="pl-PL" dirty="0" smtClean="0"/>
              <a:t>d) Teraz przekazuje nasze modlitwy Jezusowi.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5. Czy Jezus stworzył świat?</a:t>
            </a:r>
            <a:endParaRPr lang="pl-PL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Tak</a:t>
            </a:r>
          </a:p>
          <a:p>
            <a:r>
              <a:rPr lang="pl-PL" dirty="0" smtClean="0"/>
              <a:t>Nie</a:t>
            </a:r>
          </a:p>
          <a:p>
            <a:endParaRPr lang="pl-PL" dirty="0" smtClean="0"/>
          </a:p>
          <a:p>
            <a:r>
              <a:rPr lang="pl-PL" dirty="0" smtClean="0"/>
              <a:t>6. Jak rozumiesz słowa </a:t>
            </a:r>
            <a:r>
              <a:rPr lang="pl-PL" dirty="0" err="1" smtClean="0"/>
              <a:t>Jn</a:t>
            </a:r>
            <a:r>
              <a:rPr lang="pl-PL" dirty="0" smtClean="0"/>
              <a:t> 1:1-3 "Na początku było słowo"? Czego one nie oznaczają?</a:t>
            </a:r>
          </a:p>
          <a:p>
            <a:endParaRPr lang="pl-PL" dirty="0" smtClean="0"/>
          </a:p>
          <a:p>
            <a:r>
              <a:rPr lang="pl-PL" dirty="0" smtClean="0"/>
              <a:t>7. Dlaczego uważasz, że ważne jest, aby być pewnym czy Jezus istniał fizycznie przed swoimi narodzinami?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en-GB" sz="4400" dirty="0" smtClean="0"/>
              <a:t>7.1  </a:t>
            </a:r>
            <a:r>
              <a:rPr lang="pl-PL" sz="4400" dirty="0" smtClean="0"/>
              <a:t>Proroctwa w Starym Testamencie mówiące o Jezusie</a:t>
            </a:r>
            <a:r>
              <a:rPr lang="en-GB" sz="4400" dirty="0"/>
              <a:t/>
            </a:r>
            <a:br>
              <a:rPr lang="en-GB" sz="4400" dirty="0"/>
            </a:b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916832"/>
            <a:ext cx="4038600" cy="4434840"/>
          </a:xfrm>
        </p:spPr>
        <p:txBody>
          <a:bodyPr>
            <a:normAutofit fontScale="62500" lnSpcReduction="20000"/>
          </a:bodyPr>
          <a:lstStyle/>
          <a:p>
            <a:r>
              <a:rPr lang="pl-PL" sz="2200" b="1" cap="small" dirty="0" smtClean="0"/>
              <a:t>PROROCTWO W STARYM TESTAMENCIE</a:t>
            </a:r>
          </a:p>
          <a:p>
            <a:endParaRPr lang="en-GB" sz="2200" dirty="0" smtClean="0"/>
          </a:p>
          <a:p>
            <a:r>
              <a:rPr lang="pl-PL" dirty="0" smtClean="0"/>
              <a:t>„​Boże mój, Boże mój, czemuś mnie opuścił...?” </a:t>
            </a:r>
            <a:r>
              <a:rPr lang="pl-PL" dirty="0" err="1" smtClean="0"/>
              <a:t>(P</a:t>
            </a:r>
            <a:r>
              <a:rPr lang="pl-PL" dirty="0" smtClean="0"/>
              <a:t>s 22:2)</a:t>
            </a:r>
            <a:endParaRPr lang="pl-PL" b="1" dirty="0" smtClean="0"/>
          </a:p>
          <a:p>
            <a:endParaRPr lang="pl-PL" b="1" dirty="0" smtClean="0"/>
          </a:p>
          <a:p>
            <a:r>
              <a:rPr lang="pl-PL" dirty="0" smtClean="0"/>
              <a:t>„​Ale ja jestem robakiem, nie człowiekiem, Hańbą ludzi i wzgardą pospólstwa. ​Wszyscy, którzy mnie widzą, szydzą ze mnie, Wykrzywiają wargi, potrząsają głową; ​Zaufał Panu, niechże go ratuje! Niech go wybawi, skoro go miłuje!...” </a:t>
            </a:r>
            <a:r>
              <a:rPr lang="pl-PL" dirty="0" err="1" smtClean="0"/>
              <a:t>(P</a:t>
            </a:r>
            <a:r>
              <a:rPr lang="pl-PL" dirty="0" smtClean="0"/>
              <a:t>s 22:7-9)</a:t>
            </a: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r>
              <a:rPr lang="pl-PL" dirty="0" smtClean="0"/>
              <a:t>„Język mój przylgnął do podniebienia mego… Przebodli ręce i nogi moje”. </a:t>
            </a:r>
            <a:r>
              <a:rPr lang="pl-PL" dirty="0" err="1" smtClean="0"/>
              <a:t>(P</a:t>
            </a:r>
            <a:r>
              <a:rPr lang="pl-PL" dirty="0" smtClean="0"/>
              <a:t>s 22:16,17)</a:t>
            </a: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r>
              <a:rPr lang="pl-PL" dirty="0" smtClean="0"/>
              <a:t>„​Między siebie dzielą szaty moje I o suknię moją los rzucają”. </a:t>
            </a:r>
            <a:r>
              <a:rPr lang="pl-PL" dirty="0" err="1" smtClean="0"/>
              <a:t>(P</a:t>
            </a:r>
            <a:r>
              <a:rPr lang="pl-PL" dirty="0" smtClean="0"/>
              <a:t>s 22:19)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2200" b="1" cap="small" dirty="0" smtClean="0"/>
              <a:t>WYPEŁNIENIE W CHRYSTUSIE</a:t>
            </a:r>
          </a:p>
          <a:p>
            <a:pPr>
              <a:buNone/>
            </a:pPr>
            <a:endParaRPr lang="en-GB" sz="2200" dirty="0" smtClean="0"/>
          </a:p>
          <a:p>
            <a:r>
              <a:rPr lang="en-GB" i="1" dirty="0" smtClean="0"/>
              <a:t>T</a:t>
            </a:r>
            <a:r>
              <a:rPr lang="pl-PL" i="1" dirty="0" smtClean="0"/>
              <a:t>o były ostatnie słowa Jezusa na krzyżu </a:t>
            </a:r>
            <a:r>
              <a:rPr lang="en-GB" i="1" dirty="0" smtClean="0"/>
              <a:t>(Mt 27:46)</a:t>
            </a:r>
            <a:endParaRPr lang="pl-PL" i="1" dirty="0" smtClean="0"/>
          </a:p>
          <a:p>
            <a:pPr>
              <a:buNone/>
            </a:pPr>
            <a:endParaRPr lang="en-GB" i="1" dirty="0" smtClean="0"/>
          </a:p>
          <a:p>
            <a:r>
              <a:rPr lang="en-GB" i="1" dirty="0" smtClean="0"/>
              <a:t>I</a:t>
            </a:r>
            <a:r>
              <a:rPr lang="pl-PL" i="1" dirty="0" smtClean="0"/>
              <a:t>z</a:t>
            </a:r>
            <a:r>
              <a:rPr lang="en-GB" i="1" dirty="0" err="1" smtClean="0"/>
              <a:t>rael</a:t>
            </a:r>
            <a:r>
              <a:rPr lang="pl-PL" i="1" dirty="0" err="1" smtClean="0"/>
              <a:t>ici</a:t>
            </a:r>
            <a:r>
              <a:rPr lang="en-GB" i="1" dirty="0" smtClean="0"/>
              <a:t> </a:t>
            </a:r>
            <a:r>
              <a:rPr lang="pl-PL" i="1" dirty="0" smtClean="0"/>
              <a:t>wzgardzili</a:t>
            </a:r>
            <a:r>
              <a:rPr lang="en-GB" i="1" dirty="0" smtClean="0"/>
              <a:t> Je</a:t>
            </a:r>
            <a:r>
              <a:rPr lang="pl-PL" i="1" dirty="0" err="1" smtClean="0"/>
              <a:t>zusem</a:t>
            </a:r>
            <a:r>
              <a:rPr lang="pl-PL" i="1" dirty="0" smtClean="0"/>
              <a:t> i naśmiewali się z niego</a:t>
            </a:r>
            <a:r>
              <a:rPr lang="en-GB" i="1" dirty="0" smtClean="0"/>
              <a:t> (</a:t>
            </a:r>
            <a:r>
              <a:rPr lang="en-GB" i="1" dirty="0" err="1" smtClean="0"/>
              <a:t>Lk</a:t>
            </a:r>
            <a:r>
              <a:rPr lang="en-GB" i="1" dirty="0" smtClean="0"/>
              <a:t> 23:35; 8:53); </a:t>
            </a:r>
            <a:r>
              <a:rPr lang="pl-PL" i="1" dirty="0" smtClean="0"/>
              <a:t>kiwali głowami </a:t>
            </a:r>
            <a:r>
              <a:rPr lang="en-GB" i="1" dirty="0" smtClean="0"/>
              <a:t>(Mt 27:39), </a:t>
            </a:r>
            <a:r>
              <a:rPr lang="pl-PL" i="1" dirty="0" smtClean="0"/>
              <a:t>i wypowiedzieli te właśnie słowa, kiedy wisiał on na krzyżu </a:t>
            </a:r>
            <a:r>
              <a:rPr lang="en-GB" i="1" dirty="0" smtClean="0"/>
              <a:t>(Mt. 27:43)</a:t>
            </a:r>
            <a:endParaRPr lang="pl-PL" i="1" dirty="0" smtClean="0"/>
          </a:p>
          <a:p>
            <a:endParaRPr lang="pl-PL" i="1" dirty="0" smtClean="0"/>
          </a:p>
          <a:p>
            <a:pPr>
              <a:buNone/>
            </a:pPr>
            <a:endParaRPr lang="pl-PL" i="1" dirty="0" smtClean="0"/>
          </a:p>
          <a:p>
            <a:r>
              <a:rPr lang="pl-PL" i="1" dirty="0" smtClean="0"/>
              <a:t>Wypełniło się to, kiedy Chrystus wisząc na krzyżu odczuwał pragnienie</a:t>
            </a:r>
            <a:r>
              <a:rPr lang="en-GB" i="1" dirty="0" smtClean="0"/>
              <a:t> (</a:t>
            </a:r>
            <a:r>
              <a:rPr lang="en-GB" i="1" dirty="0" err="1" smtClean="0"/>
              <a:t>Jn</a:t>
            </a:r>
            <a:r>
              <a:rPr lang="en-GB" i="1" dirty="0" smtClean="0"/>
              <a:t> 19:28). </a:t>
            </a:r>
            <a:r>
              <a:rPr lang="pl-PL" i="1" dirty="0" smtClean="0"/>
              <a:t>Przebicie rąk i nóg odnosi się do sposobu krzyżowania</a:t>
            </a:r>
            <a:r>
              <a:rPr lang="en-GB" i="1" dirty="0" smtClean="0"/>
              <a:t>.</a:t>
            </a:r>
            <a:endParaRPr lang="pl-PL" i="1" dirty="0" smtClean="0"/>
          </a:p>
          <a:p>
            <a:pPr>
              <a:buNone/>
            </a:pPr>
            <a:endParaRPr lang="en-GB" i="1" dirty="0" smtClean="0"/>
          </a:p>
          <a:p>
            <a:r>
              <a:rPr lang="pl-PL" i="1" dirty="0" smtClean="0"/>
              <a:t>Wypełniło się to dokładnie w </a:t>
            </a:r>
            <a:r>
              <a:rPr lang="en-GB" i="1" dirty="0" smtClean="0"/>
              <a:t>Mt 27:35.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2300" b="1" cap="small" dirty="0" smtClean="0"/>
              <a:t>PROROCTWO W STARYM TESTAMENCIE</a:t>
            </a:r>
          </a:p>
          <a:p>
            <a:pPr>
              <a:buNone/>
            </a:pPr>
            <a:endParaRPr lang="en-GB" sz="2300" b="1" cap="small" dirty="0" smtClean="0"/>
          </a:p>
          <a:p>
            <a:r>
              <a:rPr lang="pl-PL" dirty="0" smtClean="0"/>
              <a:t>„​Stałem się obcy braciom moim I nieznany synom matki mojej, Bo gorliwość o dom twój pożera mnie”. </a:t>
            </a:r>
            <a:r>
              <a:rPr lang="pl-PL" dirty="0" err="1" smtClean="0"/>
              <a:t>(P</a:t>
            </a:r>
            <a:r>
              <a:rPr lang="pl-PL" dirty="0" smtClean="0"/>
              <a:t>s 69:9,10)</a:t>
            </a:r>
          </a:p>
          <a:p>
            <a:endParaRPr lang="pl-PL" dirty="0" smtClean="0"/>
          </a:p>
          <a:p>
            <a:r>
              <a:rPr lang="pl-PL" dirty="0" smtClean="0"/>
              <a:t>„​Dodali żółci do pokarmu mego, A w pragnieniu moim napoili mnie octem” </a:t>
            </a:r>
            <a:r>
              <a:rPr lang="en-GB" dirty="0" smtClean="0"/>
              <a:t>(Ps 69:2</a:t>
            </a:r>
            <a:r>
              <a:rPr lang="pl-PL" dirty="0" smtClean="0"/>
              <a:t>2</a:t>
            </a:r>
            <a:r>
              <a:rPr lang="en-GB" dirty="0" smtClean="0"/>
              <a:t>)</a:t>
            </a:r>
          </a:p>
          <a:p>
            <a:r>
              <a:rPr lang="pl-PL" dirty="0" smtClean="0"/>
              <a:t>„Jak owca przed tymi, którzy ją strzygą, zamilkł i nie otworzył swoich ust” (Iz 53:7)</a:t>
            </a:r>
            <a:endParaRPr lang="en-GB" dirty="0" smtClean="0"/>
          </a:p>
          <a:p>
            <a:r>
              <a:rPr lang="pl-PL" dirty="0" smtClean="0"/>
              <a:t>„​I wyznaczono mu grób wśród bezbożnych i wśród złoczyńców jego mogiłę”. </a:t>
            </a:r>
            <a:r>
              <a:rPr lang="en-GB" dirty="0" smtClean="0"/>
              <a:t>(I</a:t>
            </a:r>
            <a:r>
              <a:rPr lang="pl-PL" dirty="0" smtClean="0"/>
              <a:t>z</a:t>
            </a:r>
            <a:r>
              <a:rPr lang="en-GB" dirty="0" smtClean="0"/>
              <a:t> 53:9)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2300" b="1" cap="small" dirty="0" smtClean="0"/>
              <a:t>WYPEŁNIENIE W CHRYSTUSIE</a:t>
            </a:r>
          </a:p>
          <a:p>
            <a:pPr>
              <a:buNone/>
            </a:pPr>
            <a:endParaRPr lang="en-GB" sz="2300" b="1" cap="small" dirty="0" smtClean="0"/>
          </a:p>
          <a:p>
            <a:r>
              <a:rPr lang="pl-PL" i="1" dirty="0" smtClean="0"/>
              <a:t>Opisuje to Chrystusowe uczucie wyobcowania względem społeczności Izraela i swojej własnej rodziny (</a:t>
            </a:r>
            <a:r>
              <a:rPr lang="en-GB" i="1" dirty="0" err="1" smtClean="0"/>
              <a:t>Jn</a:t>
            </a:r>
            <a:r>
              <a:rPr lang="en-GB" i="1" dirty="0" smtClean="0"/>
              <a:t> 7:3-5, Mt 12:47-49). </a:t>
            </a:r>
            <a:r>
              <a:rPr lang="pl-PL" i="1" dirty="0" smtClean="0"/>
              <a:t>Werset ten cytowany jest w Jana </a:t>
            </a:r>
            <a:r>
              <a:rPr lang="en-GB" i="1" dirty="0" smtClean="0"/>
              <a:t>2:17.</a:t>
            </a:r>
            <a:endParaRPr lang="pl-PL" i="1" dirty="0" smtClean="0"/>
          </a:p>
          <a:p>
            <a:pPr>
              <a:buNone/>
            </a:pPr>
            <a:endParaRPr lang="en-GB" i="1" dirty="0" smtClean="0"/>
          </a:p>
          <a:p>
            <a:r>
              <a:rPr lang="pl-PL" i="1" dirty="0" smtClean="0"/>
              <a:t>Wypełniło się to na krzyżu</a:t>
            </a:r>
            <a:r>
              <a:rPr lang="en-GB" i="1" dirty="0" smtClean="0"/>
              <a:t> (M</a:t>
            </a:r>
            <a:r>
              <a:rPr lang="pl-PL" i="1" dirty="0" smtClean="0"/>
              <a:t>t </a:t>
            </a:r>
            <a:r>
              <a:rPr lang="en-GB" i="1" dirty="0" smtClean="0"/>
              <a:t>27:34)</a:t>
            </a:r>
            <a:endParaRPr lang="pl-PL" i="1" dirty="0" smtClean="0"/>
          </a:p>
          <a:p>
            <a:pPr>
              <a:buNone/>
            </a:pPr>
            <a:endParaRPr lang="en-GB" i="1" dirty="0" smtClean="0"/>
          </a:p>
          <a:p>
            <a:r>
              <a:rPr lang="en-GB" i="1" dirty="0" err="1" smtClean="0"/>
              <a:t>Chr</a:t>
            </a:r>
            <a:r>
              <a:rPr lang="pl-PL" i="1" dirty="0" err="1" smtClean="0"/>
              <a:t>ystus</a:t>
            </a:r>
            <a:r>
              <a:rPr lang="en-GB" i="1" dirty="0" smtClean="0"/>
              <a:t>, </a:t>
            </a:r>
            <a:r>
              <a:rPr lang="pl-PL" i="1" dirty="0" smtClean="0"/>
              <a:t>Baranek Boży, milczał w czasie swego sądu</a:t>
            </a:r>
            <a:r>
              <a:rPr lang="en-GB" i="1" dirty="0" smtClean="0"/>
              <a:t> (Mt 27:12,14</a:t>
            </a:r>
            <a:r>
              <a:rPr lang="pl-PL" i="1" dirty="0" smtClean="0"/>
              <a:t>).</a:t>
            </a:r>
          </a:p>
          <a:p>
            <a:r>
              <a:rPr lang="en-GB" i="1" dirty="0" smtClean="0"/>
              <a:t>Je</a:t>
            </a:r>
            <a:r>
              <a:rPr lang="pl-PL" i="1" dirty="0" err="1" smtClean="0"/>
              <a:t>zus</a:t>
            </a:r>
            <a:r>
              <a:rPr lang="pl-PL" i="1" dirty="0" smtClean="0"/>
              <a:t> został ukrzyżowany razem z dwoma złoczyńcami</a:t>
            </a:r>
            <a:r>
              <a:rPr lang="en-GB" i="1" dirty="0" smtClean="0"/>
              <a:t> (Mt 27:38), </a:t>
            </a:r>
            <a:r>
              <a:rPr lang="pl-PL" i="1" dirty="0" smtClean="0"/>
              <a:t>jednak został pochowany w grobowcu bogatego człowieka</a:t>
            </a:r>
            <a:r>
              <a:rPr lang="en-GB" i="1" dirty="0" smtClean="0"/>
              <a:t> (Mt 27:57-60).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7.2  </a:t>
            </a:r>
            <a:r>
              <a:rPr lang="pl-PL" dirty="0" smtClean="0"/>
              <a:t>Narodziny z Dziewicy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Poczęcie Jezusa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„​I oto poczniesz w łonie, i urodzisz syna, i </a:t>
            </a:r>
            <a:r>
              <a:rPr lang="pl-PL" dirty="0" smtClean="0">
                <a:solidFill>
                  <a:srgbClr val="FF0000"/>
                </a:solidFill>
              </a:rPr>
              <a:t>nadasz mu </a:t>
            </a:r>
            <a:r>
              <a:rPr lang="pl-PL" dirty="0" smtClean="0"/>
              <a:t>imię Jezus. ​Ten </a:t>
            </a:r>
            <a:r>
              <a:rPr lang="pl-PL" dirty="0" smtClean="0">
                <a:solidFill>
                  <a:srgbClr val="FF0000"/>
                </a:solidFill>
              </a:rPr>
              <a:t>będzie</a:t>
            </a:r>
            <a:r>
              <a:rPr lang="pl-PL" dirty="0" smtClean="0"/>
              <a:t> wielki i </a:t>
            </a:r>
            <a:r>
              <a:rPr lang="pl-PL" dirty="0" smtClean="0">
                <a:solidFill>
                  <a:srgbClr val="FF0000"/>
                </a:solidFill>
              </a:rPr>
              <a:t>będzie</a:t>
            </a:r>
            <a:r>
              <a:rPr lang="pl-PL" dirty="0" smtClean="0"/>
              <a:t> nazwany </a:t>
            </a:r>
            <a:r>
              <a:rPr lang="pl-PL" dirty="0" err="1" smtClean="0"/>
              <a:t>Synam</a:t>
            </a:r>
            <a:r>
              <a:rPr lang="pl-PL" dirty="0" smtClean="0"/>
              <a:t> Najwyższego. I da mu Pan Bóg tron jego ojca Dawida. ​I będzie królował nad domem Jakuba na wieki, a jego królestwu nie będzie końca. ​A Maria rzekła do anioła: Jak się to stanie, skoro nie znam męża? ​I odpowiadając anioł, rzekł jej: Duch Święty </a:t>
            </a:r>
            <a:r>
              <a:rPr lang="pl-PL" dirty="0" smtClean="0">
                <a:solidFill>
                  <a:srgbClr val="FF0000"/>
                </a:solidFill>
              </a:rPr>
              <a:t>zstąpi</a:t>
            </a:r>
            <a:r>
              <a:rPr lang="pl-PL" dirty="0" smtClean="0"/>
              <a:t> na ciebie i moc Najwyższego </a:t>
            </a:r>
            <a:r>
              <a:rPr lang="pl-PL" dirty="0" smtClean="0">
                <a:solidFill>
                  <a:srgbClr val="FF0000"/>
                </a:solidFill>
              </a:rPr>
              <a:t>zacieni</a:t>
            </a:r>
            <a:r>
              <a:rPr lang="pl-PL" dirty="0" smtClean="0"/>
              <a:t> cię. Dlatego też to, co się </a:t>
            </a:r>
            <a:r>
              <a:rPr lang="pl-PL" dirty="0" smtClean="0">
                <a:solidFill>
                  <a:srgbClr val="FF0000"/>
                </a:solidFill>
              </a:rPr>
              <a:t>narodzi</a:t>
            </a:r>
            <a:r>
              <a:rPr lang="pl-PL" dirty="0" smtClean="0"/>
              <a:t>, </a:t>
            </a:r>
            <a:r>
              <a:rPr lang="pl-PL" dirty="0" smtClean="0">
                <a:solidFill>
                  <a:srgbClr val="FF0000"/>
                </a:solidFill>
              </a:rPr>
              <a:t>będzie</a:t>
            </a:r>
            <a:r>
              <a:rPr lang="pl-PL" dirty="0" smtClean="0"/>
              <a:t> święte i będzie nazwane Synem Bożym”. </a:t>
            </a:r>
            <a:r>
              <a:rPr lang="en-GB" dirty="0" smtClean="0"/>
              <a:t>(</a:t>
            </a:r>
            <a:r>
              <a:rPr lang="pl-PL" dirty="0" err="1" smtClean="0"/>
              <a:t>Łk</a:t>
            </a:r>
            <a:r>
              <a:rPr lang="en-GB" dirty="0" smtClean="0"/>
              <a:t> 1:31-35).</a:t>
            </a:r>
          </a:p>
          <a:p>
            <a:r>
              <a:rPr lang="pl-PL" i="1" dirty="0" smtClean="0">
                <a:solidFill>
                  <a:srgbClr val="FF0000"/>
                </a:solidFill>
              </a:rPr>
              <a:t>Zwróćcie uwagę na 7 czasowników w czasie przyszłym.</a:t>
            </a:r>
            <a:endParaRPr lang="en-GB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Żadnej preegzystencji Jezusa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Je</a:t>
            </a:r>
            <a:r>
              <a:rPr lang="pl-PL" dirty="0" err="1" smtClean="0"/>
              <a:t>zus</a:t>
            </a:r>
            <a:r>
              <a:rPr lang="pl-PL" dirty="0" smtClean="0"/>
              <a:t> </a:t>
            </a:r>
            <a:r>
              <a:rPr lang="pl-PL" i="1" dirty="0" smtClean="0"/>
              <a:t>miał być </a:t>
            </a:r>
            <a:r>
              <a:rPr lang="pl-PL" dirty="0" smtClean="0"/>
              <a:t>Synem Bożym od swoich narodzin. Znaczy to, że Syn Boży nie istniał przed swoimi narodzinami. Zwróćmy uwagę na 7 czasowników w czasie przyszłym – np. „Ten </a:t>
            </a:r>
            <a:r>
              <a:rPr lang="pl-PL" i="1" dirty="0" smtClean="0"/>
              <a:t>będzie</a:t>
            </a:r>
            <a:r>
              <a:rPr lang="pl-PL" dirty="0" smtClean="0"/>
              <a:t> wielki”. Gdyby Jezus fizycznie już istniał w czasie, kiedy anioł wypowiadał te słowa do Marii, to musiałby już być wielkim. Jezus był też „potomkiem” Dawida (</a:t>
            </a:r>
            <a:r>
              <a:rPr lang="pl-PL" dirty="0" err="1" smtClean="0"/>
              <a:t>Obj</a:t>
            </a:r>
            <a:r>
              <a:rPr lang="pl-PL" dirty="0" smtClean="0"/>
              <a:t> 22:16), użyte w tym fragmencie greckie słowo „</a:t>
            </a:r>
            <a:r>
              <a:rPr lang="pl-PL" dirty="0" err="1" smtClean="0"/>
              <a:t>genos</a:t>
            </a:r>
            <a:r>
              <a:rPr lang="pl-PL" dirty="0" smtClean="0"/>
              <a:t>” sugeruje, że Jezus „wywodził się” od Dawida. Narodził się on „z” Marii (</a:t>
            </a:r>
            <a:r>
              <a:rPr lang="pl-PL" dirty="0" err="1" smtClean="0"/>
              <a:t>Łk</a:t>
            </a:r>
            <a:r>
              <a:rPr lang="pl-PL" dirty="0" smtClean="0"/>
              <a:t> 1:35). </a:t>
            </a:r>
            <a:r>
              <a:rPr lang="en-GB" dirty="0" smtClean="0"/>
              <a:t> </a:t>
            </a:r>
          </a:p>
          <a:p>
            <a:r>
              <a:rPr lang="pl-PL" dirty="0" smtClean="0"/>
              <a:t>Jezus został „poczęty” w łonie Marii (</a:t>
            </a:r>
            <a:r>
              <a:rPr lang="pl-PL" dirty="0" err="1" smtClean="0"/>
              <a:t>Łk</a:t>
            </a:r>
            <a:r>
              <a:rPr lang="pl-PL" dirty="0" smtClean="0"/>
              <a:t> 1:31) – nie mógł więc wcześniej fizycznie istnieć.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Człowieczeństwo Jezusa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„​Jak może czysty pochodzić od nieczystego? Nie ma ani jednego… Czymże jest człowiek, że miałby być czysty, czymże zrodzony z niewiasty, że miałby być sprawiedliwy?... Jakże więc człowiek może być sprawiedliwy w obliczu Boga? I jak może ten, kto się urodził z niewiasty, być czysty?” (Hi 14:4; 15:14; 25:4).</a:t>
            </a:r>
            <a:r>
              <a:rPr lang="en-GB" dirty="0" smtClean="0"/>
              <a:t>  </a:t>
            </a:r>
          </a:p>
          <a:p>
            <a:r>
              <a:rPr lang="en-GB" dirty="0" smtClean="0"/>
              <a:t>Gal 4:4 </a:t>
            </a:r>
            <a:r>
              <a:rPr lang="pl-PL" dirty="0" smtClean="0"/>
              <a:t>Lecz gdy nadeszło wypełnienie czasu, zesłał Bóg Syna swego, który się narodził z niewiasty i podlegał zakonowi. Zbawiciel miał być „nasieniem </a:t>
            </a:r>
            <a:r>
              <a:rPr lang="pl-PL" i="1" dirty="0" smtClean="0"/>
              <a:t>niewiasty</a:t>
            </a:r>
            <a:r>
              <a:rPr lang="pl-PL" dirty="0" smtClean="0"/>
              <a:t>” (Rdz 3:15).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86440"/>
          </a:xfrm>
        </p:spPr>
        <p:txBody>
          <a:bodyPr/>
          <a:lstStyle/>
          <a:p>
            <a:r>
              <a:rPr lang="pl-PL" dirty="0" smtClean="0"/>
              <a:t>Łukasz</a:t>
            </a:r>
            <a:r>
              <a:rPr lang="en-GB" dirty="0" smtClean="0"/>
              <a:t> 2:52</a:t>
            </a:r>
            <a:endParaRPr lang="en-GB" dirty="0"/>
          </a:p>
        </p:txBody>
      </p:sp>
      <p:pic>
        <p:nvPicPr>
          <p:cNvPr id="4" name="Content Placeholder 3" descr="luke2_51-52-gr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88840"/>
            <a:ext cx="8084075" cy="4869160"/>
          </a:xfrm>
        </p:spPr>
      </p:pic>
      <p:sp>
        <p:nvSpPr>
          <p:cNvPr id="5" name="pole tekstowe 4"/>
          <p:cNvSpPr txBox="1"/>
          <p:nvPr/>
        </p:nvSpPr>
        <p:spPr>
          <a:xfrm>
            <a:off x="467544" y="5877273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​Jezusowi zaś przybywało mądrości i wzrostu oraz łaski u Boga i u ludzi. </a:t>
            </a:r>
            <a:r>
              <a:rPr lang="pl-PL" dirty="0" err="1" smtClean="0"/>
              <a:t>Łk</a:t>
            </a:r>
            <a:r>
              <a:rPr lang="pl-PL" dirty="0" smtClean="0"/>
              <a:t> 2:52</a:t>
            </a:r>
            <a:endParaRPr lang="pl-PL" b="1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</TotalTime>
  <Words>958</Words>
  <Application>Microsoft Office PowerPoint</Application>
  <PresentationFormat>Pokaz na ekranie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Flow</vt:lpstr>
      <vt:lpstr>Studium 7: Pochodzenie Jezusa </vt:lpstr>
      <vt:lpstr>                      7.1  Proroctwa w Starym Testamencie mówiące o Jezusie </vt:lpstr>
      <vt:lpstr>Slajd 3</vt:lpstr>
      <vt:lpstr>Slajd 4</vt:lpstr>
      <vt:lpstr>7.2  Narodziny z Dziewicy</vt:lpstr>
      <vt:lpstr>Poczęcie Jezusa</vt:lpstr>
      <vt:lpstr>Żadnej preegzystencji Jezusa</vt:lpstr>
      <vt:lpstr>Człowieczeństwo Jezusa</vt:lpstr>
      <vt:lpstr>Łukasz 2:52</vt:lpstr>
      <vt:lpstr>7.3  Miejsce Chrystusa w Bożym planie</vt:lpstr>
      <vt:lpstr>Rzymian 1:1-4</vt:lpstr>
      <vt:lpstr>7.4  „Na początku było słowo”. </vt:lpstr>
      <vt:lpstr>Znaczenie słowa logos</vt:lpstr>
      <vt:lpstr>Logos stało się ciałem</vt:lpstr>
      <vt:lpstr>STUDIUM 7: Pytania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Artur</cp:lastModifiedBy>
  <cp:revision>23</cp:revision>
  <dcterms:created xsi:type="dcterms:W3CDTF">2012-04-16T19:37:27Z</dcterms:created>
  <dcterms:modified xsi:type="dcterms:W3CDTF">2012-07-09T15:47:59Z</dcterms:modified>
</cp:coreProperties>
</file>