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  <p:sldId id="298" r:id="rId15"/>
    <p:sldId id="279" r:id="rId16"/>
    <p:sldId id="257" r:id="rId17"/>
    <p:sldId id="258" r:id="rId18"/>
    <p:sldId id="262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63" r:id="rId28"/>
    <p:sldId id="288" r:id="rId29"/>
    <p:sldId id="289" r:id="rId30"/>
    <p:sldId id="290" r:id="rId31"/>
    <p:sldId id="291" r:id="rId32"/>
    <p:sldId id="297" r:id="rId33"/>
    <p:sldId id="265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20B"/>
    <a:srgbClr val="CC6600"/>
    <a:srgbClr val="FFCC00"/>
    <a:srgbClr val="FF9900"/>
    <a:srgbClr val="491D43"/>
    <a:srgbClr val="003366"/>
    <a:srgbClr val="000066"/>
    <a:srgbClr val="660066"/>
    <a:srgbClr val="FFFF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4E48-B30B-4F64-8B1D-9D0E4A099B60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C6EAE-153F-4C08-AFE8-D977C1F066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A3A231-C030-403B-A2CD-AE07E3DEBC8D}" type="slidenum">
              <a:rPr lang="en-GB"/>
              <a:pPr/>
              <a:t>16</a:t>
            </a:fld>
            <a:endParaRPr lang="en-GB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4923E4-60CC-4838-8711-63AAFEA99732}" type="slidenum">
              <a:rPr lang="en-GB"/>
              <a:pPr/>
              <a:t>17</a:t>
            </a:fld>
            <a:endParaRPr lang="en-GB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8013" cy="584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A6CA68DE-D754-4BA6-ABB7-4579E7FD0E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7E41-6FA1-47BA-8425-C1AF7970ABD3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1F21-2891-49AC-AFA3-68A78AB0F84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en-GB" dirty="0" smtClean="0"/>
              <a:t>Stud</a:t>
            </a:r>
            <a:r>
              <a:rPr lang="pl-PL" dirty="0" err="1" smtClean="0"/>
              <a:t>ium</a:t>
            </a:r>
            <a:r>
              <a:rPr lang="en-GB" dirty="0" smtClean="0"/>
              <a:t> 2: </a:t>
            </a:r>
            <a:r>
              <a:rPr lang="pl-PL" dirty="0" smtClean="0"/>
              <a:t>Duch Boży</a:t>
            </a:r>
            <a:endParaRPr lang="en-GB" dirty="0"/>
          </a:p>
        </p:txBody>
      </p:sp>
      <p:pic>
        <p:nvPicPr>
          <p:cNvPr id="4" name="Picture 3" descr="BB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92896"/>
            <a:ext cx="2592288" cy="3984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2 Tm. 3:15-17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5400600" cy="4997152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„​I ponieważ od dzieciństwa znasz Pisma święte, które cię mogą obdarzyć mądrością ku zbawieniu przez wiarę w Jezusa Chrystusa. ​Całe Pismo przez Boga jest natchnione i pożyteczne do nauki, do wykrywania błędów, do poprawy, do wychowywania w sprawiedliwości, ​Aby człowiek Boży był doskonały, do wszelkiego dobrego dzieła przygotowany”. </a:t>
            </a:r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pPr>
              <a:buNone/>
            </a:pPr>
            <a:endParaRPr lang="en-GB" sz="2400" dirty="0" smtClean="0"/>
          </a:p>
          <a:p>
            <a:endParaRPr lang="en-GB" dirty="0"/>
          </a:p>
        </p:txBody>
      </p:sp>
      <p:pic>
        <p:nvPicPr>
          <p:cNvPr id="4" name="Picture 3" descr="timothy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1700808"/>
            <a:ext cx="3419872" cy="45415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2timothy3_16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10602416" cy="7633740"/>
          </a:xfrm>
        </p:spPr>
      </p:pic>
      <p:sp>
        <p:nvSpPr>
          <p:cNvPr id="4" name="pole tekstowe 3"/>
          <p:cNvSpPr txBox="1"/>
          <p:nvPr/>
        </p:nvSpPr>
        <p:spPr>
          <a:xfrm>
            <a:off x="-252536" y="0"/>
            <a:ext cx="10585176" cy="2996952"/>
          </a:xfrm>
          <a:prstGeom prst="rect">
            <a:avLst/>
          </a:prstGeom>
          <a:solidFill>
            <a:srgbClr val="131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bg1"/>
                </a:solidFill>
              </a:rPr>
              <a:t>​I ponieważ od dzieciństwa znasz Pisma święte, </a:t>
            </a:r>
            <a:endParaRPr lang="pl-PL" sz="26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600" b="1" dirty="0" smtClean="0">
                <a:solidFill>
                  <a:schemeClr val="bg1"/>
                </a:solidFill>
              </a:rPr>
              <a:t>które </a:t>
            </a:r>
            <a:r>
              <a:rPr lang="pl-PL" sz="2600" b="1" dirty="0" smtClean="0">
                <a:solidFill>
                  <a:schemeClr val="bg1"/>
                </a:solidFill>
              </a:rPr>
              <a:t>cię mogą obdarzyć mądrością ku zbawieniu przez wiarę w Jezusa Chrystusa. </a:t>
            </a:r>
            <a:endParaRPr lang="pl-PL" sz="26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600" b="1" dirty="0" smtClean="0">
                <a:solidFill>
                  <a:schemeClr val="bg1"/>
                </a:solidFill>
              </a:rPr>
              <a:t>​</a:t>
            </a:r>
            <a:r>
              <a:rPr lang="pl-PL" sz="2600" b="1" dirty="0" smtClean="0">
                <a:solidFill>
                  <a:schemeClr val="bg1"/>
                </a:solidFill>
              </a:rPr>
              <a:t>Całe Pismo przez Boga jest natchnione i pożyteczne do nauki, do wykrywania błędów, do poprawy, do wychowywania w sprawiedliwości, </a:t>
            </a:r>
            <a:endParaRPr lang="pl-PL" sz="26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600" b="1" dirty="0" smtClean="0">
                <a:solidFill>
                  <a:schemeClr val="bg1"/>
                </a:solidFill>
              </a:rPr>
              <a:t>​</a:t>
            </a:r>
            <a:r>
              <a:rPr lang="pl-PL" sz="2600" b="1" dirty="0" smtClean="0">
                <a:solidFill>
                  <a:schemeClr val="bg1"/>
                </a:solidFill>
              </a:rPr>
              <a:t>Aby człowiek Boży był doskonały, do wszelkiego dobrego dzieła </a:t>
            </a:r>
            <a:r>
              <a:rPr lang="pl-PL" sz="2600" b="1" dirty="0" smtClean="0">
                <a:solidFill>
                  <a:schemeClr val="bg1"/>
                </a:solidFill>
              </a:rPr>
              <a:t>przygotowany 2 Tm 3:16-17</a:t>
            </a:r>
            <a:endParaRPr lang="pl-PL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2 Pt 1:16,19-21</a:t>
            </a: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3600" b="1" dirty="0" err="1" smtClean="0">
                <a:solidFill>
                  <a:schemeClr val="accent2">
                    <a:lumMod val="75000"/>
                  </a:schemeClr>
                </a:solidFill>
              </a:rPr>
              <a:t>BWP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3"/>
            <a:ext cx="8291264" cy="30963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AU" sz="9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8800" dirty="0" smtClean="0">
                <a:solidFill>
                  <a:schemeClr val="accent2">
                    <a:lumMod val="50000"/>
                  </a:schemeClr>
                </a:solidFill>
              </a:rPr>
              <a:t>Nie opieraliśmy się bowiem na niedorzecznych domysłach, kiedyśmy wam opowiadali o dziełach potęgi i o ponownym przyjściu Pana naszego, Jezusa Chrystusa, lecz występowaliśmy jako naoczni świadkowie Jego wielkości…</a:t>
            </a:r>
            <a:endParaRPr lang="en-AU" sz="8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8800" dirty="0" smtClean="0">
                <a:solidFill>
                  <a:schemeClr val="accent2">
                    <a:lumMod val="50000"/>
                  </a:schemeClr>
                </a:solidFill>
              </a:rPr>
              <a:t>W ten sposób słowa proroków posiadają moc jeszcze większą. Dobrze więc zrobicie, jeżeli będziecie przy nich trwać, bo są niczym pochodnia, która rozprasza mroki, dopóki prawdziwa jutrzenka nie zaświta w waszych sercach. Przede wszystkim jednak pamiętajcie o tym, że nikt nie jest w stanie sam zrozumieć żadnego z proroctw zawartych w Piśmie. Albowiem nie z woli ludzkiej powstały proroctwa; to jakby Duchem Świętym niesieni przemawiali święci mężowie. </a:t>
            </a:r>
            <a:r>
              <a:rPr lang="en-AU" sz="8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23728" y="4193704"/>
            <a:ext cx="4680520" cy="26642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AU" sz="12300" b="1" dirty="0" smtClean="0">
                <a:solidFill>
                  <a:schemeClr val="accent2">
                    <a:lumMod val="50000"/>
                  </a:schemeClr>
                </a:solidFill>
              </a:rPr>
              <a:t>Heb 1:1-</a:t>
            </a:r>
            <a:r>
              <a:rPr lang="pl-PL" sz="123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  <a:p>
            <a:pPr>
              <a:buNone/>
            </a:pPr>
            <a:endParaRPr lang="pl-PL" sz="8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8000" dirty="0" smtClean="0">
                <a:solidFill>
                  <a:schemeClr val="accent2">
                    <a:lumMod val="50000"/>
                  </a:schemeClr>
                </a:solidFill>
              </a:rPr>
              <a:t>  Wielokrotnie i wieloma sposobami przemawiał Bóg dawnymi czasy do ojców przez proroków, Ostatnio, u kresu tych dni, przemówił do nas przez Syna, którego ustanowił dziedzicem wszechrzeczy, przez którego także wszechświat stworzył. </a:t>
            </a:r>
          </a:p>
        </p:txBody>
      </p:sp>
      <p:pic>
        <p:nvPicPr>
          <p:cNvPr id="4" name="Picture 3" descr="scri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3176"/>
            <a:ext cx="2339753" cy="18448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jesus clou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77072"/>
            <a:ext cx="2720123" cy="259003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5328592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Piotr wyjaśnia ideę „niesienia” autorów Biblii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używając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tego samego słowa, jakie pada w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Dz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27:17,27 w odniesieniu do statku „dryfującego” niekontrolowanie pod wpływem wiatru.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Mi 2:7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stwierdza, że prawdziwie natchnieni prorocy nie mogą nie wypowiadać Bożych słów, ponieważ nie można powstrzymać kierującego nimi Ducha Bożego. Mężowie ci byli naprawdę „niesieni”.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b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707904" cy="41152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CC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</a:rPr>
              <a:t>JEST TEŻ NAPISANE</a:t>
            </a:r>
            <a:endParaRPr lang="en-AU" dirty="0">
              <a:solidFill>
                <a:srgbClr val="FFCC00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693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rgbClr val="CC6600"/>
                </a:solidFill>
              </a:rPr>
              <a:t>Biblia jest natchniona, jednak jej poselstwo musi być przyjmowane jako całość, to znaczy musimy dostrzegać, które z wydarzeń w niej opisywanych są tylko wydarzeniami historycznymi bez przypisanej im oceny moralnej, z których możemy się jednak czegoś nauczyć – a które zawierają konkretne przykazania, aby ich przestrzegać.</a:t>
            </a:r>
            <a:endParaRPr lang="en-AU" dirty="0" smtClean="0">
              <a:solidFill>
                <a:srgbClr val="CC66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Kiedy studiujemy jakiś temat biblijny musimy brać pod uwagę wszystkie fragmenty Biblii, aby dojść do właściwych wniosków. Musimy być świadomi przykładu Jezusa, który kiedy był kuszony, aby zaakceptować wyrwany z kontekstu tekst odpowiedział „jest też napisane”.  </a:t>
            </a:r>
            <a:r>
              <a:rPr lang="en-A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AU" b="1" i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pl-PL" i="1" dirty="0" smtClean="0">
                <a:solidFill>
                  <a:schemeClr val="accent2">
                    <a:lumMod val="50000"/>
                  </a:schemeClr>
                </a:solidFill>
              </a:rPr>
              <a:t>„Jezus odpowiedział mu, „Jest też napisane”</a:t>
            </a:r>
            <a:r>
              <a:rPr lang="pl-PL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Mt</a:t>
            </a:r>
            <a:r>
              <a:rPr lang="en-AU" sz="3000" dirty="0" smtClean="0">
                <a:solidFill>
                  <a:schemeClr val="accent2">
                    <a:lumMod val="50000"/>
                  </a:schemeClr>
                </a:solidFill>
              </a:rPr>
              <a:t> 4:7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4" name="Picture 3" descr="thinking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1829142" cy="1818630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49491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Zastanawiająco wielu ludzi, których Bóg natchnął, aby przekazywali jego </a:t>
            </a:r>
            <a:r>
              <a:rPr lang="pl-PL" dirty="0" smtClean="0"/>
              <a:t>słowo, </a:t>
            </a:r>
            <a:r>
              <a:rPr lang="pl-PL" dirty="0" smtClean="0"/>
              <a:t>doświadczało okresu wyraźnej niechęci, aby to robić. Ich lista jest imponująca. </a:t>
            </a:r>
            <a:endParaRPr lang="en-GB" dirty="0" smtClean="0"/>
          </a:p>
          <a:p>
            <a:pPr lvl="0"/>
            <a:r>
              <a:rPr lang="en-GB" dirty="0" smtClean="0"/>
              <a:t>Mo</a:t>
            </a:r>
            <a:r>
              <a:rPr lang="pl-PL" dirty="0" err="1" smtClean="0"/>
              <a:t>jżesz</a:t>
            </a:r>
            <a:r>
              <a:rPr lang="en-GB" dirty="0" smtClean="0"/>
              <a:t> (</a:t>
            </a:r>
            <a:r>
              <a:rPr lang="pl-PL" dirty="0" err="1" smtClean="0"/>
              <a:t>Wj</a:t>
            </a:r>
            <a:r>
              <a:rPr lang="en-GB" dirty="0" smtClean="0"/>
              <a:t> 4:10)</a:t>
            </a:r>
          </a:p>
          <a:p>
            <a:pPr lvl="0"/>
            <a:r>
              <a:rPr lang="en-GB" dirty="0" err="1" smtClean="0"/>
              <a:t>Jeremia</a:t>
            </a:r>
            <a:r>
              <a:rPr lang="pl-PL" dirty="0" err="1" smtClean="0"/>
              <a:t>sz</a:t>
            </a:r>
            <a:r>
              <a:rPr lang="en-GB" dirty="0" smtClean="0"/>
              <a:t> (</a:t>
            </a:r>
            <a:r>
              <a:rPr lang="en-GB" dirty="0" err="1" smtClean="0"/>
              <a:t>Jer</a:t>
            </a:r>
            <a:r>
              <a:rPr lang="en-GB" dirty="0" smtClean="0"/>
              <a:t> 1:6)</a:t>
            </a:r>
          </a:p>
          <a:p>
            <a:pPr lvl="0"/>
            <a:r>
              <a:rPr lang="en-GB" dirty="0" err="1" smtClean="0"/>
              <a:t>Eze</a:t>
            </a:r>
            <a:r>
              <a:rPr lang="pl-PL" dirty="0" err="1" smtClean="0"/>
              <a:t>chiel</a:t>
            </a:r>
            <a:r>
              <a:rPr lang="en-GB" dirty="0" smtClean="0"/>
              <a:t> (</a:t>
            </a:r>
            <a:r>
              <a:rPr lang="en-GB" dirty="0" err="1" smtClean="0"/>
              <a:t>Ez</a:t>
            </a:r>
            <a:r>
              <a:rPr lang="pl-PL" dirty="0" smtClean="0"/>
              <a:t>e</a:t>
            </a:r>
            <a:r>
              <a:rPr lang="en-GB" dirty="0" smtClean="0"/>
              <a:t> 3:14) </a:t>
            </a:r>
          </a:p>
          <a:p>
            <a:pPr lvl="0"/>
            <a:r>
              <a:rPr lang="en-GB" dirty="0" err="1" smtClean="0"/>
              <a:t>Jona</a:t>
            </a:r>
            <a:r>
              <a:rPr lang="pl-PL" dirty="0" err="1" smtClean="0"/>
              <a:t>sz</a:t>
            </a:r>
            <a:r>
              <a:rPr lang="en-GB" dirty="0" smtClean="0"/>
              <a:t> (Jon 1:2,3)</a:t>
            </a:r>
          </a:p>
          <a:p>
            <a:pPr lvl="0"/>
            <a:r>
              <a:rPr lang="en-GB" dirty="0" smtClean="0"/>
              <a:t>Pa</a:t>
            </a:r>
            <a:r>
              <a:rPr lang="pl-PL" dirty="0" err="1" smtClean="0"/>
              <a:t>weł</a:t>
            </a:r>
            <a:r>
              <a:rPr lang="en-GB" dirty="0" smtClean="0"/>
              <a:t> (</a:t>
            </a:r>
            <a:r>
              <a:rPr lang="pl-PL" dirty="0" err="1" smtClean="0"/>
              <a:t>Dz</a:t>
            </a:r>
            <a:r>
              <a:rPr lang="en-GB" dirty="0" smtClean="0"/>
              <a:t> 18:9)</a:t>
            </a:r>
          </a:p>
          <a:p>
            <a:pPr lvl="0"/>
            <a:r>
              <a:rPr lang="en-GB" dirty="0" smtClean="0"/>
              <a:t>T</a:t>
            </a:r>
            <a:r>
              <a:rPr lang="pl-PL" dirty="0" err="1" smtClean="0"/>
              <a:t>ymoteusz</a:t>
            </a:r>
            <a:r>
              <a:rPr lang="en-GB" dirty="0" smtClean="0"/>
              <a:t> (1 </a:t>
            </a:r>
            <a:r>
              <a:rPr lang="en-GB" dirty="0" smtClean="0"/>
              <a:t>Tm </a:t>
            </a:r>
            <a:r>
              <a:rPr lang="en-GB" dirty="0" smtClean="0"/>
              <a:t>4:6-14)</a:t>
            </a:r>
          </a:p>
          <a:p>
            <a:pPr lvl="0"/>
            <a:r>
              <a:rPr lang="en-GB" dirty="0" smtClean="0"/>
              <a:t>B</a:t>
            </a:r>
            <a:r>
              <a:rPr lang="pl-PL" dirty="0" smtClean="0"/>
              <a:t>i</a:t>
            </a:r>
            <a:r>
              <a:rPr lang="en-GB" dirty="0" smtClean="0"/>
              <a:t>l</a:t>
            </a:r>
            <a:r>
              <a:rPr lang="pl-PL" dirty="0" smtClean="0"/>
              <a:t>e</a:t>
            </a:r>
            <a:r>
              <a:rPr lang="en-GB" dirty="0" smtClean="0"/>
              <a:t>am (</a:t>
            </a:r>
            <a:r>
              <a:rPr lang="pl-PL" dirty="0" err="1" smtClean="0"/>
              <a:t>Lb</a:t>
            </a:r>
            <a:r>
              <a:rPr lang="en-GB" dirty="0" smtClean="0"/>
              <a:t> 22-24)</a:t>
            </a:r>
          </a:p>
          <a:p>
            <a:r>
              <a:rPr lang="pl-PL" dirty="0" smtClean="0"/>
              <a:t>Potwierdza to zasadę, którą poznaliśmy w </a:t>
            </a:r>
            <a:r>
              <a:rPr lang="en-GB" dirty="0" smtClean="0"/>
              <a:t>2 Pt 1:19-21</a:t>
            </a:r>
            <a:r>
              <a:rPr lang="pl-PL" dirty="0" smtClean="0"/>
              <a:t>,</a:t>
            </a:r>
            <a:r>
              <a:rPr lang="en-GB" dirty="0" smtClean="0"/>
              <a:t> </a:t>
            </a:r>
            <a:r>
              <a:rPr lang="pl-PL" dirty="0" smtClean="0"/>
              <a:t>że Słowo Boże nie jest osobistą opinią ludzi, ale rezultatem ich natchnienia, aby zapisali to, co zostało im objawione. Cytat z Proroka Amosa dobrze to odzwierciedla „Panujący Pan mówi, któżby nie prorokował?</a:t>
            </a:r>
            <a:r>
              <a:rPr lang="en-GB" dirty="0" smtClean="0"/>
              <a:t>” (Am 3:8</a:t>
            </a:r>
            <a:r>
              <a:rPr lang="pl-PL" dirty="0" smtClean="0"/>
              <a:t> </a:t>
            </a:r>
            <a:r>
              <a:rPr lang="pl-PL" dirty="0" err="1" smtClean="0"/>
              <a:t>BG</a:t>
            </a:r>
            <a:r>
              <a:rPr lang="en-GB" dirty="0" smtClean="0"/>
              <a:t>). </a:t>
            </a:r>
            <a:endParaRPr lang="en-GB" dirty="0"/>
          </a:p>
        </p:txBody>
      </p:sp>
      <p:pic>
        <p:nvPicPr>
          <p:cNvPr id="4" name="Picture 3" descr="moses b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97160"/>
            <a:ext cx="2245990" cy="28925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>
            <p:ph/>
          </p:nvPr>
        </p:nvGraphicFramePr>
        <p:xfrm>
          <a:off x="179388" y="692150"/>
          <a:ext cx="4514850" cy="5949950"/>
        </p:xfrm>
        <a:graphic>
          <a:graphicData uri="http://schemas.openxmlformats.org/presentationml/2006/ole">
            <p:oleObj spid="_x0000_s1026" name="Image" r:id="rId4" imgW="16266667" imgH="21434921" progId="">
              <p:embed/>
            </p:oleObj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716463" y="274638"/>
            <a:ext cx="3970337" cy="185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Przekłady Biblii</a:t>
            </a:r>
            <a:endParaRPr lang="en-GB" sz="44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Który przekład?</a:t>
            </a:r>
            <a:endParaRPr lang="en-GB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47709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400" dirty="0" smtClean="0"/>
              <a:t>Przekłady dynamiczne</a:t>
            </a:r>
            <a:r>
              <a:rPr lang="en-GB" sz="2400" dirty="0" smtClean="0"/>
              <a:t>: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The Good News Bible/ </a:t>
            </a:r>
            <a:r>
              <a:rPr lang="en-GB" sz="1800" dirty="0" err="1"/>
              <a:t>Todays</a:t>
            </a:r>
            <a:r>
              <a:rPr lang="en-GB" sz="1800" dirty="0"/>
              <a:t> English Version (TEV)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The New English </a:t>
            </a:r>
            <a:r>
              <a:rPr lang="en-GB" sz="1800" dirty="0" smtClean="0"/>
              <a:t>Bible</a:t>
            </a:r>
            <a:endParaRPr lang="pl-PL" sz="1800" dirty="0" smtClean="0"/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1800" dirty="0" smtClean="0"/>
              <a:t>Biblia Warszawsko-Praska</a:t>
            </a:r>
            <a:endParaRPr lang="en-GB" sz="1800" dirty="0"/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400" dirty="0" smtClean="0"/>
              <a:t>Połączenie przekłady dosłownego z dynamicznym</a:t>
            </a:r>
            <a:r>
              <a:rPr lang="en-GB" sz="2400" dirty="0" smtClean="0"/>
              <a:t>: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New International </a:t>
            </a:r>
            <a:r>
              <a:rPr lang="en-GB" sz="1800" dirty="0" smtClean="0"/>
              <a:t>Version</a:t>
            </a:r>
            <a:endParaRPr lang="pl-PL" sz="1800" dirty="0" smtClean="0"/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1800" dirty="0" smtClean="0"/>
              <a:t>Biblia Poznańska</a:t>
            </a:r>
            <a:endParaRPr lang="en-GB" sz="1800" dirty="0"/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Para</a:t>
            </a:r>
            <a:r>
              <a:rPr lang="pl-PL" sz="2400" dirty="0" smtClean="0"/>
              <a:t>frazy</a:t>
            </a:r>
            <a:r>
              <a:rPr lang="en-GB" sz="2400" dirty="0" smtClean="0"/>
              <a:t>: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J. B. </a:t>
            </a:r>
            <a:r>
              <a:rPr lang="en-GB" sz="1800" dirty="0" smtClean="0"/>
              <a:t>Philips</a:t>
            </a:r>
            <a:r>
              <a:rPr lang="pl-PL" sz="1800" dirty="0" smtClean="0"/>
              <a:t>/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The Living </a:t>
            </a:r>
            <a:r>
              <a:rPr lang="en-GB" sz="1800" dirty="0" smtClean="0"/>
              <a:t>Bible</a:t>
            </a:r>
            <a:endParaRPr lang="pl-PL" sz="1800" dirty="0" smtClean="0"/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1800" dirty="0" smtClean="0"/>
              <a:t>Słowo Życia</a:t>
            </a:r>
            <a:endParaRPr lang="en-GB" sz="1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8" y="5229200"/>
            <a:ext cx="7516011" cy="16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2.3  </a:t>
            </a:r>
            <a:r>
              <a:rPr lang="pl-PL" dirty="0" smtClean="0"/>
              <a:t>Dary Ducha Świętego</a:t>
            </a:r>
            <a:endParaRPr lang="en-GB" dirty="0"/>
          </a:p>
        </p:txBody>
      </p:sp>
      <p:pic>
        <p:nvPicPr>
          <p:cNvPr id="4" name="Content Placeholder 3" descr="holy spiri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5075953" cy="3362819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/>
              <a:t>Duch </a:t>
            </a:r>
            <a:r>
              <a:rPr lang="pl-PL" sz="3600" b="1" dirty="0" smtClean="0"/>
              <a:t>został dany, </a:t>
            </a:r>
            <a:r>
              <a:rPr lang="pl-PL" sz="3600" b="1" dirty="0" smtClean="0"/>
              <a:t>aby dokonywać określonych czynów w określonym czasie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Aby zbudować przybytek </a:t>
            </a:r>
            <a:r>
              <a:rPr lang="pl-PL" dirty="0" smtClean="0"/>
              <a:t>Bóg niektórych </a:t>
            </a:r>
            <a:r>
              <a:rPr lang="pl-PL" dirty="0" smtClean="0"/>
              <a:t>ludzi </a:t>
            </a:r>
            <a:r>
              <a:rPr lang="pl-PL" dirty="0" smtClean="0"/>
              <a:t>„</a:t>
            </a:r>
            <a:r>
              <a:rPr lang="pl-PL" dirty="0" smtClean="0"/>
              <a:t>napełnił Duchem mądrości, </a:t>
            </a:r>
            <a:r>
              <a:rPr lang="pl-PL" i="1" dirty="0" smtClean="0"/>
              <a:t>aby</a:t>
            </a:r>
            <a:r>
              <a:rPr lang="pl-PL" dirty="0" smtClean="0"/>
              <a:t> urobili szaty Aaronowi…” itp. (</a:t>
            </a:r>
            <a:r>
              <a:rPr lang="pl-PL" dirty="0" err="1" smtClean="0"/>
              <a:t>Wj</a:t>
            </a:r>
            <a:r>
              <a:rPr lang="pl-PL" dirty="0" smtClean="0"/>
              <a:t> 28:3 </a:t>
            </a:r>
            <a:r>
              <a:rPr lang="pl-PL" dirty="0" err="1" smtClean="0"/>
              <a:t>BG</a:t>
            </a:r>
            <a:r>
              <a:rPr lang="pl-PL" dirty="0" smtClean="0"/>
              <a:t>). O </a:t>
            </a:r>
            <a:r>
              <a:rPr lang="en-GB" dirty="0" smtClean="0"/>
              <a:t>Be</a:t>
            </a:r>
            <a:r>
              <a:rPr lang="pl-PL" dirty="0" smtClean="0"/>
              <a:t>s</a:t>
            </a:r>
            <a:r>
              <a:rPr lang="en-GB" dirty="0" smtClean="0"/>
              <a:t>ale</a:t>
            </a:r>
            <a:r>
              <a:rPr lang="pl-PL" dirty="0" err="1" smtClean="0"/>
              <a:t>lu</a:t>
            </a:r>
            <a:r>
              <a:rPr lang="pl-PL" dirty="0" smtClean="0"/>
              <a:t> Bóg powiedział „​napełnię go duchem Bożym w mądrości i zrozumieniu, i wiedzy oraz we wszelkim rzemiośle,… </a:t>
            </a:r>
            <a:r>
              <a:rPr lang="pl-PL" i="1" dirty="0" smtClean="0"/>
              <a:t>by</a:t>
            </a:r>
            <a:r>
              <a:rPr lang="pl-PL" dirty="0" smtClean="0"/>
              <a:t> obrabiał złoto i srebro oraz miedź i by obrabiał kamienie … w celu wykonania wszelkich wyrobów.”. </a:t>
            </a:r>
            <a:r>
              <a:rPr lang="en-GB" dirty="0" smtClean="0"/>
              <a:t>(</a:t>
            </a:r>
            <a:r>
              <a:rPr lang="pl-PL" dirty="0" err="1" smtClean="0"/>
              <a:t>Wj</a:t>
            </a:r>
            <a:r>
              <a:rPr lang="pl-PL" dirty="0" smtClean="0"/>
              <a:t> </a:t>
            </a:r>
            <a:r>
              <a:rPr lang="en-GB" dirty="0" smtClean="0"/>
              <a:t>31: 3-5).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2.1  </a:t>
            </a:r>
            <a:r>
              <a:rPr lang="pl-PL" dirty="0" smtClean="0"/>
              <a:t>Duch Boży</a:t>
            </a:r>
            <a:r>
              <a:rPr lang="en-GB" dirty="0" smtClean="0"/>
              <a:t>: </a:t>
            </a:r>
            <a:r>
              <a:rPr lang="en-GB" dirty="0" err="1" smtClean="0"/>
              <a:t>Defini</a:t>
            </a:r>
            <a:r>
              <a:rPr lang="pl-PL" dirty="0" err="1" smtClean="0"/>
              <a:t>cja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295232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Hebrajskie słowo tłumaczone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 Starym Testamencie jako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„duch”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oznacza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dokładnie „oddech” bądź „moc”; tak więc duch Boży jest Jego „oddechem”, samą istotą, esencją Boga, odzwierciedlającą Jego umysł.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Może ono odnosić się do umysłu bądź myślenia.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To,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co dokonane jest przez ducha Bożego jest więc wyrażeniem jego myśli. 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Hands-around-tree-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933056"/>
            <a:ext cx="3852132" cy="29249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4680520" cy="626469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GB" dirty="0" smtClean="0"/>
              <a:t>Samson</a:t>
            </a:r>
            <a:r>
              <a:rPr lang="pl-PL" dirty="0" smtClean="0"/>
              <a:t> otrzymał ducha, aby zabić lwa</a:t>
            </a:r>
            <a:r>
              <a:rPr lang="en-GB" dirty="0" smtClean="0"/>
              <a:t> (</a:t>
            </a:r>
            <a:r>
              <a:rPr lang="pl-PL" dirty="0" err="1" smtClean="0"/>
              <a:t>Sdz</a:t>
            </a:r>
            <a:r>
              <a:rPr lang="en-GB" dirty="0" smtClean="0"/>
              <a:t> 14:5,6); </a:t>
            </a:r>
            <a:r>
              <a:rPr lang="pl-PL" dirty="0" smtClean="0"/>
              <a:t>aby zabić trzydziestu mężczyzn </a:t>
            </a:r>
            <a:r>
              <a:rPr lang="en-GB" dirty="0" smtClean="0"/>
              <a:t>(</a:t>
            </a:r>
            <a:r>
              <a:rPr lang="pl-PL" dirty="0" err="1" smtClean="0"/>
              <a:t>Sdz</a:t>
            </a:r>
            <a:r>
              <a:rPr lang="en-GB" dirty="0" smtClean="0"/>
              <a:t> 14:19) </a:t>
            </a:r>
            <a:r>
              <a:rPr lang="pl-PL" dirty="0" smtClean="0"/>
              <a:t>i aby rozerwać powrozy, którymi był spętany</a:t>
            </a:r>
            <a:r>
              <a:rPr lang="en-GB" dirty="0" smtClean="0"/>
              <a:t> (</a:t>
            </a:r>
            <a:r>
              <a:rPr lang="pl-PL" dirty="0" err="1" smtClean="0"/>
              <a:t>Sdz</a:t>
            </a:r>
            <a:r>
              <a:rPr lang="en-GB" dirty="0" smtClean="0"/>
              <a:t> 15: 14). </a:t>
            </a:r>
            <a:r>
              <a:rPr lang="pl-PL" dirty="0" smtClean="0"/>
              <a:t>Samson nie posiadał więc na stałe „Ducha Świętego”  - otrzymywał go, aby osiągnąć określony cel, a następnie zostawał mu on odbierany.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samson l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678383"/>
            <a:ext cx="4149307" cy="514412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Otrzymywanie daru ducha Świętego w określonym celu nie było: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pl-PL" dirty="0" smtClean="0"/>
          </a:p>
          <a:p>
            <a:pPr lvl="0"/>
            <a:r>
              <a:rPr lang="pl-PL" dirty="0" smtClean="0"/>
              <a:t>Gwarancją zbawienia</a:t>
            </a:r>
            <a:endParaRPr lang="en-GB" dirty="0" smtClean="0"/>
          </a:p>
          <a:p>
            <a:pPr lvl="0"/>
            <a:r>
              <a:rPr lang="pl-PL" dirty="0" smtClean="0"/>
              <a:t>Czymś, co trwa całe życie</a:t>
            </a:r>
            <a:endParaRPr lang="en-GB" dirty="0" smtClean="0"/>
          </a:p>
          <a:p>
            <a:r>
              <a:rPr lang="pl-PL" dirty="0" smtClean="0"/>
              <a:t>To łaska zbawia, nie dary Ducha </a:t>
            </a:r>
            <a:r>
              <a:rPr lang="en-GB" dirty="0" smtClean="0"/>
              <a:t>(E</a:t>
            </a:r>
            <a:r>
              <a:rPr lang="pl-PL" dirty="0" smtClean="0"/>
              <a:t>f</a:t>
            </a:r>
            <a:r>
              <a:rPr lang="en-GB" dirty="0" smtClean="0"/>
              <a:t> 2:8). </a:t>
            </a:r>
            <a:r>
              <a:rPr lang="pl-PL" dirty="0" smtClean="0"/>
              <a:t>Ludzie tacy jak Saul, </a:t>
            </a:r>
            <a:r>
              <a:rPr lang="pl-PL" dirty="0" err="1" smtClean="0"/>
              <a:t>Bileam</a:t>
            </a:r>
            <a:r>
              <a:rPr lang="en-GB" dirty="0" smtClean="0"/>
              <a:t> (</a:t>
            </a:r>
            <a:r>
              <a:rPr lang="pl-PL" dirty="0" err="1" smtClean="0"/>
              <a:t>Lb</a:t>
            </a:r>
            <a:r>
              <a:rPr lang="en-GB" dirty="0" smtClean="0"/>
              <a:t> 23:5,16), </a:t>
            </a:r>
            <a:r>
              <a:rPr lang="en-GB" dirty="0" err="1" smtClean="0"/>
              <a:t>Juda</a:t>
            </a:r>
            <a:r>
              <a:rPr lang="pl-PL" dirty="0" err="1" smtClean="0"/>
              <a:t>sz</a:t>
            </a:r>
            <a:r>
              <a:rPr lang="en-GB" dirty="0" smtClean="0"/>
              <a:t> (Mt 10:1) </a:t>
            </a:r>
            <a:r>
              <a:rPr lang="pl-PL" dirty="0" smtClean="0"/>
              <a:t>i ci z </a:t>
            </a:r>
            <a:r>
              <a:rPr lang="en-GB" dirty="0" smtClean="0"/>
              <a:t>Mt </a:t>
            </a:r>
            <a:r>
              <a:rPr lang="en-GB" dirty="0" smtClean="0"/>
              <a:t>7:21-23</a:t>
            </a:r>
            <a:r>
              <a:rPr lang="pl-PL" dirty="0" smtClean="0"/>
              <a:t>,</a:t>
            </a:r>
            <a:r>
              <a:rPr lang="en-GB" dirty="0" smtClean="0"/>
              <a:t> </a:t>
            </a:r>
            <a:r>
              <a:rPr lang="pl-PL" dirty="0" smtClean="0"/>
              <a:t>wszyscy posiadali dary Ducha, a jednak nie będą zbawieni. 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pl-PL" b="1" cap="small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Przyczyny udzielania darów Ducha w pierwszym wieku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- </a:t>
            </a:r>
            <a:r>
              <a:rPr lang="pl-PL" dirty="0" smtClean="0"/>
              <a:t>By potwierdzić poselstwo Ewangelii: „​Oni zaś poszli i wszędzie kazali, a Pan im pomagał i potwierdzał ich słowo znakami, które mu towarzyszyły</a:t>
            </a:r>
            <a:r>
              <a:rPr lang="pl-PL" dirty="0" smtClean="0"/>
              <a:t>”(</a:t>
            </a:r>
            <a:r>
              <a:rPr lang="pl-PL" dirty="0" err="1" smtClean="0"/>
              <a:t>Mk</a:t>
            </a:r>
            <a:r>
              <a:rPr lang="pl-PL" dirty="0" smtClean="0"/>
              <a:t> </a:t>
            </a:r>
            <a:r>
              <a:rPr lang="pl-PL" dirty="0" smtClean="0"/>
              <a:t>16:20). W </a:t>
            </a:r>
            <a:r>
              <a:rPr lang="pl-PL" dirty="0" smtClean="0"/>
              <a:t>Ikonium „Pan potwierdzał Słowo swojej łaski znakami i cudami, których dokonywał przez ich ręce</a:t>
            </a:r>
            <a:r>
              <a:rPr lang="pl-PL" dirty="0" smtClean="0"/>
              <a:t>” </a:t>
            </a:r>
            <a:r>
              <a:rPr lang="pl-PL" dirty="0" smtClean="0"/>
              <a:t>(</a:t>
            </a:r>
            <a:r>
              <a:rPr lang="pl-PL" dirty="0" err="1" smtClean="0"/>
              <a:t>Dz</a:t>
            </a:r>
            <a:r>
              <a:rPr lang="pl-PL" dirty="0" smtClean="0"/>
              <a:t> 14:3 BE).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 </a:t>
            </a:r>
            <a:r>
              <a:rPr lang="pl-PL" dirty="0" smtClean="0"/>
              <a:t>By powiększyć kościół </a:t>
            </a:r>
            <a:r>
              <a:rPr lang="en-GB" dirty="0" smtClean="0"/>
              <a:t>: </a:t>
            </a:r>
            <a:r>
              <a:rPr lang="pl-PL" dirty="0" smtClean="0"/>
              <a:t>„Gdy wstąpił (Jezus) na wysokości, …rozdał dary ludziom. Aby uzdolnić świętych do wykonywania dzieła służby, do budowania Ciała Chrystusa”, tzn. wierzących (Ef 4:8,12 BE). </a:t>
            </a:r>
            <a:endParaRPr lang="en-GB" dirty="0" smtClean="0"/>
          </a:p>
          <a:p>
            <a:r>
              <a:rPr lang="pl-PL" dirty="0" smtClean="0"/>
              <a:t>„​Pragnę bowiem ujrzeć was, abym mógł wam udzielić nieco z duchowego daru łaski dla umocnienia was</a:t>
            </a:r>
            <a:r>
              <a:rPr lang="pl-PL" dirty="0" smtClean="0"/>
              <a:t>” </a:t>
            </a:r>
            <a:r>
              <a:rPr lang="pl-PL" dirty="0" smtClean="0"/>
              <a:t>(</a:t>
            </a:r>
            <a:r>
              <a:rPr lang="pl-PL" dirty="0" err="1" smtClean="0"/>
              <a:t>Rz</a:t>
            </a:r>
            <a:r>
              <a:rPr lang="pl-PL" dirty="0" smtClean="0"/>
              <a:t> 1:11).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Określone czyny w określonym czasie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63272" cy="485740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Paweł został „napełniony Duchem Świętym” w czasie swego chrztu </a:t>
            </a:r>
            <a:r>
              <a:rPr lang="en-GB" sz="2400" dirty="0" smtClean="0"/>
              <a:t>(</a:t>
            </a:r>
            <a:r>
              <a:rPr lang="pl-PL" sz="2400" dirty="0" err="1" smtClean="0"/>
              <a:t>Dz</a:t>
            </a:r>
            <a:r>
              <a:rPr lang="en-GB" sz="2400" dirty="0" smtClean="0"/>
              <a:t> 9:17), </a:t>
            </a:r>
            <a:r>
              <a:rPr lang="pl-PL" dirty="0" smtClean="0"/>
              <a:t>jednak kilka lat później musiał znowu być „napełniony Duchem Świętym”, aby móc ukarać ślepotą </a:t>
            </a:r>
            <a:r>
              <a:rPr lang="pl-PL" dirty="0" err="1" smtClean="0"/>
              <a:t>Elymasa</a:t>
            </a:r>
            <a:r>
              <a:rPr lang="pl-PL" dirty="0" smtClean="0"/>
              <a:t>. </a:t>
            </a:r>
            <a:r>
              <a:rPr lang="pl-PL" sz="2400" dirty="0" smtClean="0"/>
              <a:t>(</a:t>
            </a:r>
            <a:r>
              <a:rPr lang="pl-PL" sz="2400" dirty="0" err="1" smtClean="0"/>
              <a:t>Dz</a:t>
            </a:r>
            <a:r>
              <a:rPr lang="en-GB" sz="2400" dirty="0" smtClean="0"/>
              <a:t> 13:9</a:t>
            </a:r>
            <a:r>
              <a:rPr lang="pl-PL" sz="2400" dirty="0" smtClean="0"/>
              <a:t>)</a:t>
            </a:r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paul preac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56992"/>
            <a:ext cx="3836268" cy="325453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pl-PL" sz="4000" b="1" cap="small" dirty="0" smtClean="0">
                <a:solidFill>
                  <a:schemeClr val="accent2">
                    <a:lumMod val="75000"/>
                  </a:schemeClr>
                </a:solidFill>
                <a:latin typeface="Copperplate Gothic Bold" pitchFamily="34" charset="0"/>
              </a:rPr>
              <a:t>Dary ducha w pierwszym wieku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 Pro</a:t>
            </a:r>
            <a:r>
              <a:rPr lang="pl-PL" b="1" dirty="0" err="1" smtClean="0"/>
              <a:t>roctwo</a:t>
            </a:r>
            <a:r>
              <a:rPr lang="en-GB" b="1" dirty="0" smtClean="0"/>
              <a:t> – </a:t>
            </a:r>
            <a:r>
              <a:rPr lang="pl-PL" dirty="0" smtClean="0"/>
              <a:t>Greckie słowo tłumaczone jako „prorok” oznacza kogoś, kto wypowiada Boże Słowo – tzn. kogoś, kto jest natchniony, aby głosić słowa Boże, co czasami obejmowało też przepowiadanie przyszłości</a:t>
            </a:r>
            <a:r>
              <a:rPr lang="en-GB" dirty="0" smtClean="0"/>
              <a:t> (</a:t>
            </a:r>
            <a:r>
              <a:rPr lang="pl-PL" dirty="0" smtClean="0"/>
              <a:t>patrz</a:t>
            </a:r>
            <a:r>
              <a:rPr lang="en-GB" dirty="0" smtClean="0"/>
              <a:t> 2 P</a:t>
            </a:r>
            <a:r>
              <a:rPr lang="pl-PL" dirty="0" smtClean="0"/>
              <a:t>t</a:t>
            </a:r>
            <a:r>
              <a:rPr lang="en-GB" dirty="0" smtClean="0"/>
              <a:t> 1:19-21). </a:t>
            </a:r>
            <a:endParaRPr lang="en-GB" dirty="0"/>
          </a:p>
        </p:txBody>
      </p:sp>
      <p:pic>
        <p:nvPicPr>
          <p:cNvPr id="5" name="Picture 4" descr="apost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861048"/>
            <a:ext cx="4080956" cy="29969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cap="small" dirty="0" smtClean="0"/>
              <a:t>Dary Ducha w Pierwszym Wieku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- </a:t>
            </a:r>
            <a:r>
              <a:rPr lang="pl-PL" b="1" dirty="0" smtClean="0"/>
              <a:t>Uzdrawianie</a:t>
            </a:r>
            <a:r>
              <a:rPr lang="en-GB" b="1" dirty="0" smtClean="0"/>
              <a:t>. </a:t>
            </a:r>
            <a:r>
              <a:rPr lang="pl-PL" dirty="0" smtClean="0"/>
              <a:t>Chromy żebrak</a:t>
            </a:r>
            <a:r>
              <a:rPr lang="en-GB" dirty="0" smtClean="0"/>
              <a:t>: </a:t>
            </a:r>
            <a:r>
              <a:rPr lang="pl-PL" dirty="0" smtClean="0"/>
              <a:t>„I zerwawszy się, stanął i chodził, i wszedł do świątyni, przechadzając się i podskakując,… A cały lud widział go, jak chodził i chwalił Boga; Poznali bowiem, że to był ten, który dla jałmużny, siadywał przy Bramie Pięknej świątyni; i ogarnęło ich zdumienie i oszołomienie z powodu tego, co mu się przydarzyło. A gdy on się trzymał Piotra i Jana, zbiegł się do nich cały lud zdumiony do przedsionka…”</a:t>
            </a:r>
            <a:r>
              <a:rPr lang="en-GB" dirty="0" smtClean="0"/>
              <a:t> (</a:t>
            </a:r>
            <a:r>
              <a:rPr lang="pl-PL" dirty="0" err="1" smtClean="0"/>
              <a:t>Dz</a:t>
            </a:r>
            <a:r>
              <a:rPr lang="en-GB" dirty="0" smtClean="0"/>
              <a:t> 3:</a:t>
            </a:r>
            <a:r>
              <a:rPr lang="pl-PL" dirty="0" smtClean="0"/>
              <a:t>8</a:t>
            </a:r>
            <a:r>
              <a:rPr lang="en-GB" dirty="0" smtClean="0"/>
              <a:t>-11). </a:t>
            </a:r>
          </a:p>
          <a:p>
            <a:r>
              <a:rPr lang="pl-PL" dirty="0" smtClean="0"/>
              <a:t>„Wiadomo przecież wszystkim mieszkańcom Jerozolimy, że dokonali oczywistego cudu, i nie możemy temu zaprzeczyć” </a:t>
            </a:r>
            <a:r>
              <a:rPr lang="en-GB" dirty="0" smtClean="0"/>
              <a:t>(</a:t>
            </a:r>
            <a:r>
              <a:rPr lang="pl-PL" dirty="0" err="1" smtClean="0"/>
              <a:t>Dz</a:t>
            </a:r>
            <a:r>
              <a:rPr lang="pl-PL" dirty="0" smtClean="0"/>
              <a:t> </a:t>
            </a:r>
            <a:r>
              <a:rPr lang="en-GB" dirty="0" smtClean="0"/>
              <a:t>4:16)</a:t>
            </a:r>
            <a:r>
              <a:rPr lang="pl-PL" dirty="0" smtClean="0"/>
              <a:t> </a:t>
            </a:r>
            <a:r>
              <a:rPr lang="en-GB" dirty="0" smtClean="0"/>
              <a:t>– </a:t>
            </a:r>
            <a:r>
              <a:rPr lang="pl-PL" dirty="0" smtClean="0"/>
              <a:t>w przeciwieństwie do twierdzeń współczesnego ruchu zielonoświątkowego nie było wtedy żadnych wątpliwości co do faktu uzdrowienia tego człowieka. 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cap="small" dirty="0" smtClean="0"/>
              <a:t>Dary Ducha w Pierwszym Wieku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5100" b="1" dirty="0" smtClean="0"/>
              <a:t> </a:t>
            </a:r>
            <a:r>
              <a:rPr lang="pl-PL" sz="5100" b="1" dirty="0" smtClean="0"/>
              <a:t>Języki</a:t>
            </a:r>
            <a:endParaRPr lang="en-GB" sz="5100" dirty="0" smtClean="0"/>
          </a:p>
          <a:p>
            <a:r>
              <a:rPr lang="pl-PL" dirty="0" smtClean="0"/>
              <a:t>Apostołowie byli ludźmi „nieuczonymi i prostymi” </a:t>
            </a:r>
            <a:r>
              <a:rPr lang="en-GB" dirty="0" smtClean="0"/>
              <a:t>(</a:t>
            </a:r>
            <a:r>
              <a:rPr lang="pl-PL" dirty="0" err="1" smtClean="0"/>
              <a:t>Dz</a:t>
            </a:r>
            <a:r>
              <a:rPr lang="en-GB" dirty="0" smtClean="0"/>
              <a:t> 4:13</a:t>
            </a:r>
            <a:r>
              <a:rPr lang="pl-PL" dirty="0" smtClean="0"/>
              <a:t> BE</a:t>
            </a:r>
            <a:r>
              <a:rPr lang="en-GB" dirty="0" smtClean="0"/>
              <a:t>) </a:t>
            </a:r>
          </a:p>
          <a:p>
            <a:r>
              <a:rPr lang="pl-PL" dirty="0" smtClean="0"/>
              <a:t>„Napełnieni zostali wszyscy Duchem Świętym, i zaczęli mówić innymi językami, … zgromadził się tłum (znowu mamy tu publiczne użycie daru) i zatrwożył się, bo każdy słyszał ich mówiących w swoim języku. ​I zdumieli się, i dziwili, mówiąc: Czyż oto wszyscy ci, którzy mówią, nie są Galilejczykami ​Jakże więc to jest, że słyszymy, każdy z nas, swój własny język (to samo greckie słowo tłumaczone jako „języki”), w którym urodziliśmy się? ​</a:t>
            </a:r>
            <a:r>
              <a:rPr lang="pl-PL" dirty="0" err="1" smtClean="0"/>
              <a:t>Partowie</a:t>
            </a:r>
            <a:r>
              <a:rPr lang="pl-PL" dirty="0" smtClean="0"/>
              <a:t> i </a:t>
            </a:r>
            <a:r>
              <a:rPr lang="pl-PL" dirty="0" smtClean="0"/>
              <a:t>Medowie, … słyszymy ich jak w naszych językach głoszą wielkie dzieła Boże. Zdumieli się wtedy” </a:t>
            </a:r>
            <a:r>
              <a:rPr lang="en-GB" dirty="0" smtClean="0"/>
              <a:t>(</a:t>
            </a:r>
            <a:r>
              <a:rPr lang="pl-PL" dirty="0" err="1" smtClean="0"/>
              <a:t>Dz</a:t>
            </a:r>
            <a:r>
              <a:rPr lang="en-GB" dirty="0" smtClean="0"/>
              <a:t> 2:4-12).</a:t>
            </a:r>
          </a:p>
          <a:p>
            <a:r>
              <a:rPr lang="pl-PL" dirty="0" smtClean="0"/>
              <a:t>Były to języki, nie bełkot.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2.4  </a:t>
            </a:r>
            <a:r>
              <a:rPr lang="pl-PL" dirty="0" smtClean="0"/>
              <a:t>Cofnięcie Darów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Dary Ducha Świętego zostaną na powrót przywrócone, kiedy powróci Chrystus</a:t>
            </a:r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Dlatego dary Ducha są nazwane „mocami wieku przyszłego” (</a:t>
            </a:r>
            <a:r>
              <a:rPr lang="pl-PL" dirty="0" err="1" smtClean="0"/>
              <a:t>Heb</a:t>
            </a:r>
            <a:r>
              <a:rPr lang="pl-PL" dirty="0" smtClean="0"/>
              <a:t> 6:4,5); a Joel 2:26-29 opisuje wielkie wylanie darów ducha po tym, jak Izrael będzie pokutował. </a:t>
            </a:r>
            <a:endParaRPr lang="en-GB" dirty="0"/>
          </a:p>
        </p:txBody>
      </p:sp>
      <p:pic>
        <p:nvPicPr>
          <p:cNvPr id="4" name="Picture 3" descr="man 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645024"/>
            <a:ext cx="4419575" cy="294102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Dary Ducha miały zostać cofnięte w czasie pomiędzy pierwszym stuleciem a powrotem Chrystusa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„​Miłość nigdy nie ustaje; bo jeśli są proroctwa, przeminą; jeśli języki, ustaną, jeśli wiedza, wniwecz się obróci. ​Bo cząstkowa jest nasza wiedza i cząstkowe nasze prorokowanie; Lecz gdy nastanie doskonałość, to, co cząstkowe, przeminie” (1 Ko 13:8-10)</a:t>
            </a:r>
            <a:r>
              <a:rPr lang="en-GB" dirty="0" smtClean="0"/>
              <a:t>.</a:t>
            </a:r>
          </a:p>
          <a:p>
            <a:r>
              <a:rPr lang="pl-PL" dirty="0" smtClean="0"/>
              <a:t>Dary „są tymczasowe” </a:t>
            </a:r>
            <a:r>
              <a:rPr lang="en-GB" dirty="0" smtClean="0"/>
              <a:t>(G</a:t>
            </a:r>
            <a:r>
              <a:rPr lang="pl-PL" dirty="0" err="1" smtClean="0"/>
              <a:t>ood</a:t>
            </a:r>
            <a:r>
              <a:rPr lang="pl-PL" dirty="0" smtClean="0"/>
              <a:t> News </a:t>
            </a:r>
            <a:r>
              <a:rPr lang="pl-PL" dirty="0" err="1" smtClean="0"/>
              <a:t>Bible</a:t>
            </a:r>
            <a:r>
              <a:rPr lang="en-GB" dirty="0" smtClean="0"/>
              <a:t>).</a:t>
            </a:r>
          </a:p>
          <a:p>
            <a:r>
              <a:rPr lang="en-GB" dirty="0" smtClean="0"/>
              <a:t>E</a:t>
            </a:r>
            <a:r>
              <a:rPr lang="pl-PL" dirty="0" smtClean="0"/>
              <a:t>f</a:t>
            </a:r>
            <a:r>
              <a:rPr lang="en-GB" dirty="0" smtClean="0"/>
              <a:t> 4:8-14 : </a:t>
            </a:r>
            <a:r>
              <a:rPr lang="pl-PL" dirty="0" smtClean="0"/>
              <a:t>„ (Jezus) wstępując  na wysokości (do nieba), powiódł z sobą jeńców, rozdał ludziom dary (Ducha)”… aby przygotowali świętych do dzieła posługi, do budowy Ciała Chrystusowego, aż do osiągnięcia jedności w wierze i poznaniu Syna Bożego, do osiągnięcia doskonałego człowieczeństwa i wielkości na miarę Pełni Chrystusa. Już nie będziemy dziećmi, które się zdają na igraszkę fal i poddają prądom nauki prowadzącej przez oszustwa i przebiegłość ludzką na manowce”. </a:t>
            </a:r>
            <a:endParaRPr lang="en-GB" dirty="0" smtClean="0"/>
          </a:p>
          <a:p>
            <a:r>
              <a:rPr lang="pl-PL" dirty="0" smtClean="0"/>
              <a:t>Dary Ducha miały być cofnięte, kiedy miało być dane kościołowi to, co miało go uczynić „doskonałym” czy też dojrzałym. Co to było?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37444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Duch Boży był mocą przez którą wszystko, np. światłość, zostało uczynione. „Duchem swym niebiosa przyozdobił, a ręka jego stworzyła węża skrętnego”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</a:rPr>
              <a:t>Hi</a:t>
            </a:r>
            <a:r>
              <a:rPr lang="en-GB" sz="2600" dirty="0" smtClean="0">
                <a:solidFill>
                  <a:schemeClr val="tx2">
                    <a:lumMod val="50000"/>
                  </a:schemeClr>
                </a:solidFill>
              </a:rPr>
              <a:t> 26:13 </a:t>
            </a:r>
            <a:r>
              <a:rPr lang="pl-PL" sz="2600" dirty="0" err="1" smtClean="0">
                <a:solidFill>
                  <a:schemeClr val="tx2">
                    <a:lumMod val="50000"/>
                  </a:schemeClr>
                </a:solidFill>
              </a:rPr>
              <a:t>BG</a:t>
            </a:r>
            <a:endParaRPr lang="en-GB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Słowem Pana uczynione zostały niebiosa, A tchnieniem [duchem] ust jego całe wojsko ich”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GB" sz="2600" dirty="0" smtClean="0">
                <a:solidFill>
                  <a:schemeClr val="tx2">
                    <a:lumMod val="50000"/>
                  </a:schemeClr>
                </a:solidFill>
              </a:rPr>
              <a:t>Ps 33:6 </a:t>
            </a:r>
          </a:p>
          <a:p>
            <a:pPr>
              <a:buNone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Gdyby (Bóg) wziął z powrotem do siebie swojego ducha i ściągnął w siebie swoje tchnienie, To by od razu zginęło wszelkie ciało i człowiek wróciłby do prochu”. </a:t>
            </a: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</a:rPr>
              <a:t>Hi</a:t>
            </a:r>
            <a:r>
              <a:rPr lang="en-GB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GB" sz="2600" dirty="0" smtClean="0">
                <a:solidFill>
                  <a:schemeClr val="tx2">
                    <a:lumMod val="50000"/>
                  </a:schemeClr>
                </a:solidFill>
              </a:rPr>
              <a:t>4:14,15 </a:t>
            </a:r>
            <a:endParaRPr lang="en-GB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arth 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861048"/>
            <a:ext cx="6026971" cy="338437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Kiedy Biblia została skompletowana dary Ducha zostały cofnięte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2 Tm 3:16,17 </a:t>
            </a:r>
            <a:r>
              <a:rPr lang="pl-PL" dirty="0" smtClean="0"/>
              <a:t>uczy, że zaakceptowanie przewodnictwa </a:t>
            </a:r>
            <a:r>
              <a:rPr lang="pl-PL" dirty="0" smtClean="0"/>
              <a:t>„</a:t>
            </a:r>
            <a:r>
              <a:rPr lang="pl-PL" dirty="0" smtClean="0"/>
              <a:t>cał</a:t>
            </a:r>
            <a:r>
              <a:rPr lang="pl-PL" dirty="0" smtClean="0"/>
              <a:t>ego </a:t>
            </a:r>
            <a:r>
              <a:rPr lang="pl-PL" dirty="0" smtClean="0"/>
              <a:t>Pisma” czyni człowieka Bożego „doskonałym”, pełnym i dojrzałym. Gdy całe Pismo jest już w naszym posiadaniu, nie potrzebujemy już darów Ducha; osiągnęły one swój cel jakim było przewodzenie kościołowi do momentu, kiedy pisane Boże objawienie zostało skompletowane. Dary Ducha miały sprawić, żeby kościół był w pełni „wyposażony” (Ef 4:8 NT Davida Sterna). Kiedy cała Biblia została skompletowana, kościół </a:t>
            </a:r>
            <a:r>
              <a:rPr lang="pl-PL" dirty="0" smtClean="0"/>
              <a:t>takim się stał.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Obecne utrzymywanie posiadania darów Ducha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Twierdzenia te nie pasują do tego, co według Jezusa dokonywać mieli ci, którzy naprawdę posiadali dary Ducha: „Większe nad te (uczynki) czynić będziecie”. (</a:t>
            </a:r>
            <a:r>
              <a:rPr lang="pl-PL" dirty="0" err="1" smtClean="0"/>
              <a:t>Jn</a:t>
            </a:r>
            <a:r>
              <a:rPr lang="pl-PL" dirty="0" smtClean="0"/>
              <a:t> 14:12) – nie „może czynić będziecie”!</a:t>
            </a:r>
            <a:endParaRPr lang="en-GB" dirty="0" smtClean="0"/>
          </a:p>
          <a:p>
            <a:r>
              <a:rPr lang="pl-PL" dirty="0" smtClean="0"/>
              <a:t>Prawdziwe cuda nie zawsze wymagają wiary uzdrawianej osoby – ślepiec z </a:t>
            </a:r>
            <a:r>
              <a:rPr lang="pl-PL" dirty="0" err="1" smtClean="0"/>
              <a:t>Jn</a:t>
            </a:r>
            <a:r>
              <a:rPr lang="pl-PL" dirty="0" smtClean="0"/>
              <a:t> 9 i </a:t>
            </a:r>
            <a:r>
              <a:rPr lang="en-GB" dirty="0" err="1" smtClean="0"/>
              <a:t>Malchus</a:t>
            </a:r>
            <a:r>
              <a:rPr lang="en-GB" dirty="0" smtClean="0"/>
              <a:t> (</a:t>
            </a:r>
            <a:r>
              <a:rPr lang="pl-PL" dirty="0" err="1" smtClean="0"/>
              <a:t>Łk</a:t>
            </a:r>
            <a:r>
              <a:rPr lang="en-GB" dirty="0" smtClean="0"/>
              <a:t> 22:51).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Daremne oczekiwanie cudu na zielonoświątkowym nabożeństwie  </a:t>
            </a:r>
            <a:r>
              <a:rPr lang="pl-PL" sz="3600" b="1" dirty="0" err="1" smtClean="0">
                <a:solidFill>
                  <a:schemeClr val="accent2">
                    <a:lumMod val="75000"/>
                  </a:schemeClr>
                </a:solidFill>
              </a:rPr>
              <a:t>uzdrowieniowym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wchairhea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256881" cy="470333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smtClean="0"/>
              <a:t>D</a:t>
            </a:r>
            <a:r>
              <a:rPr lang="pl-PL" i="1" dirty="0" err="1" smtClean="0"/>
              <a:t>ygresja</a:t>
            </a:r>
            <a:r>
              <a:rPr lang="en-GB" i="1" dirty="0" smtClean="0"/>
              <a:t> </a:t>
            </a:r>
            <a:r>
              <a:rPr lang="pl-PL" i="1" dirty="0" smtClean="0"/>
              <a:t>3</a:t>
            </a:r>
            <a:r>
              <a:rPr lang="en-GB" i="1" dirty="0" smtClean="0"/>
              <a:t>:  </a:t>
            </a:r>
            <a:r>
              <a:rPr lang="pl-PL" i="1" dirty="0" smtClean="0"/>
              <a:t>Czy Duch Święty jest osobą</a:t>
            </a:r>
            <a:r>
              <a:rPr lang="en-GB" i="1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„Duch” człowieka może być poruszony (</a:t>
            </a:r>
            <a:r>
              <a:rPr lang="pl-PL" dirty="0" err="1" smtClean="0"/>
              <a:t>Dz</a:t>
            </a:r>
            <a:r>
              <a:rPr lang="en-GB" dirty="0" smtClean="0"/>
              <a:t> 17:16</a:t>
            </a:r>
            <a:r>
              <a:rPr lang="pl-PL" dirty="0" smtClean="0"/>
              <a:t> </a:t>
            </a:r>
            <a:r>
              <a:rPr lang="pl-PL" dirty="0" err="1" smtClean="0"/>
              <a:t>BG</a:t>
            </a:r>
            <a:r>
              <a:rPr lang="en-GB" dirty="0" smtClean="0"/>
              <a:t>), </a:t>
            </a:r>
            <a:r>
              <a:rPr lang="pl-PL" dirty="0" smtClean="0"/>
              <a:t>zaniepokojony </a:t>
            </a:r>
            <a:r>
              <a:rPr lang="en-GB" dirty="0" smtClean="0"/>
              <a:t>(</a:t>
            </a:r>
            <a:r>
              <a:rPr lang="pl-PL" dirty="0" smtClean="0"/>
              <a:t>Rdz</a:t>
            </a:r>
            <a:r>
              <a:rPr lang="en-GB" dirty="0" smtClean="0"/>
              <a:t> 41:8) </a:t>
            </a:r>
            <a:r>
              <a:rPr lang="pl-PL" dirty="0" smtClean="0"/>
              <a:t>bądź rozradowany</a:t>
            </a:r>
            <a:r>
              <a:rPr lang="en-GB" dirty="0" smtClean="0"/>
              <a:t> (</a:t>
            </a:r>
            <a:r>
              <a:rPr lang="pl-PL" dirty="0" err="1" smtClean="0"/>
              <a:t>Łk</a:t>
            </a:r>
            <a:r>
              <a:rPr lang="en-GB" dirty="0" smtClean="0"/>
              <a:t> 10:21). </a:t>
            </a:r>
            <a:r>
              <a:rPr lang="pl-PL" dirty="0" smtClean="0"/>
              <a:t>O jego „duchu”, tj. samej jego istocie, jego umyśle i zamiarze, który jest przyczyną jego działań, mówi się jak o osobie, ale oczywiście dosłownie tak nie jest. W ten sam sposób można też mówić o duchu Bożym.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Personifi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</a:rPr>
              <a:t>kacja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68052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Biblia często używa języka </a:t>
            </a:r>
            <a:r>
              <a:rPr lang="pl-PL" dirty="0" smtClean="0"/>
              <a:t>personifikacji, aby </a:t>
            </a:r>
            <a:r>
              <a:rPr lang="pl-PL" dirty="0" smtClean="0"/>
              <a:t>mówić o abstrakcyjnych ideach, np. w </a:t>
            </a:r>
            <a:r>
              <a:rPr lang="pl-PL" dirty="0" err="1" smtClean="0"/>
              <a:t>Prz</a:t>
            </a:r>
            <a:r>
              <a:rPr lang="pl-PL" dirty="0" smtClean="0"/>
              <a:t> 9:1 mówi się o mądrości jako o kobiecie. Ma to na celu zilustrowanie nam jaką w praktyce byłaby </a:t>
            </a:r>
            <a:r>
              <a:rPr lang="pl-PL" dirty="0" smtClean="0"/>
              <a:t>mądra osoba. </a:t>
            </a:r>
            <a:r>
              <a:rPr lang="pl-PL" dirty="0" smtClean="0"/>
              <a:t>„Mądrość” </a:t>
            </a:r>
            <a:r>
              <a:rPr lang="en-GB" dirty="0" smtClean="0"/>
              <a:t> </a:t>
            </a:r>
            <a:r>
              <a:rPr lang="pl-PL" dirty="0" smtClean="0"/>
              <a:t>nie może istnieć poza naszym umysłem, dlatego </a:t>
            </a:r>
            <a:r>
              <a:rPr lang="pl-PL" dirty="0" smtClean="0"/>
              <a:t>też, aby </a:t>
            </a:r>
            <a:r>
              <a:rPr lang="pl-PL" dirty="0" smtClean="0"/>
              <a:t>o niej mówić posłużono się  personifikacją. </a:t>
            </a:r>
            <a:endParaRPr lang="en-GB" dirty="0"/>
          </a:p>
        </p:txBody>
      </p:sp>
      <p:pic>
        <p:nvPicPr>
          <p:cNvPr id="4" name="Picture 3" descr="wisdom-reid-highsmi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799304" cy="389022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Listy </a:t>
            </a:r>
            <a:r>
              <a:rPr lang="pl-PL" dirty="0" smtClean="0"/>
              <a:t>Pawła zawierają pozdrowienia, które kierowane są do Boga i Jezusa, ale nigdy do Ducha Świętego (</a:t>
            </a:r>
            <a:r>
              <a:rPr lang="en-GB" dirty="0" smtClean="0"/>
              <a:t>R</a:t>
            </a:r>
            <a:r>
              <a:rPr lang="pl-PL" dirty="0" smtClean="0"/>
              <a:t>z</a:t>
            </a:r>
            <a:r>
              <a:rPr lang="en-GB" dirty="0" smtClean="0"/>
              <a:t> 1:7; 1 </a:t>
            </a:r>
            <a:r>
              <a:rPr lang="pl-PL" dirty="0" smtClean="0"/>
              <a:t>Ko</a:t>
            </a:r>
            <a:r>
              <a:rPr lang="en-GB" dirty="0" smtClean="0"/>
              <a:t> 1:3; 2 </a:t>
            </a:r>
            <a:r>
              <a:rPr lang="pl-PL" dirty="0" smtClean="0"/>
              <a:t>Ko</a:t>
            </a:r>
            <a:r>
              <a:rPr lang="en-GB" dirty="0" smtClean="0"/>
              <a:t> 1:2; Gal 1:3; E</a:t>
            </a:r>
            <a:r>
              <a:rPr lang="pl-PL" dirty="0" smtClean="0"/>
              <a:t>f</a:t>
            </a:r>
            <a:r>
              <a:rPr lang="en-GB" dirty="0" smtClean="0"/>
              <a:t> 1:2; </a:t>
            </a:r>
            <a:r>
              <a:rPr lang="pl-PL" dirty="0" err="1" smtClean="0"/>
              <a:t>Flp</a:t>
            </a:r>
            <a:r>
              <a:rPr lang="en-GB" dirty="0" smtClean="0"/>
              <a:t> 1:2; </a:t>
            </a:r>
            <a:r>
              <a:rPr lang="pl-PL" dirty="0" smtClean="0"/>
              <a:t>Kol</a:t>
            </a:r>
            <a:r>
              <a:rPr lang="en-GB" dirty="0" smtClean="0"/>
              <a:t> 1:2; 1 T</a:t>
            </a:r>
            <a:r>
              <a:rPr lang="pl-PL" dirty="0" smtClean="0"/>
              <a:t>s</a:t>
            </a:r>
            <a:r>
              <a:rPr lang="en-GB" dirty="0" smtClean="0"/>
              <a:t> 1:1; 2 T</a:t>
            </a:r>
            <a:r>
              <a:rPr lang="pl-PL" dirty="0" smtClean="0"/>
              <a:t>s</a:t>
            </a:r>
            <a:r>
              <a:rPr lang="en-GB" dirty="0" smtClean="0"/>
              <a:t> 1:2; 1 T</a:t>
            </a:r>
            <a:r>
              <a:rPr lang="pl-PL" dirty="0" smtClean="0"/>
              <a:t>m</a:t>
            </a:r>
            <a:r>
              <a:rPr lang="en-GB" dirty="0" smtClean="0"/>
              <a:t> 1:2; 2 T</a:t>
            </a:r>
            <a:r>
              <a:rPr lang="pl-PL" dirty="0" smtClean="0"/>
              <a:t>m</a:t>
            </a:r>
            <a:r>
              <a:rPr lang="en-GB" dirty="0" smtClean="0"/>
              <a:t> 1:2; T</a:t>
            </a:r>
            <a:r>
              <a:rPr lang="pl-PL" dirty="0" err="1" smtClean="0"/>
              <a:t>yt</a:t>
            </a:r>
            <a:r>
              <a:rPr lang="en-GB" dirty="0" smtClean="0"/>
              <a:t> 1:4; </a:t>
            </a:r>
            <a:r>
              <a:rPr lang="pl-PL" dirty="0" err="1" smtClean="0"/>
              <a:t>Flm</a:t>
            </a:r>
            <a:r>
              <a:rPr lang="en-GB" dirty="0" smtClean="0"/>
              <a:t> 3). </a:t>
            </a:r>
            <a:r>
              <a:rPr lang="pl-PL" dirty="0" smtClean="0"/>
              <a:t>To dziwne jeśli uznajemy Ducha Świętego za jedną z osób Boga, jak błędnie zakłada doktryna „Trójcy”. W dniu Pięćdziesiątnicy wylane zostało na ludzi </a:t>
            </a:r>
            <a:r>
              <a:rPr lang="pl-PL" i="1" dirty="0" smtClean="0"/>
              <a:t>nieco </a:t>
            </a:r>
            <a:r>
              <a:rPr lang="pl-PL" dirty="0" smtClean="0"/>
              <a:t>z Ducha Świętego (</a:t>
            </a:r>
            <a:r>
              <a:rPr lang="pl-PL" dirty="0" err="1" smtClean="0"/>
              <a:t>Dz</a:t>
            </a:r>
            <a:r>
              <a:rPr lang="en-GB" dirty="0" smtClean="0"/>
              <a:t> 2:17,18; </a:t>
            </a:r>
            <a:r>
              <a:rPr lang="pl-PL" dirty="0" smtClean="0"/>
              <a:t>tą samą konstrukcję grecką możemy znaleźć w </a:t>
            </a:r>
            <a:r>
              <a:rPr lang="en-GB" dirty="0" smtClean="0"/>
              <a:t>Mk 12:2; </a:t>
            </a:r>
            <a:r>
              <a:rPr lang="pl-PL" dirty="0" err="1" smtClean="0"/>
              <a:t>Łk</a:t>
            </a:r>
            <a:r>
              <a:rPr lang="en-GB" dirty="0" smtClean="0"/>
              <a:t> 6:13; </a:t>
            </a:r>
            <a:r>
              <a:rPr lang="en-GB" dirty="0" err="1" smtClean="0"/>
              <a:t>Jn</a:t>
            </a:r>
            <a:r>
              <a:rPr lang="en-GB" dirty="0" smtClean="0"/>
              <a:t> 21:10 </a:t>
            </a:r>
            <a:r>
              <a:rPr lang="pl-PL" dirty="0" smtClean="0"/>
              <a:t>i</a:t>
            </a:r>
            <a:r>
              <a:rPr lang="en-GB" dirty="0" smtClean="0"/>
              <a:t> </a:t>
            </a:r>
            <a:r>
              <a:rPr lang="pl-PL" dirty="0" err="1" smtClean="0"/>
              <a:t>Dz</a:t>
            </a:r>
            <a:r>
              <a:rPr lang="en-GB" dirty="0" smtClean="0"/>
              <a:t> 5:2). </a:t>
            </a:r>
            <a:r>
              <a:rPr lang="pl-PL" dirty="0" smtClean="0"/>
              <a:t>Jak można otrzymać część osoby</a:t>
            </a:r>
            <a:r>
              <a:rPr lang="en-GB" dirty="0" smtClean="0"/>
              <a:t>? </a:t>
            </a:r>
            <a:r>
              <a:rPr lang="pl-PL" dirty="0" smtClean="0"/>
              <a:t>Bóg dał nam „ze swego Ducha” </a:t>
            </a:r>
            <a:r>
              <a:rPr lang="en-GB" dirty="0" smtClean="0"/>
              <a:t>(1 </a:t>
            </a:r>
            <a:r>
              <a:rPr lang="en-GB" dirty="0" err="1" smtClean="0"/>
              <a:t>Jn</a:t>
            </a:r>
            <a:r>
              <a:rPr lang="en-GB" dirty="0" smtClean="0"/>
              <a:t> 4:13</a:t>
            </a:r>
            <a:r>
              <a:rPr lang="pl-PL" dirty="0" smtClean="0"/>
              <a:t> </a:t>
            </a:r>
            <a:r>
              <a:rPr lang="pl-PL" dirty="0" err="1" smtClean="0"/>
              <a:t>UBG</a:t>
            </a:r>
            <a:r>
              <a:rPr lang="en-GB" dirty="0" smtClean="0"/>
              <a:t>). </a:t>
            </a:r>
            <a:r>
              <a:rPr lang="pl-PL" dirty="0" smtClean="0"/>
              <a:t>Werset ten nie ma sensu jeśli Duch Święty jest osobą.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 smtClean="0"/>
              <a:t>D</a:t>
            </a:r>
            <a:r>
              <a:rPr lang="pl-PL" b="1" i="1" dirty="0" err="1" smtClean="0"/>
              <a:t>ygresja</a:t>
            </a:r>
            <a:r>
              <a:rPr lang="en-GB" b="1" i="1" dirty="0" smtClean="0"/>
              <a:t> 4: 	</a:t>
            </a:r>
            <a:r>
              <a:rPr lang="pl-PL" b="1" i="1" dirty="0" smtClean="0"/>
              <a:t>Zasady personifikacji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6336704" cy="4997152"/>
          </a:xfrm>
        </p:spPr>
        <p:txBody>
          <a:bodyPr>
            <a:normAutofit fontScale="70000" lnSpcReduction="20000"/>
          </a:bodyPr>
          <a:lstStyle/>
          <a:p>
            <a:r>
              <a:rPr lang="pl-PL" b="1" cap="small" dirty="0" smtClean="0"/>
              <a:t>Uosobienie mądrości </a:t>
            </a:r>
            <a:r>
              <a:rPr lang="pl-PL" cap="small" dirty="0" smtClean="0"/>
              <a:t>„</a:t>
            </a:r>
            <a:r>
              <a:rPr lang="pl-PL" dirty="0" smtClean="0"/>
              <a:t>​Mądrość zbudowała </a:t>
            </a:r>
            <a:r>
              <a:rPr lang="pl-PL" i="1" dirty="0" smtClean="0"/>
              <a:t>swój</a:t>
            </a:r>
            <a:r>
              <a:rPr lang="pl-PL" dirty="0" smtClean="0"/>
              <a:t> dom, postawiła siedem </a:t>
            </a:r>
            <a:r>
              <a:rPr lang="pl-PL" i="1" dirty="0" smtClean="0"/>
              <a:t>swoich</a:t>
            </a:r>
            <a:r>
              <a:rPr lang="pl-PL" dirty="0" smtClean="0"/>
              <a:t> słupów”. (</a:t>
            </a:r>
            <a:r>
              <a:rPr lang="pl-PL" dirty="0" err="1" smtClean="0"/>
              <a:t>Prz</a:t>
            </a:r>
            <a:r>
              <a:rPr lang="pl-PL" dirty="0" smtClean="0"/>
              <a:t> 9:1)</a:t>
            </a:r>
            <a:endParaRPr lang="en-GB" dirty="0" smtClean="0"/>
          </a:p>
          <a:p>
            <a:r>
              <a:rPr lang="pl-PL" b="1" cap="small" dirty="0" smtClean="0"/>
              <a:t>Uosobienie bogactw </a:t>
            </a:r>
            <a:r>
              <a:rPr lang="pl-PL" cap="small" dirty="0" smtClean="0"/>
              <a:t>„</a:t>
            </a:r>
            <a:r>
              <a:rPr lang="pl-PL" dirty="0" smtClean="0"/>
              <a:t>​Nikt nie może dwom </a:t>
            </a:r>
            <a:r>
              <a:rPr lang="pl-PL" i="1" dirty="0" smtClean="0"/>
              <a:t>panom</a:t>
            </a:r>
            <a:r>
              <a:rPr lang="pl-PL" dirty="0" smtClean="0"/>
              <a:t> służyć, gdyż albo jednego nienawidzić będzie, a drugiego miłować, albo jednego trzymać się będzie, a drugim pogardzi. Nie możecie Bogu służyć i mamonie [bogactwu]”. </a:t>
            </a:r>
            <a:r>
              <a:rPr lang="en-GB" dirty="0" smtClean="0"/>
              <a:t>(Mt 6:24).</a:t>
            </a:r>
          </a:p>
          <a:p>
            <a:r>
              <a:rPr lang="pl-PL" b="1" cap="small" dirty="0" smtClean="0"/>
              <a:t>Uosobienie grzechu </a:t>
            </a:r>
            <a:r>
              <a:rPr lang="pl-PL" cap="small" dirty="0" smtClean="0"/>
              <a:t>„…</a:t>
            </a:r>
            <a:r>
              <a:rPr lang="pl-PL" dirty="0" smtClean="0"/>
              <a:t>każdy, kto grzeszy, jest niewolnikiem grzechu” (</a:t>
            </a:r>
            <a:r>
              <a:rPr lang="pl-PL" dirty="0" err="1" smtClean="0"/>
              <a:t>Jn</a:t>
            </a:r>
            <a:r>
              <a:rPr lang="pl-PL" dirty="0" smtClean="0"/>
              <a:t> 8:34). „Grzech </a:t>
            </a:r>
            <a:r>
              <a:rPr lang="pl-PL" i="1" dirty="0" smtClean="0"/>
              <a:t>panował</a:t>
            </a:r>
            <a:r>
              <a:rPr lang="pl-PL" dirty="0" smtClean="0"/>
              <a:t> przez śmierć” </a:t>
            </a:r>
            <a:r>
              <a:rPr lang="en-GB" dirty="0" smtClean="0"/>
              <a:t>(R</a:t>
            </a:r>
            <a:r>
              <a:rPr lang="pl-PL" dirty="0" smtClean="0"/>
              <a:t>z</a:t>
            </a:r>
            <a:r>
              <a:rPr lang="en-GB" dirty="0" smtClean="0"/>
              <a:t> 5:21).</a:t>
            </a:r>
          </a:p>
          <a:p>
            <a:r>
              <a:rPr lang="pl-PL" b="1" cap="small" dirty="0" smtClean="0"/>
              <a:t>Uosobienie śmierci </a:t>
            </a:r>
            <a:r>
              <a:rPr lang="pl-PL" cap="small" dirty="0" smtClean="0"/>
              <a:t>„A</a:t>
            </a:r>
            <a:r>
              <a:rPr lang="pl-PL" dirty="0" smtClean="0"/>
              <a:t> oto siwy koń, a temu, który na nim siedział, było na imię Śmierć” </a:t>
            </a:r>
            <a:r>
              <a:rPr lang="en-GB" dirty="0" smtClean="0"/>
              <a:t>(</a:t>
            </a:r>
            <a:r>
              <a:rPr lang="pl-PL" dirty="0" err="1" smtClean="0"/>
              <a:t>Obj</a:t>
            </a:r>
            <a:r>
              <a:rPr lang="en-GB" dirty="0" smtClean="0"/>
              <a:t> 6:8).</a:t>
            </a:r>
          </a:p>
          <a:p>
            <a:r>
              <a:rPr lang="pl-PL" b="1" cap="small" dirty="0" smtClean="0"/>
              <a:t>Uosobienie narodu </a:t>
            </a:r>
            <a:r>
              <a:rPr lang="pl-PL" b="1" cap="small" dirty="0" err="1" smtClean="0"/>
              <a:t>izraela</a:t>
            </a:r>
            <a:r>
              <a:rPr lang="pl-PL" b="1" cap="small" dirty="0" smtClean="0"/>
              <a:t> </a:t>
            </a:r>
            <a:r>
              <a:rPr lang="pl-PL" cap="small" dirty="0" smtClean="0"/>
              <a:t>„</a:t>
            </a:r>
            <a:r>
              <a:rPr lang="pl-PL" dirty="0" smtClean="0"/>
              <a:t>​Znowu cię odbuduję i będziesz odbudowana, </a:t>
            </a:r>
            <a:r>
              <a:rPr lang="pl-PL" i="1" dirty="0" smtClean="0"/>
              <a:t>panno izraelska</a:t>
            </a:r>
            <a:r>
              <a:rPr lang="pl-PL" dirty="0" smtClean="0"/>
              <a:t>, znowu przyozdobisz się…</a:t>
            </a:r>
            <a:r>
              <a:rPr lang="en-GB" dirty="0" smtClean="0"/>
              <a:t>(</a:t>
            </a:r>
            <a:r>
              <a:rPr lang="en-GB" dirty="0" err="1" smtClean="0"/>
              <a:t>Jer</a:t>
            </a:r>
            <a:r>
              <a:rPr lang="en-GB" dirty="0" smtClean="0"/>
              <a:t> 31:4).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de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237243"/>
            <a:ext cx="2843808" cy="32526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Stu</a:t>
            </a:r>
            <a:r>
              <a:rPr lang="pl-PL" dirty="0" err="1" smtClean="0"/>
              <a:t>dium</a:t>
            </a:r>
            <a:r>
              <a:rPr lang="en-GB" dirty="0" smtClean="0"/>
              <a:t> 2: </a:t>
            </a:r>
            <a:r>
              <a:rPr lang="pl-PL" dirty="0" smtClean="0"/>
              <a:t>Pytania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661248"/>
          </a:xfrm>
        </p:spPr>
        <p:txBody>
          <a:bodyPr>
            <a:normAutofit/>
          </a:bodyPr>
          <a:lstStyle/>
          <a:p>
            <a:r>
              <a:rPr lang="en-GB" sz="1400" dirty="0" smtClean="0"/>
              <a:t>1. 	</a:t>
            </a:r>
            <a:r>
              <a:rPr lang="pl-PL" sz="1400" dirty="0" smtClean="0"/>
              <a:t>Co oznacza słowo „Duch”?</a:t>
            </a:r>
            <a:endParaRPr lang="en-GB" sz="1400" dirty="0" smtClean="0"/>
          </a:p>
          <a:p>
            <a:pPr lvl="0"/>
            <a:r>
              <a:rPr lang="pl-PL" sz="1400" dirty="0" smtClean="0"/>
              <a:t>Moc</a:t>
            </a:r>
            <a:endParaRPr lang="en-GB" sz="1400" dirty="0" smtClean="0"/>
          </a:p>
          <a:p>
            <a:pPr lvl="0"/>
            <a:r>
              <a:rPr lang="pl-PL" sz="1400" dirty="0" smtClean="0"/>
              <a:t>Święty</a:t>
            </a:r>
            <a:endParaRPr lang="en-GB" sz="1400" dirty="0" smtClean="0"/>
          </a:p>
          <a:p>
            <a:pPr lvl="0"/>
            <a:r>
              <a:rPr lang="pl-PL" sz="1400" dirty="0" smtClean="0"/>
              <a:t>Dusza</a:t>
            </a:r>
            <a:endParaRPr lang="en-GB" sz="1400" dirty="0" smtClean="0"/>
          </a:p>
          <a:p>
            <a:pPr lvl="0"/>
            <a:r>
              <a:rPr lang="pl-PL" sz="1400" dirty="0" smtClean="0"/>
              <a:t>Proch</a:t>
            </a:r>
            <a:r>
              <a:rPr lang="en-GB" sz="1400" dirty="0" smtClean="0"/>
              <a:t> </a:t>
            </a:r>
          </a:p>
          <a:p>
            <a:pPr>
              <a:buNone/>
            </a:pPr>
            <a:r>
              <a:rPr lang="en-GB" sz="1400" dirty="0" smtClean="0"/>
              <a:t> </a:t>
            </a:r>
          </a:p>
          <a:p>
            <a:r>
              <a:rPr lang="en-GB" sz="1400" dirty="0" smtClean="0"/>
              <a:t>2. 	</a:t>
            </a:r>
            <a:r>
              <a:rPr lang="pl-PL" sz="1400" dirty="0" smtClean="0"/>
              <a:t>Czym jest Duch Święty</a:t>
            </a:r>
            <a:r>
              <a:rPr lang="en-GB" sz="1400" dirty="0" smtClean="0"/>
              <a:t>?</a:t>
            </a:r>
          </a:p>
          <a:p>
            <a:pPr lvl="0"/>
            <a:r>
              <a:rPr lang="pl-PL" sz="1400" dirty="0" smtClean="0"/>
              <a:t>Osobą</a:t>
            </a:r>
            <a:endParaRPr lang="en-GB" sz="1400" dirty="0" smtClean="0"/>
          </a:p>
          <a:p>
            <a:pPr lvl="0"/>
            <a:r>
              <a:rPr lang="pl-PL" sz="1400" dirty="0" smtClean="0"/>
              <a:t>Mocą Bożą</a:t>
            </a:r>
            <a:endParaRPr lang="en-GB" sz="1400" dirty="0" smtClean="0"/>
          </a:p>
          <a:p>
            <a:pPr lvl="0"/>
            <a:r>
              <a:rPr lang="pl-PL" sz="1400" dirty="0" smtClean="0"/>
              <a:t>Jedną z osób Trójcy</a:t>
            </a:r>
            <a:r>
              <a:rPr lang="en-GB" sz="1400" dirty="0" smtClean="0"/>
              <a:t> </a:t>
            </a:r>
          </a:p>
          <a:p>
            <a:pPr>
              <a:buNone/>
            </a:pPr>
            <a:r>
              <a:rPr lang="en-GB" sz="1400" dirty="0" smtClean="0"/>
              <a:t> </a:t>
            </a:r>
          </a:p>
          <a:p>
            <a:r>
              <a:rPr lang="en-GB" sz="1400" dirty="0" smtClean="0"/>
              <a:t>3. 	</a:t>
            </a:r>
            <a:r>
              <a:rPr lang="pl-PL" sz="1400" dirty="0" smtClean="0"/>
              <a:t>W jaki sposób spisano Biblię</a:t>
            </a:r>
            <a:r>
              <a:rPr lang="en-GB" sz="1400" dirty="0" smtClean="0"/>
              <a:t>?</a:t>
            </a:r>
          </a:p>
          <a:p>
            <a:pPr lvl="0"/>
            <a:r>
              <a:rPr lang="pl-PL" sz="1400" dirty="0" smtClean="0"/>
              <a:t>Ludzie spisali swoje własne koncepcje</a:t>
            </a:r>
            <a:endParaRPr lang="en-GB" sz="1400" dirty="0" smtClean="0"/>
          </a:p>
          <a:p>
            <a:pPr lvl="0"/>
            <a:r>
              <a:rPr lang="pl-PL" sz="1400" dirty="0" smtClean="0"/>
              <a:t>Ludzie spisali to, co uważali, że Bóg chciał powiedzieć</a:t>
            </a:r>
            <a:endParaRPr lang="en-GB" sz="1400" dirty="0" smtClean="0"/>
          </a:p>
          <a:p>
            <a:pPr lvl="0"/>
            <a:r>
              <a:rPr lang="pl-PL" sz="1400" dirty="0" smtClean="0"/>
              <a:t>Przez natchnienie ludzi Duchem Bożym</a:t>
            </a:r>
            <a:endParaRPr lang="en-GB" sz="1400" dirty="0" smtClean="0"/>
          </a:p>
          <a:p>
            <a:pPr lvl="0"/>
            <a:r>
              <a:rPr lang="pl-PL" sz="1400" dirty="0" smtClean="0"/>
              <a:t>Część Biblii została natchniona, część nie</a:t>
            </a:r>
            <a:r>
              <a:rPr lang="en-GB" sz="1400" dirty="0" smtClean="0"/>
              <a:t>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896544"/>
          </a:xfrm>
        </p:spPr>
        <p:txBody>
          <a:bodyPr>
            <a:noAutofit/>
          </a:bodyPr>
          <a:lstStyle/>
          <a:p>
            <a:r>
              <a:rPr lang="en-GB" sz="1400" dirty="0" smtClean="0"/>
              <a:t>4. 	</a:t>
            </a:r>
            <a:r>
              <a:rPr lang="pl-PL" sz="1400" dirty="0" smtClean="0"/>
              <a:t>Co było powodem obdarowania kościoła cudownymi darami Ducha? </a:t>
            </a:r>
            <a:endParaRPr lang="en-GB" sz="1400" dirty="0" smtClean="0"/>
          </a:p>
          <a:p>
            <a:pPr lvl="0"/>
            <a:r>
              <a:rPr lang="pl-PL" sz="1400" dirty="0" smtClean="0"/>
              <a:t>Aby potwierdzić  głoszenie Ewangelii</a:t>
            </a:r>
            <a:endParaRPr lang="en-GB" sz="1400" dirty="0" smtClean="0"/>
          </a:p>
          <a:p>
            <a:pPr lvl="0"/>
            <a:r>
              <a:rPr lang="pl-PL" sz="1400" dirty="0" smtClean="0"/>
              <a:t>Aby  wspomóc rozwój kościoła</a:t>
            </a:r>
            <a:endParaRPr lang="en-GB" sz="1400" dirty="0" smtClean="0"/>
          </a:p>
          <a:p>
            <a:pPr lvl="0"/>
            <a:r>
              <a:rPr lang="pl-PL" sz="1400" dirty="0" smtClean="0"/>
              <a:t>Aby zmusić ludzi do sprawiedliwości</a:t>
            </a:r>
            <a:endParaRPr lang="en-GB" sz="1400" dirty="0" smtClean="0"/>
          </a:p>
          <a:p>
            <a:pPr lvl="0"/>
            <a:r>
              <a:rPr lang="pl-PL" sz="1400" dirty="0" smtClean="0"/>
              <a:t>Aby  oszczędzić apostołom osobistych trudności</a:t>
            </a:r>
            <a:r>
              <a:rPr lang="en-GB" sz="1400" dirty="0" smtClean="0"/>
              <a:t> </a:t>
            </a:r>
          </a:p>
          <a:p>
            <a:pPr>
              <a:buNone/>
            </a:pPr>
            <a:r>
              <a:rPr lang="en-GB" sz="1400" dirty="0" smtClean="0"/>
              <a:t> </a:t>
            </a:r>
          </a:p>
          <a:p>
            <a:r>
              <a:rPr lang="en-GB" sz="1400" dirty="0" smtClean="0"/>
              <a:t>5. 	</a:t>
            </a:r>
            <a:r>
              <a:rPr lang="pl-PL" sz="1400" dirty="0" smtClean="0"/>
              <a:t>Skąd możemy dowiedzieć się o Bożej prawdzie?</a:t>
            </a:r>
            <a:endParaRPr lang="en-GB" sz="1400" dirty="0" smtClean="0"/>
          </a:p>
          <a:p>
            <a:pPr lvl="0"/>
            <a:r>
              <a:rPr lang="pl-PL" sz="1400" dirty="0" smtClean="0"/>
              <a:t>Częściowo z Biblii, a częściowo  z naszych własnych przemyśleń</a:t>
            </a:r>
            <a:endParaRPr lang="en-GB" sz="1400" dirty="0" smtClean="0"/>
          </a:p>
          <a:p>
            <a:pPr lvl="0"/>
            <a:r>
              <a:rPr lang="pl-PL" sz="1400" dirty="0" smtClean="0"/>
              <a:t>Bezpośrednio od Ducha Świętego</a:t>
            </a:r>
            <a:endParaRPr lang="en-GB" sz="1400" dirty="0" smtClean="0"/>
          </a:p>
          <a:p>
            <a:pPr lvl="0"/>
            <a:r>
              <a:rPr lang="pl-PL" sz="1400" dirty="0" smtClean="0"/>
              <a:t>Tylko z Biblii</a:t>
            </a:r>
            <a:endParaRPr lang="en-GB" sz="1400" dirty="0" smtClean="0"/>
          </a:p>
          <a:p>
            <a:pPr lvl="0"/>
            <a:r>
              <a:rPr lang="pl-PL" sz="1400" dirty="0" smtClean="0"/>
              <a:t>Od  sług bożych/księży</a:t>
            </a:r>
            <a:r>
              <a:rPr lang="en-GB" sz="1400" dirty="0" smtClean="0"/>
              <a:t> </a:t>
            </a:r>
          </a:p>
          <a:p>
            <a:pPr>
              <a:buNone/>
            </a:pPr>
            <a:r>
              <a:rPr lang="en-GB" sz="1400" dirty="0" smtClean="0"/>
              <a:t> </a:t>
            </a:r>
          </a:p>
          <a:p>
            <a:r>
              <a:rPr lang="en-GB" sz="1400" dirty="0" smtClean="0"/>
              <a:t>6. 	</a:t>
            </a:r>
            <a:r>
              <a:rPr lang="pl-PL" sz="1400" dirty="0" smtClean="0"/>
              <a:t>Wymień niektóre z darów Ducha jakie posiadano w pierwszym wieku</a:t>
            </a:r>
            <a:r>
              <a:rPr lang="en-GB" sz="1400" dirty="0" smtClean="0"/>
              <a:t>.  </a:t>
            </a:r>
          </a:p>
          <a:p>
            <a:pPr>
              <a:buNone/>
            </a:pPr>
            <a:r>
              <a:rPr lang="en-GB" sz="1400" dirty="0" smtClean="0"/>
              <a:t> </a:t>
            </a:r>
          </a:p>
          <a:p>
            <a:r>
              <a:rPr lang="en-GB" sz="1400" dirty="0" smtClean="0"/>
              <a:t>7. 	</a:t>
            </a:r>
            <a:r>
              <a:rPr lang="pl-PL" sz="1400" dirty="0" smtClean="0"/>
              <a:t>Kiedy zostały one cofnięte? Czy możliwe jest posiadanie ich dzisiaj? </a:t>
            </a:r>
            <a:endParaRPr lang="en-GB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</a:p>
          <a:p>
            <a:r>
              <a:rPr lang="en-GB" sz="1400" dirty="0" smtClean="0"/>
              <a:t>8. 	</a:t>
            </a:r>
            <a:r>
              <a:rPr lang="pl-PL" sz="1400" dirty="0" smtClean="0"/>
              <a:t>W jaki sposób może dzisiaj Duch Święty działać w naszym życiu?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8964488" cy="44644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14625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Duch Boży jest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tym,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dzięki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czemu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Bóg jest wszechobecny, chociaż osobiście znajduje się On w niebie. 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18722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i="1" dirty="0" smtClean="0"/>
              <a:t>„Ty wiesz, kiedy siedzę i kiedy wstaję, Rozumiesz myśl moją z daleka… Dokąd ujdę przed duchem twoim? I dokąd przed obliczem twoim ucieknę?  Gdybym chciał spocząć na krańcu morza, Nawet tam prowadziłaby mnie ręka twoja (tzn. przez ducha)”  </a:t>
            </a:r>
            <a:r>
              <a:rPr lang="en-GB" sz="2400" i="1" dirty="0" smtClean="0"/>
              <a:t>                                                                          </a:t>
            </a:r>
            <a:r>
              <a:rPr lang="en-GB" sz="2000" dirty="0" smtClean="0"/>
              <a:t>Ps 139:2,7,9,10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Duch Boży określany jest następująco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 lvl="0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Jego oddech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Jego słowo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Jego palec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Jego ręka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6" name="Picture 5" descr="bible-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052736"/>
            <a:ext cx="3823072" cy="25461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finger-of-God-300x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077072"/>
            <a:ext cx="3962168" cy="23244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Duch Święty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mtClean="0">
                <a:solidFill>
                  <a:schemeClr val="accent2">
                    <a:lumMod val="50000"/>
                  </a:schemeClr>
                </a:solidFill>
              </a:rPr>
              <a:t>Moc Boża,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przez którą osiąga </a:t>
            </a:r>
            <a:r>
              <a:rPr lang="pl-PL" smtClean="0">
                <a:solidFill>
                  <a:schemeClr val="accent2">
                    <a:lumMod val="50000"/>
                  </a:schemeClr>
                </a:solidFill>
              </a:rPr>
              <a:t>On określone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cele jako przedłużenie </a:t>
            </a:r>
            <a:r>
              <a:rPr lang="pl-PL" smtClean="0">
                <a:solidFill>
                  <a:schemeClr val="accent2">
                    <a:lumMod val="50000"/>
                  </a:schemeClr>
                </a:solidFill>
              </a:rPr>
              <a:t>Jego świętości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elijah fire heav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852936"/>
            <a:ext cx="4721578" cy="353833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Duch Święty jest mocą Bożą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2565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l-PL" dirty="0" smtClean="0"/>
              <a:t>„Duch Święty zstąpi na ciebie (Marię) i moc Najwyższego zacieni cię”.</a:t>
            </a:r>
            <a:r>
              <a:rPr lang="en-GB" dirty="0" smtClean="0"/>
              <a:t> (</a:t>
            </a:r>
            <a:r>
              <a:rPr lang="pl-PL" dirty="0" smtClean="0"/>
              <a:t>Ł</a:t>
            </a:r>
            <a:r>
              <a:rPr lang="en-GB" dirty="0" smtClean="0"/>
              <a:t>k 1:35)</a:t>
            </a:r>
          </a:p>
          <a:p>
            <a:pPr lvl="0"/>
            <a:r>
              <a:rPr lang="pl-PL" dirty="0" smtClean="0"/>
              <a:t>„Moc Ducha Świętego… Przez moc znaków i cudów oraz przez moc Ducha Świętego</a:t>
            </a:r>
            <a:r>
              <a:rPr lang="en-GB" dirty="0" smtClean="0"/>
              <a:t>”</a:t>
            </a:r>
            <a:r>
              <a:rPr lang="pl-PL" dirty="0" smtClean="0"/>
              <a:t>.</a:t>
            </a:r>
            <a:r>
              <a:rPr lang="en-GB" dirty="0" smtClean="0"/>
              <a:t> (R</a:t>
            </a:r>
            <a:r>
              <a:rPr lang="pl-PL" dirty="0" smtClean="0"/>
              <a:t>z</a:t>
            </a:r>
            <a:r>
              <a:rPr lang="en-GB" dirty="0" smtClean="0"/>
              <a:t> 15:13,19)</a:t>
            </a:r>
          </a:p>
          <a:p>
            <a:pPr lvl="0"/>
            <a:r>
              <a:rPr lang="pl-PL" dirty="0" smtClean="0"/>
              <a:t>„Gdyż ewangelia zwiastowana wam przez nas, doszła was… w mocy i Duchu Świętym</a:t>
            </a:r>
            <a:r>
              <a:rPr lang="en-GB" dirty="0" smtClean="0"/>
              <a:t>”</a:t>
            </a:r>
            <a:r>
              <a:rPr lang="pl-PL" dirty="0" smtClean="0"/>
              <a:t>.</a:t>
            </a:r>
            <a:r>
              <a:rPr lang="en-GB" dirty="0" smtClean="0"/>
              <a:t> (1 Ts 1:5).</a:t>
            </a:r>
          </a:p>
          <a:p>
            <a:pPr lvl="0"/>
            <a:r>
              <a:rPr lang="pl-PL" dirty="0" smtClean="0"/>
              <a:t>O obietnicy Ducha Świętego dla uczni mówi się jako o „przyjęciu mocy z wysokości”. </a:t>
            </a:r>
            <a:r>
              <a:rPr lang="en-GB" dirty="0" smtClean="0"/>
              <a:t>(</a:t>
            </a:r>
            <a:r>
              <a:rPr lang="pl-PL" dirty="0" smtClean="0"/>
              <a:t>Ł</a:t>
            </a:r>
            <a:r>
              <a:rPr lang="en-GB" dirty="0" smtClean="0"/>
              <a:t>k 24:49</a:t>
            </a:r>
            <a:r>
              <a:rPr lang="pl-PL" dirty="0" smtClean="0"/>
              <a:t> BE</a:t>
            </a:r>
            <a:r>
              <a:rPr lang="en-GB" dirty="0" smtClean="0"/>
              <a:t>).</a:t>
            </a:r>
          </a:p>
          <a:p>
            <a:pPr lvl="0"/>
            <a:r>
              <a:rPr lang="pl-PL" dirty="0" smtClean="0"/>
              <a:t>Sam Jezus został „namaszczony Duchem Świętym i mocą”. </a:t>
            </a:r>
            <a:r>
              <a:rPr lang="en-GB" dirty="0" smtClean="0"/>
              <a:t>(</a:t>
            </a:r>
            <a:r>
              <a:rPr lang="pl-PL" dirty="0" err="1" smtClean="0"/>
              <a:t>Dz</a:t>
            </a:r>
            <a:r>
              <a:rPr lang="en-GB" dirty="0" smtClean="0"/>
              <a:t> 10:38</a:t>
            </a:r>
            <a:r>
              <a:rPr lang="pl-PL" dirty="0" smtClean="0"/>
              <a:t> BP</a:t>
            </a:r>
            <a:r>
              <a:rPr lang="en-GB" dirty="0" smtClean="0"/>
              <a:t>).</a:t>
            </a:r>
          </a:p>
          <a:p>
            <a:pPr lvl="0"/>
            <a:r>
              <a:rPr lang="pl-PL" dirty="0" smtClean="0"/>
              <a:t>„Obietnica </a:t>
            </a:r>
            <a:r>
              <a:rPr lang="pl-PL" i="1" dirty="0" smtClean="0"/>
              <a:t>Ducha</a:t>
            </a:r>
            <a:r>
              <a:rPr lang="pl-PL" dirty="0" smtClean="0"/>
              <a:t> </a:t>
            </a:r>
            <a:r>
              <a:rPr lang="pl-PL" i="1" dirty="0" smtClean="0"/>
              <a:t>Świętego</a:t>
            </a:r>
            <a:r>
              <a:rPr lang="en-GB" dirty="0" smtClean="0"/>
              <a:t>” (</a:t>
            </a:r>
            <a:r>
              <a:rPr lang="pl-PL" dirty="0" err="1" smtClean="0"/>
              <a:t>Dz</a:t>
            </a:r>
            <a:r>
              <a:rPr lang="en-GB" dirty="0" smtClean="0"/>
              <a:t> 1:5)</a:t>
            </a:r>
          </a:p>
          <a:p>
            <a:pPr lvl="0">
              <a:buNone/>
            </a:pPr>
            <a:r>
              <a:rPr lang="en-GB" dirty="0" smtClean="0"/>
              <a:t>	 </a:t>
            </a:r>
            <a:r>
              <a:rPr lang="pl-PL" dirty="0" smtClean="0"/>
              <a:t>definiowana jest w </a:t>
            </a:r>
            <a:r>
              <a:rPr lang="pl-PL" dirty="0" err="1" smtClean="0"/>
              <a:t>Łk</a:t>
            </a:r>
            <a:r>
              <a:rPr lang="pl-PL" dirty="0" smtClean="0"/>
              <a:t> 24:49 jako  „</a:t>
            </a:r>
            <a:r>
              <a:rPr lang="pl-PL" i="1" dirty="0" smtClean="0"/>
              <a:t>moc</a:t>
            </a:r>
            <a:r>
              <a:rPr lang="pl-PL" dirty="0" smtClean="0"/>
              <a:t> z</a:t>
            </a:r>
          </a:p>
          <a:p>
            <a:pPr lvl="0">
              <a:buNone/>
            </a:pPr>
            <a:r>
              <a:rPr lang="pl-PL" dirty="0" smtClean="0"/>
              <a:t>      wysokości”</a:t>
            </a:r>
            <a:r>
              <a:rPr lang="en-GB" dirty="0" smtClean="0"/>
              <a:t>. </a:t>
            </a:r>
            <a:r>
              <a:rPr lang="pl-PL" dirty="0" smtClean="0"/>
              <a:t>Tak więc uczniowie otrzymali</a:t>
            </a:r>
          </a:p>
          <a:p>
            <a:pPr lvl="0">
              <a:buNone/>
            </a:pPr>
            <a:r>
              <a:rPr lang="pl-PL" i="1" dirty="0" smtClean="0"/>
              <a:t>      </a:t>
            </a:r>
            <a:r>
              <a:rPr lang="pl-PL" i="1" dirty="0" smtClean="0"/>
              <a:t>moc, </a:t>
            </a:r>
            <a:r>
              <a:rPr lang="pl-PL" dirty="0" smtClean="0"/>
              <a:t>kiedy </a:t>
            </a:r>
            <a:r>
              <a:rPr lang="pl-PL" i="1" dirty="0" smtClean="0"/>
              <a:t>Duch</a:t>
            </a:r>
            <a:r>
              <a:rPr lang="pl-PL" dirty="0" smtClean="0"/>
              <a:t> </a:t>
            </a:r>
            <a:r>
              <a:rPr lang="pl-PL" i="1" dirty="0" smtClean="0"/>
              <a:t>Święty</a:t>
            </a:r>
            <a:r>
              <a:rPr lang="pl-PL" dirty="0" smtClean="0"/>
              <a:t> zstąpił na nich. </a:t>
            </a:r>
          </a:p>
          <a:p>
            <a:pPr lvl="0">
              <a:buNone/>
            </a:pPr>
            <a:r>
              <a:rPr lang="pl-PL" dirty="0" smtClean="0"/>
              <a:t>                                                                  (</a:t>
            </a:r>
            <a:r>
              <a:rPr lang="pl-PL" dirty="0" err="1" smtClean="0"/>
              <a:t>Dz</a:t>
            </a:r>
            <a:r>
              <a:rPr lang="pl-PL" dirty="0" smtClean="0"/>
              <a:t> 1:8)</a:t>
            </a:r>
            <a:r>
              <a:rPr lang="en-GB" i="1" dirty="0" smtClean="0"/>
              <a:t>	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JesusBapti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77072"/>
            <a:ext cx="3707904" cy="27809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1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CC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</a:rPr>
              <a:t>2.2  </a:t>
            </a:r>
            <a:r>
              <a:rPr lang="pl-PL" dirty="0" smtClean="0">
                <a:solidFill>
                  <a:srgbClr val="FFFFCC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</a:rPr>
              <a:t>Natchnienie</a:t>
            </a:r>
            <a:r>
              <a:rPr lang="en-GB" dirty="0" smtClean="0">
                <a:solidFill>
                  <a:srgbClr val="FFFFCC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</a:rPr>
              <a:t> </a:t>
            </a:r>
            <a:br>
              <a:rPr lang="en-GB" dirty="0" smtClean="0">
                <a:solidFill>
                  <a:srgbClr val="FFFFCC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</a:rPr>
            </a:br>
            <a:r>
              <a:rPr lang="pl-PL" dirty="0" smtClean="0">
                <a:solidFill>
                  <a:srgbClr val="FFFFCC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</a:rPr>
              <a:t>Duch Boży i Jego Słowo</a:t>
            </a:r>
            <a:endParaRPr lang="en-GB" dirty="0">
              <a:solidFill>
                <a:srgbClr val="FFFFCC"/>
              </a:solidFill>
              <a:effectLst>
                <a:glow rad="101600">
                  <a:srgbClr val="FF9900">
                    <a:alpha val="6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7"/>
            <a:ext cx="8640960" cy="35283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rgbClr val="FFFFCC"/>
                </a:solidFill>
              </a:rPr>
              <a:t>„Duchem swym niebiosa przyozdobił</a:t>
            </a:r>
            <a:r>
              <a:rPr lang="en-GB" dirty="0" smtClean="0">
                <a:solidFill>
                  <a:srgbClr val="FFFFCC"/>
                </a:solidFill>
              </a:rPr>
              <a:t>” (</a:t>
            </a:r>
            <a:r>
              <a:rPr lang="pl-PL" dirty="0" smtClean="0">
                <a:solidFill>
                  <a:srgbClr val="FFFFCC"/>
                </a:solidFill>
              </a:rPr>
              <a:t>Hi</a:t>
            </a:r>
            <a:r>
              <a:rPr lang="en-GB" dirty="0" smtClean="0">
                <a:solidFill>
                  <a:srgbClr val="FFFFCC"/>
                </a:solidFill>
              </a:rPr>
              <a:t> 26:13</a:t>
            </a:r>
            <a:r>
              <a:rPr lang="pl-PL" dirty="0" smtClean="0">
                <a:solidFill>
                  <a:srgbClr val="FFFFCC"/>
                </a:solidFill>
              </a:rPr>
              <a:t> </a:t>
            </a:r>
            <a:r>
              <a:rPr lang="pl-PL" dirty="0" err="1" smtClean="0">
                <a:solidFill>
                  <a:srgbClr val="FFFFCC"/>
                </a:solidFill>
              </a:rPr>
              <a:t>BG</a:t>
            </a:r>
            <a:r>
              <a:rPr lang="en-GB" dirty="0" smtClean="0">
                <a:solidFill>
                  <a:srgbClr val="FFFFCC"/>
                </a:solidFill>
              </a:rPr>
              <a:t>) – </a:t>
            </a:r>
            <a:r>
              <a:rPr lang="pl-PL" dirty="0" smtClean="0">
                <a:solidFill>
                  <a:srgbClr val="FFFFCC"/>
                </a:solidFill>
              </a:rPr>
              <a:t>duch Boży unosił się nad powierzchnią wód stwarzając obecny świat</a:t>
            </a:r>
            <a:r>
              <a:rPr lang="en-GB" dirty="0" smtClean="0">
                <a:solidFill>
                  <a:srgbClr val="FFFFCC"/>
                </a:solidFill>
              </a:rPr>
              <a:t> (</a:t>
            </a:r>
            <a:r>
              <a:rPr lang="pl-PL" dirty="0" smtClean="0">
                <a:solidFill>
                  <a:srgbClr val="FFFFCC"/>
                </a:solidFill>
              </a:rPr>
              <a:t>Rdz</a:t>
            </a:r>
            <a:r>
              <a:rPr lang="en-GB" dirty="0" smtClean="0">
                <a:solidFill>
                  <a:srgbClr val="FFFFCC"/>
                </a:solidFill>
              </a:rPr>
              <a:t> 1:2). </a:t>
            </a:r>
            <a:r>
              <a:rPr lang="pl-PL" dirty="0" smtClean="0">
                <a:solidFill>
                  <a:srgbClr val="FFFFCC"/>
                </a:solidFill>
              </a:rPr>
              <a:t>Czytamy jednak również, że „słowem Pana</a:t>
            </a:r>
            <a:r>
              <a:rPr lang="en-GB" dirty="0" smtClean="0">
                <a:solidFill>
                  <a:srgbClr val="FFFFCC"/>
                </a:solidFill>
              </a:rPr>
              <a:t>” </a:t>
            </a:r>
            <a:r>
              <a:rPr lang="pl-PL" dirty="0" smtClean="0">
                <a:solidFill>
                  <a:srgbClr val="FFFFCC"/>
                </a:solidFill>
              </a:rPr>
              <a:t>świat został  uczyniony </a:t>
            </a:r>
            <a:r>
              <a:rPr lang="en-GB" dirty="0" smtClean="0">
                <a:solidFill>
                  <a:srgbClr val="FFFFCC"/>
                </a:solidFill>
              </a:rPr>
              <a:t>(Ps 33:6), </a:t>
            </a:r>
            <a:r>
              <a:rPr lang="pl-PL" dirty="0" smtClean="0">
                <a:solidFill>
                  <a:srgbClr val="FFFFCC"/>
                </a:solidFill>
              </a:rPr>
              <a:t>jak pokazuje relacja z Księgo Rodzaju „Bóg rzekł”, że rzeczy mają powstać i one powstały. Stąd Duch Boży znajduje odbicie w Jego słowie. Tak jak nasze słowa wyrażają precyzyjnie nasze myśli i pragnienia – prawdziwych „nas”. Jezus mądrze zwrócił uwagę, że „Z obfitości serca (umysłu) mówią usta”. </a:t>
            </a:r>
            <a:r>
              <a:rPr lang="en-GB" dirty="0" smtClean="0">
                <a:solidFill>
                  <a:srgbClr val="FFFFCC"/>
                </a:solidFill>
              </a:rPr>
              <a:t>(Mt 12:34)</a:t>
            </a:r>
            <a:endParaRPr lang="en-GB" dirty="0">
              <a:solidFill>
                <a:srgbClr val="FFFFCC"/>
              </a:solidFill>
            </a:endParaRPr>
          </a:p>
        </p:txBody>
      </p:sp>
      <p:pic>
        <p:nvPicPr>
          <p:cNvPr id="4" name="Picture 3" descr="Gala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566213"/>
            <a:ext cx="5616624" cy="229178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Natchnienie autorów Biblii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Umysł/duch Boży wyraża się przez Jego Słowo. Bóg dokonał tego cudu wyrażania swego ducha przez słowo pisane dzięki NATCHNIENIU. Termin ten jest ściśle powiązany ze słowem „duch”. </a:t>
            </a:r>
            <a:endParaRPr lang="en-GB" dirty="0" smtClean="0"/>
          </a:p>
          <a:p>
            <a:r>
              <a:rPr lang="pl-PL" b="1" cap="small" dirty="0" smtClean="0"/>
              <a:t>NA – TCHNIENIE</a:t>
            </a:r>
            <a:endParaRPr lang="en-GB" dirty="0" smtClean="0"/>
          </a:p>
          <a:p>
            <a:r>
              <a:rPr lang="pl-PL" dirty="0" smtClean="0"/>
              <a:t>„Duch” oznacza „tchnienie” bądź oddychanie, „natchnienie” oznacza „pobudzenie”. Oznacza to, że </a:t>
            </a:r>
            <a:r>
              <a:rPr lang="pl-PL" dirty="0" smtClean="0"/>
              <a:t>słowa, </a:t>
            </a:r>
            <a:r>
              <a:rPr lang="pl-PL" dirty="0" smtClean="0"/>
              <a:t>jakie pisali ludzie będący „pod natchnieniem” </a:t>
            </a:r>
            <a:r>
              <a:rPr lang="pl-PL" dirty="0" smtClean="0"/>
              <a:t>Bożym, </a:t>
            </a:r>
            <a:r>
              <a:rPr lang="pl-PL" dirty="0" smtClean="0"/>
              <a:t>były słowami ducha Bożego. 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8103</TotalTime>
  <Words>2372</Words>
  <Application>Microsoft Office PowerPoint</Application>
  <PresentationFormat>Pokaz na ekranie (4:3)</PresentationFormat>
  <Paragraphs>166</Paragraphs>
  <Slides>37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9" baseType="lpstr">
      <vt:lpstr>Office Theme</vt:lpstr>
      <vt:lpstr>Image</vt:lpstr>
      <vt:lpstr>Studium 2: Duch Boży</vt:lpstr>
      <vt:lpstr>2.1  Duch Boży: Definicja</vt:lpstr>
      <vt:lpstr>Slajd 3</vt:lpstr>
      <vt:lpstr>Duch Boży jest tym, dzięki czemu Bóg jest wszechobecny, chociaż osobiście znajduje się On w niebie.  </vt:lpstr>
      <vt:lpstr>Duch Boży określany jest następująco </vt:lpstr>
      <vt:lpstr>Duch Święty</vt:lpstr>
      <vt:lpstr>Duch Święty jest mocą Bożą</vt:lpstr>
      <vt:lpstr>2.2  Natchnienie  Duch Boży i Jego Słowo</vt:lpstr>
      <vt:lpstr>Natchnienie autorów Biblii</vt:lpstr>
      <vt:lpstr>2 Tm. 3:15-17</vt:lpstr>
      <vt:lpstr>Slajd 11</vt:lpstr>
      <vt:lpstr>2 Pt 1:16,19-21 BWP</vt:lpstr>
      <vt:lpstr>Slajd 13</vt:lpstr>
      <vt:lpstr>JEST TEŻ NAPISANE</vt:lpstr>
      <vt:lpstr>Slajd 15</vt:lpstr>
      <vt:lpstr>Slajd 16</vt:lpstr>
      <vt:lpstr>Który przekład?</vt:lpstr>
      <vt:lpstr>2.3  Dary Ducha Świętego</vt:lpstr>
      <vt:lpstr>Duch został dany, aby dokonywać określonych czynów w określonym czasie</vt:lpstr>
      <vt:lpstr>Slajd 20</vt:lpstr>
      <vt:lpstr>Otrzymywanie daru ducha Świętego w określonym celu nie było:</vt:lpstr>
      <vt:lpstr>Przyczyny udzielania darów Ducha w pierwszym wieku </vt:lpstr>
      <vt:lpstr>Określone czyny w określonym czasie</vt:lpstr>
      <vt:lpstr>Dary ducha w pierwszym wieku </vt:lpstr>
      <vt:lpstr>Dary Ducha w Pierwszym Wieku </vt:lpstr>
      <vt:lpstr>Dary Ducha w Pierwszym Wieku </vt:lpstr>
      <vt:lpstr>2.4  Cofnięcie Darów</vt:lpstr>
      <vt:lpstr>Dary Ducha Świętego zostaną na powrót przywrócone, kiedy powróci Chrystus</vt:lpstr>
      <vt:lpstr>Dary Ducha miały zostać cofnięte w czasie pomiędzy pierwszym stuleciem a powrotem Chrystusa</vt:lpstr>
      <vt:lpstr>Kiedy Biblia została skompletowana dary Ducha zostały cofnięte</vt:lpstr>
      <vt:lpstr>Obecne utrzymywanie posiadania darów Ducha</vt:lpstr>
      <vt:lpstr>Daremne oczekiwanie cudu na zielonoświątkowym nabożeństwie  uzdrowieniowym</vt:lpstr>
      <vt:lpstr>Dygresja 3:  Czy Duch Święty jest osobą?</vt:lpstr>
      <vt:lpstr>Personifikacja</vt:lpstr>
      <vt:lpstr>Slajd 35</vt:lpstr>
      <vt:lpstr>Dygresja 4:  Zasady personifikacji</vt:lpstr>
      <vt:lpstr>Studium 2: Pytania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Artur</cp:lastModifiedBy>
  <cp:revision>154</cp:revision>
  <dcterms:created xsi:type="dcterms:W3CDTF">2012-04-15T06:30:21Z</dcterms:created>
  <dcterms:modified xsi:type="dcterms:W3CDTF">2012-06-23T08:21:23Z</dcterms:modified>
</cp:coreProperties>
</file>