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62" r:id="rId3"/>
    <p:sldId id="263" r:id="rId4"/>
    <p:sldId id="274" r:id="rId5"/>
    <p:sldId id="264" r:id="rId6"/>
    <p:sldId id="259" r:id="rId7"/>
    <p:sldId id="260" r:id="rId8"/>
    <p:sldId id="258" r:id="rId9"/>
    <p:sldId id="261" r:id="rId10"/>
    <p:sldId id="257" r:id="rId11"/>
    <p:sldId id="275" r:id="rId12"/>
    <p:sldId id="265" r:id="rId13"/>
    <p:sldId id="276" r:id="rId14"/>
    <p:sldId id="277" r:id="rId15"/>
    <p:sldId id="266" r:id="rId16"/>
    <p:sldId id="278" r:id="rId17"/>
    <p:sldId id="267" r:id="rId18"/>
    <p:sldId id="279" r:id="rId19"/>
    <p:sldId id="286" r:id="rId20"/>
    <p:sldId id="268" r:id="rId21"/>
    <p:sldId id="287" r:id="rId22"/>
    <p:sldId id="288" r:id="rId23"/>
    <p:sldId id="289" r:id="rId24"/>
    <p:sldId id="269" r:id="rId25"/>
    <p:sldId id="290" r:id="rId26"/>
    <p:sldId id="285" r:id="rId27"/>
    <p:sldId id="270" r:id="rId28"/>
    <p:sldId id="291" r:id="rId29"/>
    <p:sldId id="271" r:id="rId30"/>
    <p:sldId id="284" r:id="rId31"/>
    <p:sldId id="292" r:id="rId32"/>
    <p:sldId id="293" r:id="rId33"/>
    <p:sldId id="295" r:id="rId34"/>
    <p:sldId id="281" r:id="rId35"/>
    <p:sldId id="283" r:id="rId36"/>
    <p:sldId id="282" r:id="rId37"/>
    <p:sldId id="272" r:id="rId38"/>
    <p:sldId id="296" r:id="rId39"/>
    <p:sldId id="301" r:id="rId40"/>
    <p:sldId id="302" r:id="rId41"/>
    <p:sldId id="303" r:id="rId42"/>
    <p:sldId id="297" r:id="rId43"/>
    <p:sldId id="298" r:id="rId44"/>
    <p:sldId id="273" r:id="rId45"/>
    <p:sldId id="299" r:id="rId46"/>
    <p:sldId id="280" r:id="rId47"/>
    <p:sldId id="30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C214A-3D1E-40ED-867B-390EA607A730}" type="datetimeFigureOut">
              <a:rPr lang="en-GB" smtClean="0"/>
              <a:pPr/>
              <a:t>06/08/2012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25188-E33A-430C-B95C-2A283D2374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42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E1E9C5-21A8-400A-BDF4-A320DE6817E0}" type="slidenum">
              <a:rPr lang="en-US"/>
              <a:pPr/>
              <a:t>10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01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42E8-56B9-4539-A9C6-593CED3A17E7}" type="datetimeFigureOut">
              <a:rPr lang="en-GB" smtClean="0"/>
              <a:pPr/>
              <a:t>06/08/2012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FDBA-E662-4C6F-B3A4-34D8AD647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42E8-56B9-4539-A9C6-593CED3A17E7}" type="datetimeFigureOut">
              <a:rPr lang="en-GB" smtClean="0"/>
              <a:pPr/>
              <a:t>06/08/2012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FDBA-E662-4C6F-B3A4-34D8AD647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42E8-56B9-4539-A9C6-593CED3A17E7}" type="datetimeFigureOut">
              <a:rPr lang="en-GB" smtClean="0"/>
              <a:pPr/>
              <a:t>06/08/2012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FDBA-E662-4C6F-B3A4-34D8AD647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42E8-56B9-4539-A9C6-593CED3A17E7}" type="datetimeFigureOut">
              <a:rPr lang="en-GB" smtClean="0"/>
              <a:pPr/>
              <a:t>06/08/2012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FDBA-E662-4C6F-B3A4-34D8AD647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42E8-56B9-4539-A9C6-593CED3A17E7}" type="datetimeFigureOut">
              <a:rPr lang="en-GB" smtClean="0"/>
              <a:pPr/>
              <a:t>06/08/2012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FDBA-E662-4C6F-B3A4-34D8AD647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42E8-56B9-4539-A9C6-593CED3A17E7}" type="datetimeFigureOut">
              <a:rPr lang="en-GB" smtClean="0"/>
              <a:pPr/>
              <a:t>06/08/2012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FDBA-E662-4C6F-B3A4-34D8AD647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42E8-56B9-4539-A9C6-593CED3A17E7}" type="datetimeFigureOut">
              <a:rPr lang="en-GB" smtClean="0"/>
              <a:pPr/>
              <a:t>06/08/2012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FDBA-E662-4C6F-B3A4-34D8AD647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42E8-56B9-4539-A9C6-593CED3A17E7}" type="datetimeFigureOut">
              <a:rPr lang="en-GB" smtClean="0"/>
              <a:pPr/>
              <a:t>06/08/2012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FDBA-E662-4C6F-B3A4-34D8AD647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42E8-56B9-4539-A9C6-593CED3A17E7}" type="datetimeFigureOut">
              <a:rPr lang="en-GB" smtClean="0"/>
              <a:pPr/>
              <a:t>06/08/2012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FDBA-E662-4C6F-B3A4-34D8AD647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42E8-56B9-4539-A9C6-593CED3A17E7}" type="datetimeFigureOut">
              <a:rPr lang="en-GB" smtClean="0"/>
              <a:pPr/>
              <a:t>06/08/2012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FDBA-E662-4C6F-B3A4-34D8AD647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42E8-56B9-4539-A9C6-593CED3A17E7}" type="datetimeFigureOut">
              <a:rPr lang="en-GB" smtClean="0"/>
              <a:pPr/>
              <a:t>06/08/2012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42FDBA-E662-4C6F-B3A4-34D8AD6475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FC42E8-56B9-4539-A9C6-593CED3A17E7}" type="datetimeFigureOut">
              <a:rPr lang="en-GB" smtClean="0"/>
              <a:pPr/>
              <a:t>06/08/2012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42FDBA-E662-4C6F-B3A4-34D8AD64757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/>
              <a:t>Stud</a:t>
            </a:r>
            <a:r>
              <a:rPr lang="pl-PL" sz="4800" b="1" dirty="0" err="1" smtClean="0"/>
              <a:t>ium</a:t>
            </a:r>
            <a:r>
              <a:rPr lang="en-GB" sz="4800" b="1" dirty="0" smtClean="0"/>
              <a:t> </a:t>
            </a:r>
            <a:r>
              <a:rPr lang="en-GB" sz="4800" b="1" dirty="0"/>
              <a:t>11: </a:t>
            </a:r>
            <a:r>
              <a:rPr lang="pl-PL" sz="4800" b="1" dirty="0" smtClean="0"/>
              <a:t>Życie w Chrystusie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0"/>
            <a:ext cx="8178800" cy="46863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sz="4400" b="1" dirty="0"/>
          </a:p>
          <a:p>
            <a:pPr algn="ctr">
              <a:buFont typeface="Wingdings" pitchFamily="2" charset="2"/>
              <a:buNone/>
            </a:pPr>
            <a:r>
              <a:rPr lang="pl-PL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Zastrzeżenia moralne względem służby wojskowej i walki w obronie ojczyzny</a:t>
            </a:r>
            <a:endParaRPr lang="en-US" sz="4400" b="1" dirty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0" y="2895600"/>
          <a:ext cx="91440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hoto Editor Photo" r:id="rId4" imgW="11266667" imgH="8266667" progId="">
                  <p:embed/>
                </p:oleObj>
              </mc:Choice>
              <mc:Fallback>
                <p:oleObj name="Photo Editor Photo" r:id="rId4" imgW="11266667" imgH="826666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95600"/>
                        <a:ext cx="914400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„Wszyscy </a:t>
            </a:r>
            <a:r>
              <a:rPr lang="pl-PL" dirty="0"/>
              <a:t>bowiem, którzy miecza dobywają, od miecza </a:t>
            </a:r>
            <a:r>
              <a:rPr lang="pl-PL" dirty="0" smtClean="0"/>
              <a:t>giną” </a:t>
            </a:r>
            <a:r>
              <a:rPr lang="en-GB" dirty="0" smtClean="0"/>
              <a:t>(Mt </a:t>
            </a:r>
            <a:r>
              <a:rPr lang="en-GB" dirty="0" smtClean="0"/>
              <a:t>26:52). </a:t>
            </a:r>
          </a:p>
          <a:p>
            <a:r>
              <a:rPr lang="pl-PL" dirty="0" smtClean="0"/>
              <a:t>„Czy </a:t>
            </a:r>
            <a:r>
              <a:rPr lang="pl-PL" dirty="0"/>
              <a:t>słuszna to rzecz w obliczu Boga raczej was słuchać aniżeli Boga, sami </a:t>
            </a:r>
            <a:r>
              <a:rPr lang="pl-PL" dirty="0" smtClean="0"/>
              <a:t>osądźcie” </a:t>
            </a:r>
            <a:r>
              <a:rPr lang="en-GB" dirty="0" smtClean="0"/>
              <a:t>(</a:t>
            </a:r>
            <a:r>
              <a:rPr lang="pl-PL" dirty="0" err="1" smtClean="0"/>
              <a:t>Dz</a:t>
            </a:r>
            <a:r>
              <a:rPr lang="en-GB" dirty="0" smtClean="0"/>
              <a:t> 4:1</a:t>
            </a:r>
            <a:r>
              <a:rPr lang="pl-PL" dirty="0" smtClean="0"/>
              <a:t>9</a:t>
            </a:r>
            <a:r>
              <a:rPr lang="en-GB" dirty="0" smtClean="0"/>
              <a:t>; </a:t>
            </a:r>
            <a:r>
              <a:rPr lang="en-GB" dirty="0" smtClean="0"/>
              <a:t>5:28,29). 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11.2.2  </a:t>
            </a:r>
            <a:r>
              <a:rPr lang="en-GB" dirty="0" err="1" smtClean="0"/>
              <a:t>Poli</a:t>
            </a:r>
            <a:r>
              <a:rPr lang="pl-PL" dirty="0" smtClean="0"/>
              <a:t>tyka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Dlaczego nie głosuję?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„Droga </a:t>
            </a:r>
            <a:r>
              <a:rPr lang="pl-PL" dirty="0"/>
              <a:t>człowieka nie od niego zależy i że </a:t>
            </a:r>
            <a:r>
              <a:rPr lang="pl-PL" dirty="0" smtClean="0"/>
              <a:t>nikt… nie </a:t>
            </a:r>
            <a:r>
              <a:rPr lang="pl-PL" dirty="0"/>
              <a:t>kieruje swoim </a:t>
            </a:r>
            <a:r>
              <a:rPr lang="pl-PL" dirty="0" smtClean="0"/>
              <a:t>krokiem” (</a:t>
            </a:r>
            <a:r>
              <a:rPr lang="en-GB" dirty="0" err="1" smtClean="0"/>
              <a:t>Jer</a:t>
            </a:r>
            <a:r>
              <a:rPr lang="en-GB" dirty="0" smtClean="0"/>
              <a:t> 10:23)</a:t>
            </a:r>
            <a:endParaRPr lang="en-GB" dirty="0" smtClean="0"/>
          </a:p>
          <a:p>
            <a:r>
              <a:rPr lang="pl-PL" dirty="0" smtClean="0"/>
              <a:t>„Najwyższy </a:t>
            </a:r>
            <a:r>
              <a:rPr lang="pl-PL" dirty="0"/>
              <a:t>panuje nad królestwem </a:t>
            </a:r>
            <a:r>
              <a:rPr lang="pl-PL" dirty="0" err="1"/>
              <a:t>ludzkiem</a:t>
            </a:r>
            <a:r>
              <a:rPr lang="pl-PL" dirty="0"/>
              <a:t>, a że je daje, komu </a:t>
            </a:r>
            <a:r>
              <a:rPr lang="pl-PL" dirty="0" smtClean="0"/>
              <a:t>chce” </a:t>
            </a:r>
            <a:r>
              <a:rPr lang="en-GB" dirty="0" smtClean="0"/>
              <a:t>(</a:t>
            </a:r>
            <a:r>
              <a:rPr lang="en-GB" dirty="0" smtClean="0"/>
              <a:t>Dan. </a:t>
            </a:r>
            <a:r>
              <a:rPr lang="en-GB" dirty="0" smtClean="0"/>
              <a:t>4:32</a:t>
            </a:r>
            <a:r>
              <a:rPr lang="pl-PL" dirty="0" smtClean="0"/>
              <a:t> </a:t>
            </a:r>
            <a:r>
              <a:rPr lang="pl-PL" dirty="0" err="1" smtClean="0"/>
              <a:t>BG</a:t>
            </a:r>
            <a:r>
              <a:rPr lang="en-GB" dirty="0" smtClean="0"/>
              <a:t>). </a:t>
            </a:r>
            <a:endParaRPr lang="en-GB" dirty="0" smtClean="0"/>
          </a:p>
          <a:p>
            <a:r>
              <a:rPr lang="pl-PL" dirty="0" smtClean="0"/>
              <a:t>Bóg jest tym, który jest ponad wszelkimi rządami </a:t>
            </a:r>
            <a:r>
              <a:rPr lang="en-GB" dirty="0" smtClean="0"/>
              <a:t>(</a:t>
            </a:r>
            <a:r>
              <a:rPr lang="pl-PL" dirty="0" err="1"/>
              <a:t>K</a:t>
            </a:r>
            <a:r>
              <a:rPr lang="pl-PL" dirty="0" err="1" smtClean="0"/>
              <a:t>zn</a:t>
            </a:r>
            <a:r>
              <a:rPr lang="en-GB" dirty="0" smtClean="0"/>
              <a:t> 5:8).  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„​</a:t>
            </a:r>
            <a:r>
              <a:rPr lang="pl-PL" dirty="0"/>
              <a:t>Każdy człowiek niech się poddaje władzom </a:t>
            </a:r>
            <a:r>
              <a:rPr lang="pl-PL" dirty="0" smtClean="0"/>
              <a:t>zwierzchnim… a te (władze), </a:t>
            </a:r>
            <a:r>
              <a:rPr lang="pl-PL" dirty="0"/>
              <a:t>które są, przez Boga są </a:t>
            </a:r>
            <a:r>
              <a:rPr lang="pl-PL" dirty="0" smtClean="0"/>
              <a:t>ustanowione… Dlatego </a:t>
            </a:r>
            <a:r>
              <a:rPr lang="pl-PL" dirty="0"/>
              <a:t>też i podatki </a:t>
            </a:r>
            <a:r>
              <a:rPr lang="pl-PL" dirty="0" smtClean="0"/>
              <a:t>płacicie… ​</a:t>
            </a:r>
            <a:r>
              <a:rPr lang="pl-PL" dirty="0"/>
              <a:t>Oddawajcie każdemu to, co mu się należy; komu podatek, </a:t>
            </a:r>
            <a:r>
              <a:rPr lang="pl-PL" dirty="0" smtClean="0"/>
              <a:t>podatek… komu </a:t>
            </a:r>
            <a:r>
              <a:rPr lang="pl-PL" dirty="0"/>
              <a:t>cześć, </a:t>
            </a:r>
            <a:r>
              <a:rPr lang="pl-PL" dirty="0" smtClean="0"/>
              <a:t>cześć” (</a:t>
            </a:r>
            <a:r>
              <a:rPr lang="en-GB" dirty="0" smtClean="0"/>
              <a:t>R</a:t>
            </a:r>
            <a:r>
              <a:rPr lang="pl-PL" dirty="0" smtClean="0"/>
              <a:t>z</a:t>
            </a:r>
            <a:r>
              <a:rPr lang="en-GB" dirty="0" smtClean="0"/>
              <a:t> </a:t>
            </a:r>
            <a:r>
              <a:rPr lang="en-GB" dirty="0" smtClean="0"/>
              <a:t>13:1-7).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11.2.3  </a:t>
            </a:r>
            <a:r>
              <a:rPr lang="pl-PL" dirty="0" smtClean="0"/>
              <a:t>Ziemskie przyjemności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„Bo </a:t>
            </a:r>
            <a:r>
              <a:rPr lang="pl-PL" dirty="0"/>
              <a:t>to, czego chce stara natura, sprzeciwia się Duchowi, a to, czego chce Duch, sprzeciwia się starej </a:t>
            </a:r>
            <a:r>
              <a:rPr lang="pl-PL" dirty="0" smtClean="0"/>
              <a:t>naturze” </a:t>
            </a:r>
            <a:r>
              <a:rPr lang="en-GB" dirty="0" smtClean="0"/>
              <a:t>(Gal </a:t>
            </a:r>
            <a:r>
              <a:rPr lang="en-GB" dirty="0" smtClean="0"/>
              <a:t>5:17 </a:t>
            </a:r>
            <a:r>
              <a:rPr lang="pl-PL" dirty="0" err="1" smtClean="0"/>
              <a:t>NTSterna</a:t>
            </a:r>
            <a:r>
              <a:rPr lang="en-GB" dirty="0" smtClean="0"/>
              <a:t>). </a:t>
            </a:r>
            <a:endParaRPr lang="en-GB" dirty="0" smtClean="0"/>
          </a:p>
          <a:p>
            <a:r>
              <a:rPr lang="pl-PL" dirty="0" smtClean="0"/>
              <a:t>Świat, to przede wszystkim</a:t>
            </a:r>
            <a:r>
              <a:rPr lang="pl-PL" dirty="0" smtClean="0"/>
              <a:t> „pragnienia </a:t>
            </a:r>
            <a:r>
              <a:rPr lang="pl-PL" dirty="0"/>
              <a:t>starej natury, pragnienia oczu i ambicje </a:t>
            </a:r>
            <a:r>
              <a:rPr lang="pl-PL" dirty="0" smtClean="0"/>
              <a:t>życiowe” </a:t>
            </a:r>
            <a:r>
              <a:rPr lang="en-GB" dirty="0" smtClean="0"/>
              <a:t>(</a:t>
            </a:r>
            <a:r>
              <a:rPr lang="en-GB" dirty="0" smtClean="0"/>
              <a:t>1 </a:t>
            </a:r>
            <a:r>
              <a:rPr lang="en-GB" dirty="0" err="1" smtClean="0"/>
              <a:t>Jn</a:t>
            </a:r>
            <a:r>
              <a:rPr lang="en-GB" dirty="0" smtClean="0"/>
              <a:t> </a:t>
            </a:r>
            <a:r>
              <a:rPr lang="en-GB" dirty="0" smtClean="0"/>
              <a:t>2:16 </a:t>
            </a:r>
            <a:r>
              <a:rPr lang="en-GB" dirty="0" smtClean="0"/>
              <a:t>N</a:t>
            </a:r>
            <a:r>
              <a:rPr lang="pl-PL" dirty="0" err="1" smtClean="0"/>
              <a:t>TSterna</a:t>
            </a:r>
            <a:r>
              <a:rPr lang="en-GB" dirty="0" smtClean="0"/>
              <a:t>). </a:t>
            </a:r>
            <a:endParaRPr lang="en-GB" dirty="0" smtClean="0"/>
          </a:p>
          <a:p>
            <a:r>
              <a:rPr lang="pl-PL" dirty="0" smtClean="0"/>
              <a:t>„Jeśli </a:t>
            </a:r>
            <a:r>
              <a:rPr lang="pl-PL" dirty="0"/>
              <a:t>więc kto chce być przyjacielem świata, staje się nieprzyjacielem </a:t>
            </a:r>
            <a:r>
              <a:rPr lang="pl-PL" dirty="0" smtClean="0"/>
              <a:t>Boga” (</a:t>
            </a:r>
            <a:r>
              <a:rPr lang="en-GB" dirty="0" err="1" smtClean="0"/>
              <a:t>Ja</a:t>
            </a:r>
            <a:r>
              <a:rPr lang="pl-PL" dirty="0" smtClean="0"/>
              <a:t>k</a:t>
            </a:r>
            <a:r>
              <a:rPr lang="en-GB" dirty="0" smtClean="0"/>
              <a:t> </a:t>
            </a:r>
            <a:r>
              <a:rPr lang="en-GB" dirty="0" smtClean="0"/>
              <a:t>4:4). 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88808"/>
          </a:xfrm>
        </p:spPr>
        <p:txBody>
          <a:bodyPr>
            <a:normAutofit fontScale="90000"/>
          </a:bodyPr>
          <a:lstStyle/>
          <a:p>
            <a:r>
              <a:rPr lang="pl-PL" sz="4600" dirty="0" smtClean="0"/>
              <a:t/>
            </a:r>
            <a:br>
              <a:rPr lang="pl-PL" sz="4600" dirty="0" smtClean="0"/>
            </a:br>
            <a:r>
              <a:rPr lang="pl-PL" sz="4600" dirty="0"/>
              <a:t/>
            </a:r>
            <a:br>
              <a:rPr lang="pl-PL" sz="4600" dirty="0"/>
            </a:br>
            <a:r>
              <a:rPr lang="en-GB" sz="4200" b="1" dirty="0" smtClean="0"/>
              <a:t>11.3     P</a:t>
            </a:r>
            <a:r>
              <a:rPr lang="pl-PL" sz="4200" b="1" dirty="0" err="1" smtClean="0"/>
              <a:t>owszechne</a:t>
            </a:r>
            <a:r>
              <a:rPr lang="pl-PL" sz="4200" b="1" dirty="0" smtClean="0"/>
              <a:t> życie chrześcijańskie</a:t>
            </a:r>
            <a:r>
              <a:rPr lang="en-GB" sz="4200" b="1" dirty="0" smtClean="0"/>
              <a:t/>
            </a:r>
            <a:br>
              <a:rPr lang="en-GB" sz="4200" b="1" dirty="0" smtClean="0"/>
            </a:br>
            <a:r>
              <a:rPr lang="en-GB" sz="4200" b="1" dirty="0"/>
              <a:t>11.3.1  </a:t>
            </a:r>
            <a:r>
              <a:rPr lang="pl-PL" sz="4200" b="1" dirty="0" smtClean="0"/>
              <a:t>Studiowanie Biblii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Placeholder 4" descr="DSC0001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Przez słowo </a:t>
            </a:r>
            <a:r>
              <a:rPr lang="pl-PL" dirty="0" smtClean="0"/>
              <a:t>Boże, </a:t>
            </a:r>
            <a:r>
              <a:rPr lang="pl-PL" dirty="0"/>
              <a:t>które w nas przebywa, wydajemy duchowy </a:t>
            </a:r>
            <a:r>
              <a:rPr lang="pl-PL" dirty="0" smtClean="0"/>
              <a:t>owoc (</a:t>
            </a:r>
            <a:r>
              <a:rPr lang="pl-PL" dirty="0" err="1" smtClean="0"/>
              <a:t>Jn</a:t>
            </a:r>
            <a:r>
              <a:rPr lang="pl-PL" dirty="0" smtClean="0"/>
              <a:t> </a:t>
            </a:r>
            <a:r>
              <a:rPr lang="pl-PL" dirty="0"/>
              <a:t>15:7,8</a:t>
            </a:r>
            <a:r>
              <a:rPr lang="pl-PL" dirty="0" smtClean="0"/>
              <a:t>).</a:t>
            </a:r>
          </a:p>
          <a:p>
            <a:r>
              <a:rPr lang="pl-PL" dirty="0" smtClean="0"/>
              <a:t>Słowo Boże jest jak manna na pustyni (</a:t>
            </a:r>
            <a:r>
              <a:rPr lang="pl-PL" dirty="0" err="1" smtClean="0"/>
              <a:t>Jn</a:t>
            </a:r>
            <a:r>
              <a:rPr lang="pl-PL" dirty="0" smtClean="0"/>
              <a:t> 6) – musimy codziennie je czytać, aby wzmocnić się w naszej podróży przez pustynię.</a:t>
            </a:r>
            <a:endParaRPr lang="en-GB" dirty="0" smtClean="0"/>
          </a:p>
          <a:p>
            <a:r>
              <a:rPr lang="pl-PL" dirty="0" smtClean="0"/>
              <a:t>Poniższe słowa odzwierciedlają to, co czuł Job: „​</a:t>
            </a:r>
            <a:r>
              <a:rPr lang="pl-PL" dirty="0"/>
              <a:t>Od przykazań jego warg nie odstępowałem, zachowywałem w sercu słowa pochodzące z jego </a:t>
            </a:r>
            <a:r>
              <a:rPr lang="pl-PL" dirty="0" smtClean="0"/>
              <a:t>ust” </a:t>
            </a:r>
            <a:r>
              <a:rPr lang="en-GB" dirty="0" smtClean="0"/>
              <a:t>(</a:t>
            </a:r>
            <a:r>
              <a:rPr lang="pl-PL" dirty="0" smtClean="0"/>
              <a:t>Hi</a:t>
            </a:r>
            <a:r>
              <a:rPr lang="en-GB" dirty="0" smtClean="0"/>
              <a:t> </a:t>
            </a:r>
            <a:r>
              <a:rPr lang="en-GB" dirty="0" smtClean="0"/>
              <a:t>23:12). </a:t>
            </a:r>
          </a:p>
          <a:p>
            <a:r>
              <a:rPr lang="pl-PL" dirty="0" smtClean="0"/>
              <a:t>„​</a:t>
            </a:r>
            <a:r>
              <a:rPr lang="pl-PL" dirty="0"/>
              <a:t>Ilekroć pojawiały się twoje słowa, pochłaniałem je; twoje słowo było mi rozkoszą i radością mojego </a:t>
            </a:r>
            <a:r>
              <a:rPr lang="pl-PL" dirty="0" smtClean="0"/>
              <a:t>serca” </a:t>
            </a:r>
            <a:r>
              <a:rPr lang="en-GB" dirty="0" smtClean="0"/>
              <a:t>(</a:t>
            </a:r>
            <a:r>
              <a:rPr lang="en-GB" dirty="0" err="1" smtClean="0"/>
              <a:t>Jer</a:t>
            </a:r>
            <a:r>
              <a:rPr lang="en-GB" dirty="0" smtClean="0"/>
              <a:t> </a:t>
            </a:r>
            <a:r>
              <a:rPr lang="en-GB" dirty="0" smtClean="0"/>
              <a:t>15:16). </a:t>
            </a:r>
          </a:p>
          <a:p>
            <a:r>
              <a:rPr lang="pl-PL" dirty="0" smtClean="0"/>
              <a:t>Modlitwa przed czytaniem Biblii</a:t>
            </a:r>
            <a:r>
              <a:rPr lang="en-GB" dirty="0" smtClean="0"/>
              <a:t>: </a:t>
            </a:r>
            <a:r>
              <a:rPr lang="pl-PL" dirty="0" smtClean="0"/>
              <a:t>„​</a:t>
            </a:r>
            <a:r>
              <a:rPr lang="pl-PL" dirty="0"/>
              <a:t>Otwórz oczy moje, Abym oglądał cudowność zakonu </a:t>
            </a:r>
            <a:r>
              <a:rPr lang="pl-PL" dirty="0" smtClean="0"/>
              <a:t>twego” </a:t>
            </a:r>
            <a:r>
              <a:rPr lang="en-GB" dirty="0" smtClean="0"/>
              <a:t>(Ps </a:t>
            </a:r>
            <a:r>
              <a:rPr lang="en-GB" dirty="0" smtClean="0"/>
              <a:t>119:18).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11.1     </a:t>
            </a:r>
            <a:r>
              <a:rPr lang="pl-PL" dirty="0" smtClean="0"/>
              <a:t>Wprowadzenie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„​</a:t>
            </a:r>
            <a:r>
              <a:rPr lang="pl-PL" dirty="0"/>
              <a:t>A tak, jeśliście wzbudzeni z </a:t>
            </a:r>
            <a:r>
              <a:rPr lang="pl-PL" dirty="0" smtClean="0"/>
              <a:t>Chrystusem (w chrzcie), </a:t>
            </a:r>
            <a:r>
              <a:rPr lang="pl-PL" dirty="0"/>
              <a:t>tego co w górze szukajcie, gdzie siedzi Chrystus po prawicy Bożej</a:t>
            </a:r>
            <a:r>
              <a:rPr lang="pl-PL" dirty="0" smtClean="0"/>
              <a:t>; ​</a:t>
            </a:r>
            <a:r>
              <a:rPr lang="pl-PL" dirty="0"/>
              <a:t>O tym, co w górze, myślcie, nie o tym, co na ziemi</a:t>
            </a:r>
            <a:r>
              <a:rPr lang="pl-PL" dirty="0" smtClean="0"/>
              <a:t>. ​</a:t>
            </a:r>
            <a:r>
              <a:rPr lang="pl-PL" dirty="0"/>
              <a:t>Umarliście </a:t>
            </a:r>
            <a:r>
              <a:rPr lang="pl-PL" dirty="0" smtClean="0"/>
              <a:t>bowiem… ​</a:t>
            </a:r>
            <a:r>
              <a:rPr lang="pl-PL" dirty="0"/>
              <a:t>Umartwiajcie </a:t>
            </a:r>
            <a:r>
              <a:rPr lang="pl-PL" dirty="0" smtClean="0"/>
              <a:t>tedy… wszeteczeństwo</a:t>
            </a:r>
            <a:r>
              <a:rPr lang="pl-PL" dirty="0"/>
              <a:t>, </a:t>
            </a:r>
            <a:r>
              <a:rPr lang="pl-PL" dirty="0" smtClean="0"/>
              <a:t>nieczystość… złą pożądliwość” (Kol 3:1-5).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11.3.2  </a:t>
            </a:r>
            <a:r>
              <a:rPr lang="pl-PL" dirty="0" smtClean="0"/>
              <a:t>Modlitwa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 descr="pray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6100" y="2934494"/>
            <a:ext cx="2971800" cy="23907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„​</a:t>
            </a:r>
            <a:r>
              <a:rPr lang="pl-PL" dirty="0"/>
              <a:t>Nie mamy bowiem arcykapłana, który by nie mógł współczuć ze słabościami naszymi, lecz doświadczonego we wszystkim, podobnie jak my, z wyjątkiem grzechu</a:t>
            </a:r>
            <a:r>
              <a:rPr lang="pl-PL" dirty="0" smtClean="0"/>
              <a:t>. ​</a:t>
            </a:r>
            <a:r>
              <a:rPr lang="pl-PL" i="1" dirty="0"/>
              <a:t>Przystąpmy tedy </a:t>
            </a:r>
            <a:r>
              <a:rPr lang="pl-PL" dirty="0"/>
              <a:t>z ufną odwagą do tronu łaski, abyśmy dostąpili miłosierdzia i znaleźli łaskę ku pomocy w stosownej </a:t>
            </a:r>
            <a:r>
              <a:rPr lang="pl-PL" dirty="0" smtClean="0"/>
              <a:t>porze” </a:t>
            </a:r>
            <a:r>
              <a:rPr lang="en-GB" dirty="0" smtClean="0"/>
              <a:t>(</a:t>
            </a:r>
            <a:r>
              <a:rPr lang="en-GB" dirty="0" err="1" smtClean="0"/>
              <a:t>Heb</a:t>
            </a:r>
            <a:r>
              <a:rPr lang="en-GB" dirty="0" smtClean="0"/>
              <a:t> 4:15,16).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„…we </a:t>
            </a:r>
            <a:r>
              <a:rPr lang="pl-PL" dirty="0"/>
              <a:t>wszystkim </a:t>
            </a:r>
            <a:r>
              <a:rPr lang="pl-PL" dirty="0" smtClean="0"/>
              <a:t>(nic nie jest zbyt nieistotne, aby się o to nie modlić) w modlitwie i błaganiach </a:t>
            </a:r>
            <a:r>
              <a:rPr lang="pl-PL" dirty="0"/>
              <a:t>z dziękczynieniem powierzcie prośby wasze Bogu</a:t>
            </a:r>
            <a:r>
              <a:rPr lang="pl-PL" dirty="0" smtClean="0"/>
              <a:t>. A </a:t>
            </a:r>
            <a:r>
              <a:rPr lang="pl-PL" dirty="0"/>
              <a:t>pokój Boży, który przewyższa wszelki rozum, strzec będzie serc waszych i myśli waszych w Chrystusie </a:t>
            </a:r>
            <a:r>
              <a:rPr lang="pl-PL" dirty="0" smtClean="0"/>
              <a:t>Jezusie” </a:t>
            </a:r>
            <a:r>
              <a:rPr lang="en-GB" dirty="0" smtClean="0"/>
              <a:t>(</a:t>
            </a:r>
            <a:r>
              <a:rPr lang="pl-PL" dirty="0" err="1" smtClean="0"/>
              <a:t>Flp</a:t>
            </a:r>
            <a:r>
              <a:rPr lang="en-GB" dirty="0" smtClean="0"/>
              <a:t> </a:t>
            </a:r>
            <a:r>
              <a:rPr lang="en-GB" dirty="0" smtClean="0"/>
              <a:t>4:6,7).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Nasze studium </a:t>
            </a:r>
            <a:r>
              <a:rPr lang="pl-PL" dirty="0"/>
              <a:t>Biblii powinno nas nauczyć zarówno jak się </a:t>
            </a:r>
            <a:r>
              <a:rPr lang="pl-PL" dirty="0" smtClean="0"/>
              <a:t>modlić, jak i o co </a:t>
            </a:r>
            <a:r>
              <a:rPr lang="pl-PL" dirty="0"/>
              <a:t>się modlić, czyniąc w ten sposób nasze modlitwy skutecznymi</a:t>
            </a:r>
            <a:r>
              <a:rPr lang="pl-PL" dirty="0" smtClean="0"/>
              <a:t>. Dlatego „</a:t>
            </a:r>
            <a:r>
              <a:rPr lang="pl-PL" dirty="0"/>
              <a:t>Jeśli</a:t>
            </a:r>
            <a:r>
              <a:rPr lang="pl-PL" dirty="0" smtClean="0"/>
              <a:t>… słowa </a:t>
            </a:r>
            <a:r>
              <a:rPr lang="pl-PL" dirty="0"/>
              <a:t>moje w was trwać będą, proście o cokolwiek byście chcieli, stanie się </a:t>
            </a:r>
            <a:r>
              <a:rPr lang="pl-PL" dirty="0" smtClean="0"/>
              <a:t>wam” </a:t>
            </a:r>
            <a:r>
              <a:rPr lang="en-GB" dirty="0" smtClean="0"/>
              <a:t>(</a:t>
            </a:r>
            <a:r>
              <a:rPr lang="en-GB" dirty="0" err="1" smtClean="0"/>
              <a:t>Jn</a:t>
            </a:r>
            <a:r>
              <a:rPr lang="en-GB" dirty="0" smtClean="0"/>
              <a:t> </a:t>
            </a:r>
            <a:r>
              <a:rPr lang="en-GB" dirty="0" smtClean="0"/>
              <a:t>15:7).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11.3.3  </a:t>
            </a:r>
            <a:r>
              <a:rPr lang="pl-PL" dirty="0" smtClean="0"/>
              <a:t>Głoszenie</a:t>
            </a:r>
            <a:endParaRPr lang="en-GB" dirty="0"/>
          </a:p>
        </p:txBody>
      </p:sp>
      <p:pic>
        <p:nvPicPr>
          <p:cNvPr id="4" name="Content Placeholder 3" descr="DSC0001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„Jesteście światłością świata” dzięki temu, że jesteście ochrzczeni w Chrystusa „światłość świata” </a:t>
            </a:r>
            <a:r>
              <a:rPr lang="en-GB" dirty="0" smtClean="0"/>
              <a:t>(Mt </a:t>
            </a:r>
            <a:r>
              <a:rPr lang="en-GB" dirty="0" smtClean="0"/>
              <a:t>5:14; </a:t>
            </a:r>
            <a:r>
              <a:rPr lang="en-GB" dirty="0" err="1" smtClean="0"/>
              <a:t>Jn</a:t>
            </a:r>
            <a:r>
              <a:rPr lang="en-GB" dirty="0" smtClean="0"/>
              <a:t> </a:t>
            </a:r>
            <a:r>
              <a:rPr lang="en-GB" dirty="0" smtClean="0"/>
              <a:t>8:12).</a:t>
            </a:r>
          </a:p>
          <a:p>
            <a:r>
              <a:rPr lang="en-GB" dirty="0" smtClean="0"/>
              <a:t> </a:t>
            </a:r>
            <a:r>
              <a:rPr lang="pl-PL" dirty="0" smtClean="0"/>
              <a:t>„Nie może się ukryć miasto położone na górze</a:t>
            </a:r>
            <a:r>
              <a:rPr lang="en-GB" dirty="0" smtClean="0"/>
              <a:t>” </a:t>
            </a:r>
            <a:r>
              <a:rPr lang="en-GB" dirty="0" smtClean="0"/>
              <a:t>(</a:t>
            </a:r>
            <a:r>
              <a:rPr lang="en-GB" dirty="0" smtClean="0"/>
              <a:t>Mt </a:t>
            </a:r>
            <a:r>
              <a:rPr lang="en-GB" dirty="0" smtClean="0"/>
              <a:t>5:14).</a:t>
            </a:r>
          </a:p>
          <a:p>
            <a:r>
              <a:rPr lang="pl-PL" dirty="0" smtClean="0"/>
              <a:t>Dano nam wielką odpowiedzialność, aby świadczyć </a:t>
            </a:r>
            <a:r>
              <a:rPr lang="pl-PL" dirty="0"/>
              <a:t>(</a:t>
            </a:r>
            <a:r>
              <a:rPr lang="pl-PL" dirty="0" err="1"/>
              <a:t>Ez</a:t>
            </a:r>
            <a:r>
              <a:rPr lang="pl-PL" dirty="0"/>
              <a:t> 3:17-21); Jeżeli Chrystus przyjdzie w </a:t>
            </a:r>
            <a:r>
              <a:rPr lang="pl-PL" dirty="0" smtClean="0"/>
              <a:t>czasie naszego </a:t>
            </a:r>
            <a:r>
              <a:rPr lang="pl-PL" dirty="0"/>
              <a:t>życia </a:t>
            </a:r>
            <a:r>
              <a:rPr lang="pl-PL" dirty="0" smtClean="0"/>
              <a:t>„Dwie </a:t>
            </a:r>
            <a:r>
              <a:rPr lang="pl-PL" dirty="0"/>
              <a:t>będą mleć razem; jedna będzie wzięta a </a:t>
            </a:r>
            <a:r>
              <a:rPr lang="pl-PL" dirty="0" smtClean="0"/>
              <a:t>druga zostawiona</a:t>
            </a:r>
            <a:r>
              <a:rPr lang="pl-PL" dirty="0"/>
              <a:t>" (</a:t>
            </a:r>
            <a:r>
              <a:rPr lang="pl-PL" dirty="0" err="1"/>
              <a:t>Łk</a:t>
            </a:r>
            <a:r>
              <a:rPr lang="pl-PL" dirty="0"/>
              <a:t> </a:t>
            </a:r>
            <a:r>
              <a:rPr lang="pl-PL" dirty="0" smtClean="0"/>
              <a:t>17:36 </a:t>
            </a:r>
            <a:r>
              <a:rPr lang="pl-PL" dirty="0" err="1" smtClean="0"/>
              <a:t>BT</a:t>
            </a:r>
            <a:r>
              <a:rPr lang="pl-PL" dirty="0" smtClean="0"/>
              <a:t>). </a:t>
            </a:r>
            <a:r>
              <a:rPr lang="pl-PL" dirty="0"/>
              <a:t>Byłoby naprawdę dziwne, gdybyśmy </a:t>
            </a:r>
            <a:r>
              <a:rPr lang="pl-PL" dirty="0" smtClean="0"/>
              <a:t>nie rozmawiali </a:t>
            </a:r>
            <a:r>
              <a:rPr lang="pl-PL" dirty="0"/>
              <a:t>z naszą rodziną i kolegami z pracy o drugim </a:t>
            </a:r>
            <a:r>
              <a:rPr lang="pl-PL" dirty="0" smtClean="0"/>
              <a:t>przyjściu Pana</a:t>
            </a:r>
            <a:r>
              <a:rPr lang="pl-PL" dirty="0"/>
              <a:t>, kiedy ono </a:t>
            </a:r>
            <a:r>
              <a:rPr lang="pl-PL" dirty="0" smtClean="0"/>
              <a:t>nastąpi.</a:t>
            </a: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DSCN46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9025" y="1340768"/>
            <a:ext cx="6148015" cy="460851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11.3.4  </a:t>
            </a:r>
            <a:r>
              <a:rPr lang="pl-PL" dirty="0" smtClean="0"/>
              <a:t>Życie zboru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pl-PL" sz="2200" i="1" dirty="0" smtClean="0"/>
              <a:t>Zdjęcie</a:t>
            </a:r>
            <a:r>
              <a:rPr lang="en-GB" sz="2200" i="1" dirty="0" smtClean="0"/>
              <a:t>:</a:t>
            </a:r>
            <a:r>
              <a:rPr lang="pl-PL" sz="2200" i="1" dirty="0" smtClean="0"/>
              <a:t> Zbór w </a:t>
            </a:r>
            <a:r>
              <a:rPr lang="en-GB" sz="2000" i="1" dirty="0" smtClean="0"/>
              <a:t>Bamako</a:t>
            </a:r>
            <a:r>
              <a:rPr lang="pl-PL" sz="2000" i="1" dirty="0" smtClean="0"/>
              <a:t>, </a:t>
            </a:r>
            <a:r>
              <a:rPr lang="en-GB" sz="2000" i="1" dirty="0" smtClean="0"/>
              <a:t>Mali</a:t>
            </a:r>
            <a:r>
              <a:rPr lang="pl-PL" sz="2000" i="1" dirty="0" smtClean="0"/>
              <a:t> </a:t>
            </a:r>
            <a:r>
              <a:rPr lang="en-GB" sz="2000" i="1" dirty="0" smtClean="0"/>
              <a:t>- </a:t>
            </a:r>
            <a:r>
              <a:rPr lang="pl-PL" sz="2000" i="1" dirty="0" smtClean="0"/>
              <a:t>wszystkie te osoby przyjęły tego dnia chrzest</a:t>
            </a:r>
            <a:endParaRPr lang="en-GB" i="1" dirty="0"/>
          </a:p>
        </p:txBody>
      </p:sp>
      <p:pic>
        <p:nvPicPr>
          <p:cNvPr id="4" name="Content Placeholder 3" descr="8. dopelingen Bama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6131" y="1935163"/>
            <a:ext cx="6791737" cy="4389437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„​</a:t>
            </a:r>
            <a:r>
              <a:rPr lang="pl-PL" dirty="0"/>
              <a:t>Nie opuszczając wspólnych zebrań </a:t>
            </a:r>
            <a:r>
              <a:rPr lang="pl-PL" dirty="0" smtClean="0"/>
              <a:t>naszych… lecz </a:t>
            </a:r>
            <a:r>
              <a:rPr lang="pl-PL" dirty="0"/>
              <a:t>dodając sobie otuchy, a to tym bardziej, im lepiej widzicie, że się ten dzień </a:t>
            </a:r>
            <a:r>
              <a:rPr lang="pl-PL" dirty="0" smtClean="0"/>
              <a:t>(Powtórnego Przyjścia) przybliża” </a:t>
            </a:r>
            <a:r>
              <a:rPr lang="en-GB" dirty="0" smtClean="0"/>
              <a:t>(</a:t>
            </a:r>
            <a:r>
              <a:rPr lang="en-GB" dirty="0" err="1" smtClean="0"/>
              <a:t>Heb</a:t>
            </a:r>
            <a:r>
              <a:rPr lang="en-GB" dirty="0" smtClean="0"/>
              <a:t> </a:t>
            </a:r>
            <a:r>
              <a:rPr lang="en-GB" dirty="0" smtClean="0"/>
              <a:t>10:25 </a:t>
            </a:r>
            <a:r>
              <a:rPr lang="pl-PL" dirty="0" smtClean="0"/>
              <a:t>por.</a:t>
            </a:r>
            <a:r>
              <a:rPr lang="en-GB" dirty="0" smtClean="0"/>
              <a:t> Mal </a:t>
            </a:r>
            <a:r>
              <a:rPr lang="en-GB" dirty="0" smtClean="0"/>
              <a:t>3:16). </a:t>
            </a:r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11.3.5  </a:t>
            </a:r>
            <a:r>
              <a:rPr lang="pl-PL" dirty="0" smtClean="0"/>
              <a:t>Łamanie chleba</a:t>
            </a:r>
            <a:endParaRPr lang="en-GB" dirty="0"/>
          </a:p>
        </p:txBody>
      </p:sp>
      <p:pic>
        <p:nvPicPr>
          <p:cNvPr id="4" name="Content Placeholder 3" descr="desiretobreakbre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4241" y="1935163"/>
            <a:ext cx="5435518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11.2     </a:t>
            </a:r>
            <a:r>
              <a:rPr lang="pl-PL" dirty="0" smtClean="0"/>
              <a:t>Świętość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1corinthians11_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17754"/>
            <a:ext cx="9144000" cy="5143501"/>
          </a:xfrm>
        </p:spPr>
      </p:pic>
      <p:sp>
        <p:nvSpPr>
          <p:cNvPr id="5" name="TextBox 4"/>
          <p:cNvSpPr txBox="1"/>
          <p:nvPr/>
        </p:nvSpPr>
        <p:spPr>
          <a:xfrm>
            <a:off x="755576" y="2636912"/>
            <a:ext cx="7488832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</a:rPr>
              <a:t>Albowiem, ilekroć ten chleb jecie, a z kielicha tego pijecie, śmierć Pańską zwiastujecie, aż przyjdzie.</a:t>
            </a:r>
          </a:p>
          <a:p>
            <a:pPr algn="ctr"/>
            <a:endParaRPr lang="pl-PL" sz="3200" b="1" dirty="0">
              <a:solidFill>
                <a:schemeClr val="bg1"/>
              </a:solidFill>
            </a:endParaRPr>
          </a:p>
          <a:p>
            <a:pPr algn="ctr"/>
            <a:r>
              <a:rPr lang="pl-PL" sz="3200" b="1" dirty="0" smtClean="0">
                <a:solidFill>
                  <a:schemeClr val="bg1"/>
                </a:solidFill>
              </a:rPr>
              <a:t>1 List do Koryntian 11:26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Jezus przykazał nam: „To czyńcie na pamiątkę moją”</a:t>
            </a:r>
            <a:r>
              <a:rPr lang="en-GB" dirty="0" smtClean="0"/>
              <a:t>,  (</a:t>
            </a:r>
            <a:r>
              <a:rPr lang="pl-PL" dirty="0" smtClean="0"/>
              <a:t>Ł</a:t>
            </a:r>
            <a:r>
              <a:rPr lang="en-GB" dirty="0" smtClean="0"/>
              <a:t>k </a:t>
            </a:r>
            <a:r>
              <a:rPr lang="en-GB" dirty="0" smtClean="0"/>
              <a:t>22:19). </a:t>
            </a:r>
          </a:p>
          <a:p>
            <a:r>
              <a:rPr lang="pl-PL" dirty="0" smtClean="0"/>
              <a:t>Wydaje się, że pierwsi chrześcijanie spotykali się na łamanie chleba dość często (</a:t>
            </a:r>
            <a:r>
              <a:rPr lang="pl-PL" dirty="0" err="1" smtClean="0"/>
              <a:t>Dz</a:t>
            </a:r>
            <a:r>
              <a:rPr lang="en-GB" dirty="0" smtClean="0"/>
              <a:t> </a:t>
            </a:r>
            <a:r>
              <a:rPr lang="en-GB" dirty="0" smtClean="0"/>
              <a:t>2:42,46), </a:t>
            </a:r>
            <a:r>
              <a:rPr lang="en-GB" dirty="0" err="1" smtClean="0"/>
              <a:t>pr</a:t>
            </a:r>
            <a:r>
              <a:rPr lang="pl-PL" dirty="0" err="1" smtClean="0"/>
              <a:t>awdopodobnie</a:t>
            </a:r>
            <a:r>
              <a:rPr lang="pl-PL" dirty="0" smtClean="0"/>
              <a:t> raz w tygodniu</a:t>
            </a:r>
            <a:r>
              <a:rPr lang="en-GB" dirty="0" smtClean="0"/>
              <a:t> (</a:t>
            </a:r>
            <a:r>
              <a:rPr lang="pl-PL" dirty="0" err="1" smtClean="0"/>
              <a:t>Dz</a:t>
            </a:r>
            <a:r>
              <a:rPr lang="en-GB" dirty="0" smtClean="0"/>
              <a:t> </a:t>
            </a:r>
            <a:r>
              <a:rPr lang="en-GB" dirty="0" smtClean="0"/>
              <a:t>20:7). </a:t>
            </a:r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r>
              <a:rPr lang="pl-PL" dirty="0" smtClean="0"/>
              <a:t>Ko</a:t>
            </a:r>
            <a:r>
              <a:rPr lang="en-GB" dirty="0" smtClean="0"/>
              <a:t> </a:t>
            </a:r>
            <a:r>
              <a:rPr lang="en-GB" dirty="0" smtClean="0"/>
              <a:t>11:23-28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​</a:t>
            </a:r>
            <a:r>
              <a:rPr lang="pl-PL" dirty="0"/>
              <a:t>Albowiem ja przejąłem od Pana to, co wam przekazałem, że Pan Jezus tej nocy, której był wydany, wziął </a:t>
            </a:r>
            <a:r>
              <a:rPr lang="pl-PL" dirty="0" smtClean="0"/>
              <a:t>chleb ​</a:t>
            </a:r>
            <a:r>
              <a:rPr lang="pl-PL" dirty="0"/>
              <a:t>A podziękowawszy, złamał i rzekł: Bierzcie, jedzcie, to jest ciało moje za was wydane; to czyńcie na pamiątkę moją</a:t>
            </a:r>
            <a:r>
              <a:rPr lang="pl-PL" dirty="0" smtClean="0"/>
              <a:t>. ​</a:t>
            </a:r>
            <a:r>
              <a:rPr lang="pl-PL" dirty="0"/>
              <a:t>Podobnie i kielich po wieczerzy, mówiąc: Ten kielich to nowe przymierze we krwi mojej; to czyńcie, ilekroć pić będziecie, na pamiątkę moją</a:t>
            </a:r>
            <a:r>
              <a:rPr lang="pl-PL" dirty="0" smtClean="0"/>
              <a:t>. ​</a:t>
            </a:r>
            <a:r>
              <a:rPr lang="pl-PL" dirty="0"/>
              <a:t>Albowiem, ilekroć ten chleb jecie, a z kielicha tego pijecie, śmierć Pańską zwiastujecie, aż przyjdzie</a:t>
            </a:r>
            <a:r>
              <a:rPr lang="pl-PL" dirty="0" smtClean="0"/>
              <a:t>. ​</a:t>
            </a:r>
            <a:r>
              <a:rPr lang="pl-PL" dirty="0"/>
              <a:t>Przeto, ktokolwiek by jadł chleb i pił z kielicha Pańskiego niegodnie, winien będzie ciała i krwi Pańskiej</a:t>
            </a:r>
            <a:r>
              <a:rPr lang="pl-PL" dirty="0" smtClean="0"/>
              <a:t>. ​</a:t>
            </a:r>
            <a:r>
              <a:rPr lang="pl-PL" dirty="0"/>
              <a:t>Niechże więc człowiek samego siebie doświadcza i tak niech je z chleba tego i z kielicha tego </a:t>
            </a:r>
            <a:r>
              <a:rPr lang="pl-PL" dirty="0" smtClean="0"/>
              <a:t>pije.</a:t>
            </a:r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dirty="0" smtClean="0"/>
              <a:t>Możliwy </a:t>
            </a:r>
            <a:r>
              <a:rPr lang="pl-PL" sz="4400" dirty="0"/>
              <a:t>porządek liturgii łamania </a:t>
            </a:r>
            <a:r>
              <a:rPr lang="pl-PL" sz="4400" dirty="0" smtClean="0"/>
              <a:t>chleba: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1. Modlitwa - proszenie Boga o </a:t>
            </a:r>
            <a:r>
              <a:rPr lang="pl-PL" dirty="0" smtClean="0"/>
              <a:t>pobłogosławienie tego </a:t>
            </a:r>
            <a:r>
              <a:rPr lang="pl-PL" dirty="0"/>
              <a:t>spotkania; aby otworzył nam nasze oczy </a:t>
            </a:r>
            <a:r>
              <a:rPr lang="pl-PL" dirty="0" smtClean="0"/>
              <a:t>na Jego </a:t>
            </a:r>
            <a:r>
              <a:rPr lang="pl-PL" dirty="0"/>
              <a:t>Słowo; pamiętanie o potrzebach innych wierzących; chwalenie Boga za Jego miłość</a:t>
            </a:r>
            <a:r>
              <a:rPr lang="pl-PL" dirty="0" smtClean="0"/>
              <a:t>, zwłaszcza </a:t>
            </a:r>
            <a:r>
              <a:rPr lang="pl-PL" dirty="0"/>
              <a:t>za pokazaną w Chrystusie i </a:t>
            </a:r>
            <a:r>
              <a:rPr lang="pl-PL" dirty="0" smtClean="0"/>
              <a:t>modlitwa dotycząca </a:t>
            </a:r>
            <a:r>
              <a:rPr lang="pl-PL" dirty="0"/>
              <a:t>innych </a:t>
            </a:r>
            <a:r>
              <a:rPr lang="pl-PL" dirty="0" smtClean="0"/>
              <a:t>spraw. </a:t>
            </a:r>
          </a:p>
          <a:p>
            <a:r>
              <a:rPr lang="pl-PL" dirty="0"/>
              <a:t>2. Czytanie Biblii zgodnie z podanymi </a:t>
            </a:r>
            <a:r>
              <a:rPr lang="pl-PL" dirty="0" smtClean="0"/>
              <a:t>w "</a:t>
            </a:r>
            <a:r>
              <a:rPr lang="pl-PL" dirty="0"/>
              <a:t>Towarzyszu Biblii" rozdziałami na dany dzień.</a:t>
            </a:r>
          </a:p>
          <a:p>
            <a:r>
              <a:rPr lang="pl-PL" dirty="0"/>
              <a:t>3. Przemyślenia nad tym, czego możemy </a:t>
            </a:r>
            <a:r>
              <a:rPr lang="pl-PL" dirty="0" smtClean="0"/>
              <a:t>nauczyć się </a:t>
            </a:r>
            <a:r>
              <a:rPr lang="pl-PL" dirty="0"/>
              <a:t>z przeczytanych rozdziałów lub </a:t>
            </a:r>
            <a:r>
              <a:rPr lang="pl-PL" dirty="0" smtClean="0"/>
              <a:t>przeczytanie napomnienia </a:t>
            </a:r>
            <a:r>
              <a:rPr lang="pl-PL" dirty="0"/>
              <a:t>- nauki biblijnej, która </a:t>
            </a:r>
            <a:r>
              <a:rPr lang="pl-PL" dirty="0" smtClean="0"/>
              <a:t>prowadzi nas </a:t>
            </a:r>
            <a:r>
              <a:rPr lang="pl-PL" dirty="0"/>
              <a:t>do celu naszej liturgii - pamiątki Chrystusa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4. Przeczytanie </a:t>
            </a:r>
            <a:r>
              <a:rPr lang="pl-PL" dirty="0" smtClean="0"/>
              <a:t>1Ko </a:t>
            </a:r>
            <a:r>
              <a:rPr lang="pl-PL" dirty="0"/>
              <a:t>11:23-29.</a:t>
            </a:r>
          </a:p>
          <a:p>
            <a:r>
              <a:rPr lang="pl-PL" dirty="0"/>
              <a:t>5. Chwila </a:t>
            </a:r>
            <a:r>
              <a:rPr lang="pl-PL" dirty="0" err="1"/>
              <a:t>samozastanowienia</a:t>
            </a:r>
            <a:r>
              <a:rPr lang="pl-PL" dirty="0"/>
              <a:t>.</a:t>
            </a:r>
          </a:p>
          <a:p>
            <a:r>
              <a:rPr lang="pl-PL" dirty="0"/>
              <a:t>6. Dziękczynienie za chleb.</a:t>
            </a:r>
          </a:p>
          <a:p>
            <a:r>
              <a:rPr lang="pl-PL" dirty="0"/>
              <a:t>7. Łamanie chleba i spożycie małego kawałka.</a:t>
            </a:r>
          </a:p>
          <a:p>
            <a:r>
              <a:rPr lang="pl-PL" dirty="0"/>
              <a:t>8. Dziękczynienie za wino.</a:t>
            </a:r>
          </a:p>
          <a:p>
            <a:r>
              <a:rPr lang="pl-PL" dirty="0"/>
              <a:t>9. Spożycie małego łyku wina.</a:t>
            </a:r>
          </a:p>
          <a:p>
            <a:r>
              <a:rPr lang="pl-PL" dirty="0"/>
              <a:t>10. Modlitwa </a:t>
            </a:r>
            <a:r>
              <a:rPr lang="pl-PL" dirty="0" smtClean="0"/>
              <a:t>kończąca.</a:t>
            </a:r>
            <a:endParaRPr lang="en-GB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Regularnie w małych grupach…</a:t>
            </a:r>
            <a:endParaRPr lang="en-GB" dirty="0"/>
          </a:p>
        </p:txBody>
      </p:sp>
      <p:pic>
        <p:nvPicPr>
          <p:cNvPr id="4" name="Content Placeholder 3" descr="bakub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Bądź kiedykolwiek wierzący się spotykają</a:t>
            </a:r>
            <a:endParaRPr lang="en-GB" dirty="0"/>
          </a:p>
        </p:txBody>
      </p:sp>
      <p:pic>
        <p:nvPicPr>
          <p:cNvPr id="4" name="Content Placeholder 3" descr="DSC000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Placeholder 4" descr="communio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704" r="10704"/>
          <a:stretch>
            <a:fillRect/>
          </a:stretch>
        </p:blipFill>
        <p:spPr/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11.4     </a:t>
            </a:r>
            <a:r>
              <a:rPr lang="en-GB" dirty="0" smtClean="0"/>
              <a:t>Ma</a:t>
            </a:r>
            <a:r>
              <a:rPr lang="pl-PL" dirty="0" err="1" smtClean="0"/>
              <a:t>łżeństwo</a:t>
            </a:r>
            <a:endParaRPr lang="en-GB" dirty="0"/>
          </a:p>
        </p:txBody>
      </p:sp>
      <p:pic>
        <p:nvPicPr>
          <p:cNvPr id="4" name="Content Placeholder 3" descr="DSC00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„​</a:t>
            </a:r>
            <a:r>
              <a:rPr lang="pl-PL" dirty="0"/>
              <a:t>Dlatego opuści mąż ojca swego i matkę swoją i złączy się z żoną swoją, i staną się jednym </a:t>
            </a:r>
            <a:r>
              <a:rPr lang="pl-PL" dirty="0" smtClean="0"/>
              <a:t>ciałem” </a:t>
            </a:r>
            <a:r>
              <a:rPr lang="en-GB" dirty="0" smtClean="0"/>
              <a:t>(</a:t>
            </a:r>
            <a:r>
              <a:rPr lang="pl-PL" dirty="0"/>
              <a:t>R</a:t>
            </a:r>
            <a:r>
              <a:rPr lang="pl-PL" dirty="0" smtClean="0"/>
              <a:t>dz</a:t>
            </a:r>
            <a:r>
              <a:rPr lang="en-GB" dirty="0" smtClean="0"/>
              <a:t> </a:t>
            </a:r>
            <a:r>
              <a:rPr lang="en-GB" dirty="0" smtClean="0"/>
              <a:t>2:24). </a:t>
            </a:r>
          </a:p>
          <a:p>
            <a:r>
              <a:rPr lang="pl-PL" dirty="0" smtClean="0"/>
              <a:t>„​</a:t>
            </a:r>
            <a:r>
              <a:rPr lang="pl-PL" dirty="0"/>
              <a:t>Małżeństwo niech będzie we czci u wszystkich, a łoże </a:t>
            </a:r>
            <a:r>
              <a:rPr lang="pl-PL" dirty="0" smtClean="0"/>
              <a:t>nieskalane” </a:t>
            </a:r>
            <a:r>
              <a:rPr lang="en-GB" dirty="0" smtClean="0"/>
              <a:t>(</a:t>
            </a:r>
            <a:r>
              <a:rPr lang="en-GB" dirty="0" err="1" smtClean="0"/>
              <a:t>Heb</a:t>
            </a:r>
            <a:r>
              <a:rPr lang="en-GB" dirty="0" smtClean="0"/>
              <a:t> 13:4)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 </a:t>
            </a:r>
            <a:r>
              <a:rPr lang="pl-PL" dirty="0" smtClean="0"/>
              <a:t>Ko</a:t>
            </a:r>
            <a:r>
              <a:rPr lang="en-GB" dirty="0" smtClean="0"/>
              <a:t> </a:t>
            </a:r>
            <a:r>
              <a:rPr lang="en-GB" dirty="0" smtClean="0"/>
              <a:t>11:3:  </a:t>
            </a:r>
            <a:r>
              <a:rPr lang="pl-PL" dirty="0" smtClean="0"/>
              <a:t>„​</a:t>
            </a:r>
            <a:r>
              <a:rPr lang="pl-PL" dirty="0"/>
              <a:t>A chcę, abyście wiedzieli, że głową każdego męża jest Chrystus, a głową żony mąż, a głową Chrystusa </a:t>
            </a:r>
            <a:r>
              <a:rPr lang="pl-PL" dirty="0" smtClean="0"/>
              <a:t>Bóg”.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„Świętość” zasadniczo oznacza „oddzielenie, oddanie” – oddzielenie </a:t>
            </a:r>
            <a:r>
              <a:rPr lang="pl-PL" i="1" dirty="0" smtClean="0"/>
              <a:t>od</a:t>
            </a:r>
            <a:r>
              <a:rPr lang="pl-PL" dirty="0" smtClean="0"/>
              <a:t> rzeczy nieświętych i oddanie rzeczom duchowym. </a:t>
            </a:r>
            <a:r>
              <a:rPr lang="en-GB" dirty="0" smtClean="0"/>
              <a:t> </a:t>
            </a:r>
            <a:endParaRPr lang="en-GB" dirty="0" smtClean="0"/>
          </a:p>
          <a:p>
            <a:r>
              <a:rPr lang="pl-PL" dirty="0" smtClean="0"/>
              <a:t>Stąd</a:t>
            </a:r>
            <a:r>
              <a:rPr lang="en-GB" dirty="0" smtClean="0"/>
              <a:t> </a:t>
            </a:r>
            <a:r>
              <a:rPr lang="pl-PL" dirty="0" smtClean="0"/>
              <a:t>„za </a:t>
            </a:r>
            <a:r>
              <a:rPr lang="pl-PL" dirty="0"/>
              <a:t>przykładem świętego, który was powołał, sami też bądźcie świętymi we wszelkim postępowaniu waszym</a:t>
            </a:r>
            <a:r>
              <a:rPr lang="pl-PL" dirty="0" smtClean="0"/>
              <a:t>, ​</a:t>
            </a:r>
            <a:r>
              <a:rPr lang="pl-PL" dirty="0"/>
              <a:t>Ponieważ napisano : Świętymi bądźcie, bo Ja jestem </a:t>
            </a:r>
            <a:r>
              <a:rPr lang="pl-PL" dirty="0" smtClean="0"/>
              <a:t>święty” </a:t>
            </a:r>
            <a:r>
              <a:rPr lang="en-GB" dirty="0" smtClean="0"/>
              <a:t>(</a:t>
            </a:r>
            <a:r>
              <a:rPr lang="en-GB" dirty="0" smtClean="0"/>
              <a:t>1 </a:t>
            </a:r>
            <a:r>
              <a:rPr lang="en-GB" dirty="0" smtClean="0"/>
              <a:t>P</a:t>
            </a:r>
            <a:r>
              <a:rPr lang="pl-PL" dirty="0" smtClean="0"/>
              <a:t>t</a:t>
            </a:r>
            <a:r>
              <a:rPr lang="en-GB" dirty="0" smtClean="0"/>
              <a:t> </a:t>
            </a:r>
            <a:r>
              <a:rPr lang="en-GB" dirty="0" smtClean="0"/>
              <a:t>1:15,16; </a:t>
            </a:r>
            <a:r>
              <a:rPr lang="pl-PL" dirty="0" err="1" smtClean="0"/>
              <a:t>Kpł</a:t>
            </a:r>
            <a:r>
              <a:rPr lang="en-GB" dirty="0" smtClean="0"/>
              <a:t> </a:t>
            </a:r>
            <a:r>
              <a:rPr lang="en-GB" dirty="0" smtClean="0"/>
              <a:t>11:44).</a:t>
            </a:r>
          </a:p>
          <a:p>
            <a:r>
              <a:rPr lang="pl-PL" dirty="0" smtClean="0"/>
              <a:t>Cielesny </a:t>
            </a:r>
            <a:r>
              <a:rPr lang="pl-PL" dirty="0"/>
              <a:t>Izrael wezwany został z Egiptu i poprzez chrzest w </a:t>
            </a:r>
            <a:r>
              <a:rPr lang="pl-PL" dirty="0" smtClean="0"/>
              <a:t>Morzu Czerwonym </a:t>
            </a:r>
            <a:r>
              <a:rPr lang="pl-PL" dirty="0"/>
              <a:t>stał się </a:t>
            </a:r>
            <a:r>
              <a:rPr lang="pl-PL" dirty="0" smtClean="0"/>
              <a:t>„ludem </a:t>
            </a:r>
            <a:r>
              <a:rPr lang="pl-PL" dirty="0"/>
              <a:t>świętym" (</a:t>
            </a:r>
            <a:r>
              <a:rPr lang="pl-PL" dirty="0" err="1"/>
              <a:t>Wj</a:t>
            </a:r>
            <a:r>
              <a:rPr lang="pl-PL" dirty="0"/>
              <a:t> 19:6). Po naszym </a:t>
            </a:r>
            <a:r>
              <a:rPr lang="pl-PL" dirty="0" smtClean="0"/>
              <a:t>chrzcie członkowie </a:t>
            </a:r>
            <a:r>
              <a:rPr lang="pl-PL" dirty="0"/>
              <a:t>duchowego Izraela również otrzymują </a:t>
            </a:r>
            <a:r>
              <a:rPr lang="pl-PL" dirty="0" smtClean="0"/>
              <a:t>„święte wezwanie</a:t>
            </a:r>
            <a:r>
              <a:rPr lang="pl-PL" dirty="0"/>
              <a:t>" (2Tm 1:9</a:t>
            </a:r>
            <a:r>
              <a:rPr lang="pl-PL" dirty="0" smtClean="0"/>
              <a:t>).</a:t>
            </a:r>
            <a:endParaRPr lang="en-GB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</a:t>
            </a:r>
            <a:r>
              <a:rPr lang="pl-PL" dirty="0" smtClean="0"/>
              <a:t>f</a:t>
            </a:r>
            <a:r>
              <a:rPr lang="en-GB" dirty="0" smtClean="0"/>
              <a:t> </a:t>
            </a:r>
            <a:r>
              <a:rPr lang="en-GB" dirty="0" smtClean="0"/>
              <a:t>5:22-33  </a:t>
            </a:r>
            <a:r>
              <a:rPr lang="pl-PL" dirty="0" smtClean="0"/>
              <a:t>​</a:t>
            </a:r>
            <a:r>
              <a:rPr lang="pl-PL" dirty="0"/>
              <a:t>Żony, bądźcie uległe mężom swoim jak Panu</a:t>
            </a:r>
            <a:r>
              <a:rPr lang="pl-PL" dirty="0" smtClean="0"/>
              <a:t>, ​</a:t>
            </a:r>
            <a:r>
              <a:rPr lang="pl-PL" dirty="0"/>
              <a:t>Bo mąż jest głową żony, jak Chrystus Głową Kościoła, ciała, którego jest Zbawicielem. </a:t>
            </a:r>
            <a:r>
              <a:rPr lang="pl-PL" dirty="0" smtClean="0"/>
              <a:t>​</a:t>
            </a:r>
            <a:r>
              <a:rPr lang="pl-PL" dirty="0"/>
              <a:t>Ale jak Kościół podlega Chrystusowi, tak i żony mężom swoim we wszystkim</a:t>
            </a:r>
            <a:r>
              <a:rPr lang="pl-PL" dirty="0" smtClean="0"/>
              <a:t>. ​</a:t>
            </a:r>
            <a:r>
              <a:rPr lang="pl-PL" dirty="0"/>
              <a:t>Mężowie, miłujcie żony swoje, jak i Chrystus umiłował Kościół i wydał zań samego siebie</a:t>
            </a:r>
            <a:r>
              <a:rPr lang="pl-PL" dirty="0" smtClean="0"/>
              <a:t>, ​</a:t>
            </a:r>
            <a:r>
              <a:rPr lang="pl-PL" dirty="0"/>
              <a:t>Aby go uświęcić, oczyściwszy go kąpielą wodną przez Słowo</a:t>
            </a:r>
            <a:r>
              <a:rPr lang="pl-PL" dirty="0" smtClean="0"/>
              <a:t>, ​</a:t>
            </a:r>
            <a:r>
              <a:rPr lang="pl-PL" dirty="0"/>
              <a:t>Aby sam sobie przysposobić Kościół pełen chwały, bez zmazy lub skazy lub czegoś w tym rodzaju, ale żeby był święty i niepokalany</a:t>
            </a:r>
            <a:r>
              <a:rPr lang="pl-PL" dirty="0" smtClean="0"/>
              <a:t>. ​</a:t>
            </a:r>
            <a:endParaRPr lang="en-GB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Tak też mężowie powinni miłować żony swoje, jak własne ciała. Kto miłuje żonę swoją, samego siebie miłuje. ​Albowiem nikt nigdy ciała swego nie miał w nienawiści, ale je żywi i pielęgnuje, jak i Chrystus Kościół, ​Gdyż członkami ciała jego jesteśmy. ​Dlatego opuści człowiek ojca i matkę, i połączy się z żoną swoją, a tych dwoje będzie jednym ciałem. ​Tajemnica to wielka, ale ja odnoszę to do Chrystusa i Kościoła. ​A zatem niechaj i każdy z was miłuje żonę swoją, jak siebie samego, a żona niechaj poważa męża </a:t>
            </a:r>
            <a:r>
              <a:rPr lang="pl-PL" dirty="0" smtClean="0"/>
              <a:t>swego.</a:t>
            </a:r>
            <a:endParaRPr lang="en-GB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„… Wyraża </a:t>
            </a:r>
            <a:r>
              <a:rPr lang="pl-PL" dirty="0"/>
              <a:t>się ona w rozwiązłości, nieczystości i </a:t>
            </a:r>
            <a:r>
              <a:rPr lang="pl-PL" dirty="0" smtClean="0"/>
              <a:t>nieprzyzwoitości… i tym </a:t>
            </a:r>
            <a:r>
              <a:rPr lang="pl-PL" dirty="0"/>
              <a:t>podobnych rzeczach. Ostrzegam was, jak ostrzegłem już wcześniej: ci, co robią takie rzeczy, nie będą mieć udziału w Królestwie Bożym</a:t>
            </a:r>
            <a:r>
              <a:rPr lang="pl-PL" dirty="0" smtClean="0"/>
              <a:t>!” </a:t>
            </a:r>
            <a:r>
              <a:rPr lang="en-GB" dirty="0" smtClean="0"/>
              <a:t>(Gal </a:t>
            </a:r>
            <a:r>
              <a:rPr lang="en-GB" dirty="0" smtClean="0"/>
              <a:t>5:19,21 </a:t>
            </a:r>
            <a:r>
              <a:rPr lang="en-GB" dirty="0" smtClean="0"/>
              <a:t>N</a:t>
            </a:r>
            <a:r>
              <a:rPr lang="pl-PL" dirty="0" err="1" smtClean="0"/>
              <a:t>TSterna</a:t>
            </a:r>
            <a:r>
              <a:rPr lang="en-GB" dirty="0" smtClean="0"/>
              <a:t>).</a:t>
            </a:r>
            <a:endParaRPr lang="en-GB" dirty="0" smtClean="0"/>
          </a:p>
          <a:p>
            <a:r>
              <a:rPr lang="pl-PL" dirty="0" smtClean="0"/>
              <a:t>„Wystrzegajcie </a:t>
            </a:r>
            <a:r>
              <a:rPr lang="pl-PL" dirty="0"/>
              <a:t>się rozwiązłości</a:t>
            </a:r>
            <a:r>
              <a:rPr lang="pl-PL" dirty="0" smtClean="0"/>
              <a:t>! (por. 2 Tm 2:22) </a:t>
            </a:r>
            <a:r>
              <a:rPr lang="pl-PL" dirty="0"/>
              <a:t>Żaden inny grzech ludzki nie hańbi ciała, ale kto popada w rozpustę, hańbi własne </a:t>
            </a:r>
            <a:r>
              <a:rPr lang="pl-PL" dirty="0" smtClean="0"/>
              <a:t>ciało” </a:t>
            </a:r>
            <a:r>
              <a:rPr lang="en-GB" dirty="0" smtClean="0"/>
              <a:t>(</a:t>
            </a:r>
            <a:r>
              <a:rPr lang="en-GB" dirty="0" smtClean="0"/>
              <a:t>1 </a:t>
            </a:r>
            <a:r>
              <a:rPr lang="pl-PL" dirty="0" smtClean="0"/>
              <a:t>Ko</a:t>
            </a:r>
            <a:r>
              <a:rPr lang="en-GB" dirty="0" smtClean="0"/>
              <a:t> </a:t>
            </a:r>
            <a:r>
              <a:rPr lang="en-GB" dirty="0" smtClean="0"/>
              <a:t>6:18 </a:t>
            </a:r>
            <a:r>
              <a:rPr lang="en-GB" dirty="0" smtClean="0"/>
              <a:t>N</a:t>
            </a:r>
            <a:r>
              <a:rPr lang="pl-PL" dirty="0" err="1" smtClean="0"/>
              <a:t>TPW</a:t>
            </a:r>
            <a:r>
              <a:rPr lang="en-GB" dirty="0" smtClean="0"/>
              <a:t>).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„​</a:t>
            </a:r>
            <a:r>
              <a:rPr lang="pl-PL" dirty="0"/>
              <a:t>Ale od początku stworzenia uczynił ich Bóg mężczyzną i kobietą</a:t>
            </a:r>
            <a:r>
              <a:rPr lang="pl-PL" dirty="0" smtClean="0"/>
              <a:t>. ​</a:t>
            </a:r>
            <a:r>
              <a:rPr lang="pl-PL" dirty="0"/>
              <a:t>Dlatego opuści człowiek ojca swego oraz matkę i połączy się z żoną swoją</a:t>
            </a:r>
            <a:r>
              <a:rPr lang="pl-PL" dirty="0" smtClean="0"/>
              <a:t>. ​</a:t>
            </a:r>
            <a:r>
              <a:rPr lang="pl-PL" dirty="0"/>
              <a:t>I będą ci dwoje jednym ciałem. A tak </a:t>
            </a:r>
            <a:r>
              <a:rPr lang="pl-PL" dirty="0" smtClean="0"/>
              <a:t>(podkreśla Jezus) już </a:t>
            </a:r>
            <a:r>
              <a:rPr lang="pl-PL" dirty="0"/>
              <a:t>nie są dwoje, lecz jedno ciało</a:t>
            </a:r>
            <a:r>
              <a:rPr lang="pl-PL" dirty="0" smtClean="0"/>
              <a:t>. ​</a:t>
            </a:r>
            <a:r>
              <a:rPr lang="pl-PL" dirty="0"/>
              <a:t>Co tedy Bóg złączył, człowiek niechaj nie </a:t>
            </a:r>
            <a:r>
              <a:rPr lang="pl-PL" dirty="0" smtClean="0"/>
              <a:t>rozłącza…Ktokolwiek </a:t>
            </a:r>
            <a:r>
              <a:rPr lang="pl-PL" dirty="0"/>
              <a:t>by rozwiódł się z żoną swoją i poślubił inną, popełnia wobec niej cudzołóstwo</a:t>
            </a:r>
            <a:r>
              <a:rPr lang="pl-PL" dirty="0" smtClean="0"/>
              <a:t>. ​</a:t>
            </a:r>
            <a:r>
              <a:rPr lang="pl-PL" dirty="0"/>
              <a:t>A jeśliby sama rozwiodła się z mężem swoim i poślubiła innego, dopuszcza się </a:t>
            </a:r>
            <a:r>
              <a:rPr lang="pl-PL" dirty="0" smtClean="0"/>
              <a:t>cudzołóstwa” </a:t>
            </a:r>
            <a:r>
              <a:rPr lang="en-GB" dirty="0" smtClean="0"/>
              <a:t>(Mk </a:t>
            </a:r>
            <a:r>
              <a:rPr lang="en-GB" dirty="0" smtClean="0"/>
              <a:t>10:6-12).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11.5     </a:t>
            </a:r>
            <a:r>
              <a:rPr lang="pl-PL" dirty="0" smtClean="0"/>
              <a:t>Społeczność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 descr="meetinginu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err="1" smtClean="0"/>
              <a:t>Flp</a:t>
            </a:r>
            <a:r>
              <a:rPr lang="en-GB" dirty="0" smtClean="0"/>
              <a:t> 1:5</a:t>
            </a:r>
            <a:r>
              <a:rPr lang="pl-PL" dirty="0" smtClean="0"/>
              <a:t> </a:t>
            </a:r>
            <a:r>
              <a:rPr lang="pl-PL" dirty="0" err="1" smtClean="0"/>
              <a:t>UBG</a:t>
            </a:r>
            <a:r>
              <a:rPr lang="en-GB" dirty="0" smtClean="0"/>
              <a:t>:</a:t>
            </a:r>
            <a:r>
              <a:rPr lang="pl-PL" dirty="0" smtClean="0"/>
              <a:t> </a:t>
            </a:r>
            <a:r>
              <a:rPr lang="pl-PL" dirty="0" smtClean="0"/>
              <a:t>„współudział w Ewangelii</a:t>
            </a:r>
            <a:r>
              <a:rPr lang="en-GB" dirty="0" smtClean="0"/>
              <a:t>”; </a:t>
            </a:r>
            <a:r>
              <a:rPr lang="pl-PL" dirty="0" smtClean="0"/>
              <a:t>„wspólnota Ducha</a:t>
            </a:r>
            <a:r>
              <a:rPr lang="en-GB" dirty="0" smtClean="0"/>
              <a:t>” (</a:t>
            </a:r>
            <a:r>
              <a:rPr lang="pl-PL" dirty="0" err="1" smtClean="0"/>
              <a:t>Flp</a:t>
            </a:r>
            <a:r>
              <a:rPr lang="en-GB" dirty="0" smtClean="0"/>
              <a:t> 2:1</a:t>
            </a:r>
            <a:r>
              <a:rPr lang="pl-PL" dirty="0" smtClean="0"/>
              <a:t> </a:t>
            </a:r>
            <a:r>
              <a:rPr lang="pl-PL" dirty="0" err="1" smtClean="0"/>
              <a:t>UBG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pl-PL" dirty="0" smtClean="0"/>
              <a:t>Pierwsi </a:t>
            </a:r>
            <a:r>
              <a:rPr lang="pl-PL" dirty="0"/>
              <a:t>chrześcijanie </a:t>
            </a:r>
            <a:r>
              <a:rPr lang="pl-PL" dirty="0" smtClean="0"/>
              <a:t>„trwali </a:t>
            </a:r>
            <a:r>
              <a:rPr lang="pl-PL" dirty="0"/>
              <a:t>w nauce apostolskiej i we wspólnocie, w łamaniu chleba i w modlitwach</a:t>
            </a:r>
            <a:r>
              <a:rPr lang="pl-PL" dirty="0" smtClean="0"/>
              <a:t>… a </a:t>
            </a:r>
            <a:r>
              <a:rPr lang="pl-PL" dirty="0"/>
              <a:t>łamiąc chleb po domach, przyjmowali pokarm z weselem i w prostocie </a:t>
            </a:r>
            <a:r>
              <a:rPr lang="pl-PL" dirty="0" smtClean="0"/>
              <a:t>serca” </a:t>
            </a:r>
            <a:r>
              <a:rPr lang="en-GB" dirty="0" smtClean="0"/>
              <a:t>(</a:t>
            </a:r>
            <a:r>
              <a:rPr lang="pl-PL" dirty="0" err="1" smtClean="0"/>
              <a:t>Dz</a:t>
            </a:r>
            <a:r>
              <a:rPr lang="en-GB" dirty="0" smtClean="0"/>
              <a:t> </a:t>
            </a:r>
            <a:r>
              <a:rPr lang="en-GB" dirty="0" smtClean="0"/>
              <a:t>2:42,46). </a:t>
            </a:r>
          </a:p>
          <a:p>
            <a:r>
              <a:rPr lang="pl-PL" dirty="0" smtClean="0"/>
              <a:t>„​</a:t>
            </a:r>
            <a:r>
              <a:rPr lang="pl-PL" dirty="0"/>
              <a:t>Kielich błogosławieństwa, który błogosławimy, czyż nie jest społecznością krwi Chrystusowej? Chleb, który łamiemy, czyż nie jest społecznością ciała Chrystusowego</a:t>
            </a:r>
            <a:r>
              <a:rPr lang="pl-PL" dirty="0" smtClean="0"/>
              <a:t>? ​</a:t>
            </a:r>
            <a:r>
              <a:rPr lang="pl-PL" dirty="0"/>
              <a:t>Ponieważ jest jeden chleb, my, ilu nas jest, stanowimy jedno ciało, wszyscy bowiem jesteśmy uczestnikami jednego </a:t>
            </a:r>
            <a:r>
              <a:rPr lang="pl-PL" dirty="0" smtClean="0"/>
              <a:t>chleba”</a:t>
            </a:r>
            <a:r>
              <a:rPr lang="en-GB" dirty="0" smtClean="0"/>
              <a:t>, </a:t>
            </a:r>
            <a:r>
              <a:rPr lang="pl-PL" dirty="0" err="1" smtClean="0"/>
              <a:t>tzn</a:t>
            </a:r>
            <a:r>
              <a:rPr lang="en-GB" dirty="0" smtClean="0"/>
              <a:t>. </a:t>
            </a:r>
            <a:r>
              <a:rPr lang="en-GB" dirty="0" err="1" smtClean="0"/>
              <a:t>Chr</a:t>
            </a:r>
            <a:r>
              <a:rPr lang="pl-PL" dirty="0" err="1" smtClean="0"/>
              <a:t>ystusa</a:t>
            </a:r>
            <a:r>
              <a:rPr lang="en-GB" dirty="0" smtClean="0"/>
              <a:t> </a:t>
            </a:r>
            <a:r>
              <a:rPr lang="en-GB" dirty="0" smtClean="0"/>
              <a:t>(1 </a:t>
            </a:r>
            <a:r>
              <a:rPr lang="pl-PL" dirty="0" smtClean="0"/>
              <a:t>ko</a:t>
            </a:r>
            <a:r>
              <a:rPr lang="en-GB" dirty="0" smtClean="0"/>
              <a:t> 10:16,17). 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turk404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</a:t>
            </a:r>
            <a:r>
              <a:rPr lang="pl-PL" dirty="0" err="1" smtClean="0"/>
              <a:t>ium</a:t>
            </a:r>
            <a:r>
              <a:rPr lang="en-GB" dirty="0" smtClean="0"/>
              <a:t> </a:t>
            </a:r>
            <a:r>
              <a:rPr lang="en-GB" dirty="0" smtClean="0"/>
              <a:t>11: </a:t>
            </a:r>
            <a:r>
              <a:rPr lang="pl-PL" dirty="0" smtClean="0"/>
              <a:t>Pytania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pl-PL" sz="3500" dirty="0">
                <a:latin typeface="128 EG" pitchFamily="2" charset="0"/>
              </a:rPr>
              <a:t>1. Jakie zmiany powinny nastąpić w życiu człowieka </a:t>
            </a:r>
            <a:r>
              <a:rPr lang="pl-PL" sz="3500" dirty="0" smtClean="0">
                <a:latin typeface="128 EG" pitchFamily="2" charset="0"/>
              </a:rPr>
              <a:t>po przyjęciu </a:t>
            </a:r>
            <a:r>
              <a:rPr lang="pl-PL" sz="3500" dirty="0">
                <a:latin typeface="128 EG" pitchFamily="2" charset="0"/>
              </a:rPr>
              <a:t>chrztu?</a:t>
            </a:r>
          </a:p>
          <a:p>
            <a:r>
              <a:rPr lang="pl-PL" sz="3500" dirty="0">
                <a:latin typeface="128 EG" pitchFamily="2" charset="0"/>
              </a:rPr>
              <a:t>2. Co oznacza </a:t>
            </a:r>
            <a:r>
              <a:rPr lang="pl-PL" sz="3500" dirty="0" smtClean="0">
                <a:latin typeface="128 EG" pitchFamily="2" charset="0"/>
              </a:rPr>
              <a:t>słowo „świętość</a:t>
            </a:r>
            <a:r>
              <a:rPr lang="pl-PL" sz="3500" dirty="0">
                <a:latin typeface="128 EG" pitchFamily="2" charset="0"/>
              </a:rPr>
              <a:t>"?:</a:t>
            </a:r>
          </a:p>
          <a:p>
            <a:pPr lvl="1"/>
            <a:r>
              <a:rPr lang="pl-PL" sz="3500" dirty="0">
                <a:latin typeface="128 EG" pitchFamily="2" charset="0"/>
              </a:rPr>
              <a:t>a) </a:t>
            </a:r>
            <a:r>
              <a:rPr lang="pl-PL" sz="3500" dirty="0" smtClean="0">
                <a:latin typeface="128 EG" pitchFamily="2" charset="0"/>
              </a:rPr>
              <a:t>Nieutrzymywanie </a:t>
            </a:r>
            <a:r>
              <a:rPr lang="pl-PL" sz="3500" dirty="0">
                <a:latin typeface="128 EG" pitchFamily="2" charset="0"/>
              </a:rPr>
              <a:t>kontaktu z niewierzącymi</a:t>
            </a:r>
          </a:p>
          <a:p>
            <a:pPr lvl="1"/>
            <a:r>
              <a:rPr lang="pl-PL" sz="3500" dirty="0">
                <a:latin typeface="128 EG" pitchFamily="2" charset="0"/>
              </a:rPr>
              <a:t>b) </a:t>
            </a:r>
            <a:r>
              <a:rPr lang="pl-PL" sz="3500" dirty="0" smtClean="0">
                <a:latin typeface="128 EG" pitchFamily="2" charset="0"/>
              </a:rPr>
              <a:t>Oddzielenie </a:t>
            </a:r>
            <a:r>
              <a:rPr lang="pl-PL" sz="3500" i="1" dirty="0">
                <a:latin typeface="128 EG" pitchFamily="2" charset="0"/>
              </a:rPr>
              <a:t>od</a:t>
            </a:r>
            <a:r>
              <a:rPr lang="pl-PL" sz="3500" dirty="0">
                <a:latin typeface="128 EG" pitchFamily="2" charset="0"/>
              </a:rPr>
              <a:t> grzechu </a:t>
            </a:r>
            <a:r>
              <a:rPr lang="pl-PL" sz="3500" dirty="0" smtClean="0">
                <a:latin typeface="128 EG" pitchFamily="2" charset="0"/>
              </a:rPr>
              <a:t>i oddanie się rzeczom Bożym.</a:t>
            </a:r>
            <a:endParaRPr lang="pl-PL" sz="3500" dirty="0">
              <a:latin typeface="128 EG" pitchFamily="2" charset="0"/>
            </a:endParaRPr>
          </a:p>
          <a:p>
            <a:pPr lvl="1"/>
            <a:r>
              <a:rPr lang="pl-PL" sz="3500" dirty="0">
                <a:latin typeface="128 EG" pitchFamily="2" charset="0"/>
              </a:rPr>
              <a:t>c) Chodzenie do kościoła</a:t>
            </a:r>
          </a:p>
          <a:p>
            <a:pPr lvl="1"/>
            <a:r>
              <a:rPr lang="pl-PL" sz="3500" dirty="0">
                <a:latin typeface="128 EG" pitchFamily="2" charset="0"/>
              </a:rPr>
              <a:t>d) Czynienie dobra innym ludziom</a:t>
            </a:r>
          </a:p>
          <a:p>
            <a:r>
              <a:rPr lang="pl-PL" sz="3500" dirty="0">
                <a:latin typeface="128 EG" pitchFamily="2" charset="0"/>
              </a:rPr>
              <a:t>3. Jakie zajęcia są nieodpowiednie dla prawdziwego </a:t>
            </a:r>
            <a:r>
              <a:rPr lang="pl-PL" sz="3500" dirty="0" smtClean="0">
                <a:latin typeface="128 EG" pitchFamily="2" charset="0"/>
              </a:rPr>
              <a:t>chrześcijanina?</a:t>
            </a:r>
            <a:endParaRPr lang="pl-PL" sz="3500" dirty="0">
              <a:latin typeface="128 EG" pitchFamily="2" charset="0"/>
            </a:endParaRPr>
          </a:p>
          <a:p>
            <a:r>
              <a:rPr lang="pl-PL" sz="3500" dirty="0">
                <a:latin typeface="128 EG" pitchFamily="2" charset="0"/>
              </a:rPr>
              <a:t>4. Co oznaczają słowa </a:t>
            </a:r>
            <a:r>
              <a:rPr lang="pl-PL" sz="3500" dirty="0" smtClean="0">
                <a:latin typeface="128 EG" pitchFamily="2" charset="0"/>
              </a:rPr>
              <a:t>„święty</a:t>
            </a:r>
            <a:r>
              <a:rPr lang="pl-PL" sz="3500" dirty="0">
                <a:latin typeface="128 EG" pitchFamily="2" charset="0"/>
              </a:rPr>
              <a:t>" i </a:t>
            </a:r>
            <a:r>
              <a:rPr lang="pl-PL" sz="3500" dirty="0" smtClean="0">
                <a:latin typeface="128 EG" pitchFamily="2" charset="0"/>
              </a:rPr>
              <a:t>„kościół</a:t>
            </a:r>
            <a:r>
              <a:rPr lang="pl-PL" sz="3500" dirty="0">
                <a:latin typeface="128 EG" pitchFamily="2" charset="0"/>
              </a:rPr>
              <a:t>" </a:t>
            </a:r>
            <a:r>
              <a:rPr lang="pl-PL" sz="3500" dirty="0" smtClean="0">
                <a:latin typeface="128 EG" pitchFamily="2" charset="0"/>
              </a:rPr>
              <a:t>(„zbór")?</a:t>
            </a:r>
          </a:p>
          <a:p>
            <a:pPr lvl="0">
              <a:buClr>
                <a:srgbClr val="0BD0D9"/>
              </a:buClr>
            </a:pPr>
            <a:r>
              <a:rPr lang="pl-PL" sz="3500" dirty="0">
                <a:solidFill>
                  <a:prstClr val="black"/>
                </a:solidFill>
                <a:latin typeface="128 EG" pitchFamily="2" charset="0"/>
              </a:rPr>
              <a:t>5. Które z poniższych zdań są prawdziwe w odniesieniu do łamaniu chleba:</a:t>
            </a:r>
          </a:p>
          <a:p>
            <a:pPr lvl="1">
              <a:buClr>
                <a:srgbClr val="0F6FC6"/>
              </a:buClr>
            </a:pPr>
            <a:r>
              <a:rPr lang="pl-PL" sz="3500" dirty="0">
                <a:solidFill>
                  <a:prstClr val="black"/>
                </a:solidFill>
                <a:latin typeface="128 EG" pitchFamily="2" charset="0"/>
              </a:rPr>
              <a:t>a) Powinniśmy czynić to co tydzień</a:t>
            </a:r>
          </a:p>
          <a:p>
            <a:pPr lvl="1">
              <a:buClr>
                <a:srgbClr val="0F6FC6"/>
              </a:buClr>
            </a:pPr>
            <a:r>
              <a:rPr lang="pl-PL" sz="3500" dirty="0">
                <a:solidFill>
                  <a:prstClr val="black"/>
                </a:solidFill>
                <a:latin typeface="128 EG" pitchFamily="2" charset="0"/>
              </a:rPr>
              <a:t>b) Powinniśmy czynić to raz w roku w czasie Paschy</a:t>
            </a:r>
          </a:p>
          <a:p>
            <a:pPr lvl="1">
              <a:buClr>
                <a:srgbClr val="0F6FC6"/>
              </a:buClr>
            </a:pPr>
            <a:r>
              <a:rPr lang="pl-PL" sz="3500" dirty="0">
                <a:solidFill>
                  <a:prstClr val="black"/>
                </a:solidFill>
                <a:latin typeface="128 EG" pitchFamily="2" charset="0"/>
              </a:rPr>
              <a:t>c) Chleb i wino zamieniają się dosłownie w ciało i krew Jezusa</a:t>
            </a:r>
          </a:p>
          <a:p>
            <a:pPr lvl="1">
              <a:buClr>
                <a:srgbClr val="0F6FC6"/>
              </a:buClr>
            </a:pPr>
            <a:r>
              <a:rPr lang="pl-PL" sz="3500" dirty="0">
                <a:solidFill>
                  <a:prstClr val="black"/>
                </a:solidFill>
                <a:latin typeface="128 EG" pitchFamily="2" charset="0"/>
              </a:rPr>
              <a:t>d) Chleb i wino symbolizują ciało i krew Jezusa</a:t>
            </a:r>
          </a:p>
          <a:p>
            <a:endParaRPr lang="pl-PL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pl-PL" sz="3500" dirty="0" smtClean="0">
                <a:latin typeface="128 EG" pitchFamily="2" charset="0"/>
              </a:rPr>
              <a:t>6</a:t>
            </a:r>
            <a:r>
              <a:rPr lang="pl-PL" sz="3500" dirty="0">
                <a:latin typeface="128 EG" pitchFamily="2" charset="0"/>
              </a:rPr>
              <a:t>. Które z następujących zdań są prawdziwe w odniesieniu </a:t>
            </a:r>
            <a:r>
              <a:rPr lang="pl-PL" sz="3500" dirty="0" smtClean="0">
                <a:latin typeface="128 EG" pitchFamily="2" charset="0"/>
              </a:rPr>
              <a:t>do małżeństwa</a:t>
            </a:r>
            <a:r>
              <a:rPr lang="pl-PL" sz="3500" dirty="0">
                <a:latin typeface="128 EG" pitchFamily="2" charset="0"/>
              </a:rPr>
              <a:t>:</a:t>
            </a:r>
          </a:p>
          <a:p>
            <a:pPr lvl="1"/>
            <a:r>
              <a:rPr lang="pl-PL" sz="3500" dirty="0">
                <a:latin typeface="128 EG" pitchFamily="2" charset="0"/>
              </a:rPr>
              <a:t>a) Powinniśmy poślubiać tylko prawdziwie wierzących</a:t>
            </a:r>
          </a:p>
          <a:p>
            <a:pPr lvl="1"/>
            <a:r>
              <a:rPr lang="pl-PL" sz="3500" dirty="0">
                <a:latin typeface="128 EG" pitchFamily="2" charset="0"/>
              </a:rPr>
              <a:t>b) Wierzącym pozwala się na rozwód</a:t>
            </a:r>
          </a:p>
          <a:p>
            <a:pPr lvl="1"/>
            <a:r>
              <a:rPr lang="pl-PL" sz="3500" dirty="0">
                <a:latin typeface="128 EG" pitchFamily="2" charset="0"/>
              </a:rPr>
              <a:t>c) Wierzący, który pozostaje w związku małżeńskim, a </a:t>
            </a:r>
            <a:r>
              <a:rPr lang="pl-PL" sz="3500" dirty="0" smtClean="0">
                <a:latin typeface="128 EG" pitchFamily="2" charset="0"/>
              </a:rPr>
              <a:t>którego partner </a:t>
            </a:r>
            <a:r>
              <a:rPr lang="pl-PL" sz="3500" dirty="0">
                <a:latin typeface="128 EG" pitchFamily="2" charset="0"/>
              </a:rPr>
              <a:t>jest niewierzący, powinien pozostać w </a:t>
            </a:r>
            <a:r>
              <a:rPr lang="pl-PL" sz="3500" dirty="0" smtClean="0">
                <a:latin typeface="128 EG" pitchFamily="2" charset="0"/>
              </a:rPr>
              <a:t>związku małżeńskim </a:t>
            </a:r>
            <a:r>
              <a:rPr lang="pl-PL" sz="3500" dirty="0">
                <a:latin typeface="128 EG" pitchFamily="2" charset="0"/>
              </a:rPr>
              <a:t>z nim</a:t>
            </a:r>
          </a:p>
          <a:p>
            <a:pPr lvl="1"/>
            <a:r>
              <a:rPr lang="pl-PL" sz="3500" dirty="0">
                <a:latin typeface="128 EG" pitchFamily="2" charset="0"/>
              </a:rPr>
              <a:t>d) W związku małżeńskim mężczyzna reprezentuje Chrystusa </a:t>
            </a:r>
            <a:r>
              <a:rPr lang="pl-PL" sz="3500" dirty="0" smtClean="0">
                <a:latin typeface="128 EG" pitchFamily="2" charset="0"/>
              </a:rPr>
              <a:t>a kobieta </a:t>
            </a:r>
            <a:r>
              <a:rPr lang="pl-PL" sz="3500" dirty="0">
                <a:latin typeface="128 EG" pitchFamily="2" charset="0"/>
              </a:rPr>
              <a:t>wierzących</a:t>
            </a:r>
          </a:p>
          <a:p>
            <a:r>
              <a:rPr lang="pl-PL" sz="3500" dirty="0">
                <a:latin typeface="128 EG" pitchFamily="2" charset="0"/>
              </a:rPr>
              <a:t>7. Czy kobieta powinna nauczać w zborze?</a:t>
            </a:r>
          </a:p>
          <a:p>
            <a:r>
              <a:rPr lang="pl-PL" sz="3500" dirty="0">
                <a:latin typeface="128 EG" pitchFamily="2" charset="0"/>
              </a:rPr>
              <a:t>8. Jeżeli przyjmiesz chrzest po poznaniu prawdy czy będziesz </a:t>
            </a:r>
            <a:r>
              <a:rPr lang="pl-PL" sz="3500" dirty="0" smtClean="0">
                <a:latin typeface="128 EG" pitchFamily="2" charset="0"/>
              </a:rPr>
              <a:t>nadal pozostawał </a:t>
            </a:r>
            <a:r>
              <a:rPr lang="pl-PL" sz="3500" dirty="0">
                <a:latin typeface="128 EG" pitchFamily="2" charset="0"/>
              </a:rPr>
              <a:t>we wspólnocie z kościołami, które nie głoszą </a:t>
            </a:r>
            <a:r>
              <a:rPr lang="pl-PL" sz="3500" dirty="0" smtClean="0">
                <a:latin typeface="128 EG" pitchFamily="2" charset="0"/>
              </a:rPr>
              <a:t>pełnej prawdy?</a:t>
            </a:r>
          </a:p>
          <a:p>
            <a:endParaRPr lang="pl-PL" dirty="0"/>
          </a:p>
          <a:p>
            <a:endParaRPr lang="pl-PL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11.2.1  </a:t>
            </a:r>
            <a:r>
              <a:rPr lang="pl-PL" dirty="0" smtClean="0"/>
              <a:t>Używanie siły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Chr</a:t>
            </a:r>
            <a:r>
              <a:rPr lang="pl-PL" sz="4400" dirty="0" err="1" smtClean="0"/>
              <a:t>ześcijańskie</a:t>
            </a:r>
            <a:r>
              <a:rPr lang="pl-PL" sz="4400" dirty="0" smtClean="0"/>
              <a:t> podejście do zemsty</a:t>
            </a:r>
            <a:endParaRPr lang="en-US" sz="44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85950"/>
            <a:ext cx="8763000" cy="4171950"/>
          </a:xfrm>
        </p:spPr>
        <p:txBody>
          <a:bodyPr>
            <a:normAutofit fontScale="77500" lnSpcReduction="20000"/>
          </a:bodyPr>
          <a:lstStyle/>
          <a:p>
            <a:endParaRPr lang="pl-PL" sz="2800" dirty="0" smtClean="0"/>
          </a:p>
          <a:p>
            <a:r>
              <a:rPr lang="pl-PL" sz="2800" dirty="0" smtClean="0"/>
              <a:t>Pomsta należy wyłącznie do Boga, nie mamy prawa jej wymierzać</a:t>
            </a:r>
            <a:r>
              <a:rPr lang="en-US" sz="2800" dirty="0" smtClean="0"/>
              <a:t> </a:t>
            </a:r>
            <a:r>
              <a:rPr lang="en-US" sz="2800" dirty="0"/>
              <a:t>- 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</a:t>
            </a:r>
            <a:r>
              <a:rPr lang="pl-PL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12:19</a:t>
            </a:r>
          </a:p>
          <a:p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sz="2800" dirty="0" smtClean="0"/>
              <a:t>P</a:t>
            </a:r>
            <a:r>
              <a:rPr lang="pl-PL" sz="2800" dirty="0" err="1" smtClean="0"/>
              <a:t>ześladowania</a:t>
            </a:r>
            <a:r>
              <a:rPr lang="pl-PL" sz="2800" dirty="0" smtClean="0"/>
              <a:t> są nieodłączną częścią naszego chrześcijańskiego życia</a:t>
            </a:r>
            <a:r>
              <a:rPr lang="en-US" sz="2800" dirty="0" smtClean="0"/>
              <a:t> </a:t>
            </a:r>
            <a:r>
              <a:rPr lang="en-US" sz="2800" dirty="0"/>
              <a:t>- </a:t>
            </a:r>
            <a:r>
              <a:rPr lang="en-US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Jn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15:18-20</a:t>
            </a:r>
          </a:p>
          <a:p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pl-PL" sz="2800" dirty="0" smtClean="0"/>
              <a:t>Karcenie rozwija nasz charakter, przystosowując nas do Królestwa Bożego</a:t>
            </a:r>
            <a:r>
              <a:rPr lang="en-US" sz="2800" dirty="0" smtClean="0"/>
              <a:t> </a:t>
            </a:r>
            <a:r>
              <a:rPr lang="en-US" sz="2800" dirty="0"/>
              <a:t>-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Heb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12:5-11</a:t>
            </a:r>
          </a:p>
          <a:p>
            <a:endParaRPr lang="en-US" sz="2800" dirty="0"/>
          </a:p>
          <a:p>
            <a:r>
              <a:rPr lang="pl-PL" sz="2800" dirty="0" smtClean="0"/>
              <a:t>W swoim czasie Bóg sam nas pomści</a:t>
            </a:r>
            <a:r>
              <a:rPr lang="en-US" sz="2800" dirty="0" smtClean="0"/>
              <a:t> </a:t>
            </a:r>
            <a:r>
              <a:rPr lang="en-US" sz="2800" dirty="0"/>
              <a:t>- </a:t>
            </a:r>
            <a:r>
              <a:rPr lang="pl-PL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Łk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18:7,11</a:t>
            </a:r>
            <a:r>
              <a:rPr lang="pl-PL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pl-PL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BG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; </a:t>
            </a:r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2 </a:t>
            </a:r>
            <a:r>
              <a:rPr lang="en-US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Ts</a:t>
            </a:r>
            <a:r>
              <a:rPr lang="pl-PL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1:6</a:t>
            </a:r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Stanowisko Boże względem zabijania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991600" cy="3276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pl-PL" dirty="0"/>
              <a:t>O</a:t>
            </a:r>
            <a:r>
              <a:rPr lang="pl-PL" dirty="0" smtClean="0"/>
              <a:t>dbier</a:t>
            </a:r>
            <a:r>
              <a:rPr lang="pl-PL" dirty="0" smtClean="0"/>
              <a:t>anie życia jest wyłącznym prawem Boga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pl-PL" dirty="0"/>
              <a:t>K</a:t>
            </a:r>
            <a:r>
              <a:rPr lang="pl-PL" sz="2400" dirty="0" smtClean="0"/>
              <a:t>ain</a:t>
            </a:r>
            <a:r>
              <a:rPr lang="en-US" sz="2400" dirty="0" smtClean="0"/>
              <a:t> </a:t>
            </a:r>
            <a:r>
              <a:rPr lang="en-US" sz="2400" dirty="0"/>
              <a:t>&amp; Abel  </a:t>
            </a:r>
            <a:r>
              <a:rPr lang="pl-PL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</a:t>
            </a:r>
            <a:r>
              <a:rPr lang="pl-PL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dz</a:t>
            </a:r>
            <a:r>
              <a:rPr 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4:8-12</a:t>
            </a:r>
          </a:p>
          <a:p>
            <a:pPr lvl="1"/>
            <a:r>
              <a:rPr lang="pl-PL" sz="2400" dirty="0" smtClean="0"/>
              <a:t>Bóg już ogłosił wyrok śmierci</a:t>
            </a:r>
            <a:r>
              <a:rPr lang="en-US" sz="2400" dirty="0" smtClean="0"/>
              <a:t>  </a:t>
            </a:r>
            <a:r>
              <a:rPr lang="pl-PL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Rdz</a:t>
            </a:r>
            <a:r>
              <a:rPr 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2:17; 3:19</a:t>
            </a:r>
          </a:p>
          <a:p>
            <a:pPr lvl="1"/>
            <a:r>
              <a:rPr lang="pl-PL" sz="2400" dirty="0" smtClean="0"/>
              <a:t>Bóg wytracił niegodziwych</a:t>
            </a:r>
            <a:r>
              <a:rPr lang="en-US" sz="2400" dirty="0" smtClean="0"/>
              <a:t>  </a:t>
            </a:r>
            <a:r>
              <a:rPr lang="pl-PL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Rdz</a:t>
            </a:r>
            <a:r>
              <a:rPr 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7:21-22</a:t>
            </a:r>
          </a:p>
          <a:p>
            <a:pPr lvl="1"/>
            <a:r>
              <a:rPr lang="pl-PL" sz="2400" dirty="0" smtClean="0"/>
              <a:t>Bóg przykazał rodzinie Noego, żeby nie przelewali krwi ludzkiej</a:t>
            </a:r>
            <a:r>
              <a:rPr lang="en-US" sz="2400" dirty="0" smtClean="0"/>
              <a:t>  </a:t>
            </a:r>
            <a:r>
              <a:rPr lang="pl-PL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Rdz</a:t>
            </a:r>
            <a:r>
              <a:rPr 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9:6</a:t>
            </a:r>
          </a:p>
          <a:p>
            <a:pPr lvl="1">
              <a:buFont typeface="Wingdings" pitchFamily="2" charset="2"/>
              <a:buNone/>
            </a:pPr>
            <a:endParaRPr lang="en-US" sz="3200" dirty="0"/>
          </a:p>
          <a:p>
            <a:pPr lvl="1">
              <a:buFont typeface="Wingdings" pitchFamily="2" charset="2"/>
              <a:buNone/>
            </a:pPr>
            <a:r>
              <a:rPr lang="pl-PL" sz="3200" dirty="0" smtClean="0"/>
              <a:t>Bóg karze śmiercią tych, którzy zasługują na jego sąd</a:t>
            </a:r>
            <a:r>
              <a:rPr lang="en-U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R</a:t>
            </a:r>
            <a:r>
              <a:rPr lang="pl-PL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 </a:t>
            </a:r>
            <a:r>
              <a:rPr lang="en-U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1:18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/>
            <a:r>
              <a:rPr lang="pl-PL" sz="2400" dirty="0" smtClean="0"/>
              <a:t>Bogu nie sprawia przyjemności śmierć niegodziwego</a:t>
            </a:r>
            <a:r>
              <a:rPr 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 </a:t>
            </a:r>
            <a:r>
              <a:rPr 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pl-PL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 </a:t>
            </a:r>
            <a:r>
              <a:rPr 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3:9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0" y="1600200"/>
          <a:ext cx="91440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Photo Editor Photo" r:id="rId3" imgW="4571429" imgH="3715269" progId="">
                  <p:embed/>
                </p:oleObj>
              </mc:Choice>
              <mc:Fallback>
                <p:oleObj name="Photo Editor Photo" r:id="rId3" imgW="4571429" imgH="371526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4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0" y="1600200"/>
                        <a:ext cx="91440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Autofit/>
          </a:bodyPr>
          <a:lstStyle/>
          <a:p>
            <a:r>
              <a:rPr lang="pl-PL" sz="3600" b="1" dirty="0" smtClean="0"/>
              <a:t>Stanowisko chrześcijan względem zabijania</a:t>
            </a:r>
            <a:endParaRPr lang="en-US" sz="3600" b="1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pl-PL" dirty="0" smtClean="0"/>
              <a:t>Wszelkie zabójstwo jest zakazane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pl-PL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5:21; 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Mk </a:t>
            </a: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10:19; </a:t>
            </a:r>
            <a:r>
              <a:rPr lang="pl-PL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Ł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 </a:t>
            </a: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18:20</a:t>
            </a:r>
          </a:p>
          <a:p>
            <a:pPr>
              <a:buFont typeface="Wingdings" pitchFamily="2" charset="2"/>
              <a:buNone/>
            </a:pPr>
            <a:endParaRPr lang="en-US" dirty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pl-PL" dirty="0" smtClean="0"/>
              <a:t>Nawet, gdy ktoś tylko nienawidzi bliźniego, to jest to tym samym, jakby go zamordował</a:t>
            </a: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pl-PL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5:22; 1 </a:t>
            </a:r>
            <a:r>
              <a:rPr lang="en-US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Jn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3:15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Chr</a:t>
            </a:r>
            <a:r>
              <a:rPr lang="pl-PL" dirty="0" smtClean="0"/>
              <a:t>y</a:t>
            </a:r>
            <a:r>
              <a:rPr lang="en-US" dirty="0" err="1" smtClean="0"/>
              <a:t>st</a:t>
            </a:r>
            <a:r>
              <a:rPr lang="pl-PL" dirty="0" err="1" smtClean="0"/>
              <a:t>us</a:t>
            </a:r>
            <a:r>
              <a:rPr lang="en-US" dirty="0" smtClean="0"/>
              <a:t> </a:t>
            </a:r>
            <a:r>
              <a:rPr lang="pl-PL" dirty="0" smtClean="0"/>
              <a:t>Przykazuje: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Nie sprzeciwiać się złu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pl-PL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5:39-40</a:t>
            </a:r>
          </a:p>
          <a:p>
            <a:r>
              <a:rPr lang="en-US" dirty="0" smtClean="0"/>
              <a:t>N</a:t>
            </a:r>
            <a:r>
              <a:rPr lang="pl-PL" dirty="0" err="1" smtClean="0"/>
              <a:t>ie</a:t>
            </a:r>
            <a:r>
              <a:rPr lang="pl-PL" dirty="0" smtClean="0"/>
              <a:t> mścić się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/>
              <a:t>- </a:t>
            </a:r>
            <a:r>
              <a:rPr lang="pl-PL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Obj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12:19</a:t>
            </a:r>
          </a:p>
          <a:p>
            <a:r>
              <a:rPr lang="en-US" dirty="0" smtClean="0"/>
              <a:t>N</a:t>
            </a:r>
            <a:r>
              <a:rPr lang="pl-PL" dirty="0" err="1" smtClean="0"/>
              <a:t>ie</a:t>
            </a:r>
            <a:r>
              <a:rPr lang="pl-PL" dirty="0" smtClean="0"/>
              <a:t> odpowiadać złem na zło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 </a:t>
            </a:r>
            <a:r>
              <a:rPr lang="en-US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Ts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5:15</a:t>
            </a:r>
            <a:endParaRPr lang="en-US" dirty="0"/>
          </a:p>
          <a:p>
            <a:r>
              <a:rPr lang="en-US" dirty="0" smtClean="0"/>
              <a:t>N</a:t>
            </a:r>
            <a:r>
              <a:rPr lang="pl-PL" dirty="0" err="1" smtClean="0"/>
              <a:t>ie</a:t>
            </a:r>
            <a:r>
              <a:rPr lang="pl-PL" dirty="0" smtClean="0"/>
              <a:t> dobywać miecza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pl-PL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26:52</a:t>
            </a:r>
          </a:p>
          <a:p>
            <a:r>
              <a:rPr lang="en-US" dirty="0" smtClean="0"/>
              <a:t>N</a:t>
            </a:r>
            <a:r>
              <a:rPr lang="pl-PL" dirty="0" err="1" smtClean="0"/>
              <a:t>ie</a:t>
            </a:r>
            <a:r>
              <a:rPr lang="pl-PL" dirty="0" smtClean="0"/>
              <a:t> zabijać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</a:t>
            </a:r>
            <a:r>
              <a:rPr lang="pl-PL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ak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2:11; 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</a:t>
            </a:r>
            <a:r>
              <a:rPr lang="pl-PL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13:9</a:t>
            </a:r>
          </a:p>
          <a:p>
            <a:r>
              <a:rPr lang="en-US" dirty="0" smtClean="0"/>
              <a:t>N</a:t>
            </a:r>
            <a:r>
              <a:rPr lang="pl-PL" dirty="0" err="1" smtClean="0"/>
              <a:t>ie</a:t>
            </a:r>
            <a:r>
              <a:rPr lang="pl-PL" dirty="0" smtClean="0"/>
              <a:t> walczyć, a raczej uciekać przed </a:t>
            </a:r>
            <a:r>
              <a:rPr lang="en-US" dirty="0" smtClean="0"/>
              <a:t> </a:t>
            </a:r>
            <a:r>
              <a:rPr lang="pl-PL" dirty="0" smtClean="0"/>
              <a:t>najeźdźcą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pl-PL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Łk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21:20</a:t>
            </a:r>
            <a:r>
              <a:rPr lang="pl-PL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21</a:t>
            </a:r>
            <a:endParaRPr lang="en-US" dirty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3453</TotalTime>
  <Words>2209</Words>
  <Application>Microsoft Office PowerPoint</Application>
  <PresentationFormat>On-screen Show (4:3)</PresentationFormat>
  <Paragraphs>128</Paragraphs>
  <Slides>47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128 EG</vt:lpstr>
      <vt:lpstr>Calibri</vt:lpstr>
      <vt:lpstr>Constantia</vt:lpstr>
      <vt:lpstr>Wingdings</vt:lpstr>
      <vt:lpstr>Wingdings 2</vt:lpstr>
      <vt:lpstr>Flow</vt:lpstr>
      <vt:lpstr>Photo Editor Photo</vt:lpstr>
      <vt:lpstr>Studium 11: Życie w Chrystusie</vt:lpstr>
      <vt:lpstr>11.1     Wprowadzenie  </vt:lpstr>
      <vt:lpstr>11.2     Świętość </vt:lpstr>
      <vt:lpstr>PowerPoint Presentation</vt:lpstr>
      <vt:lpstr>11.2.1  Używanie siły </vt:lpstr>
      <vt:lpstr>Chrześcijańskie podejście do zemsty</vt:lpstr>
      <vt:lpstr>Stanowisko Boże względem zabijania</vt:lpstr>
      <vt:lpstr>Stanowisko chrześcijan względem zabijania</vt:lpstr>
      <vt:lpstr>Chrystus Przykazuje:</vt:lpstr>
      <vt:lpstr>PowerPoint Presentation</vt:lpstr>
      <vt:lpstr>PowerPoint Presentation</vt:lpstr>
      <vt:lpstr>11.2.2  Polityka</vt:lpstr>
      <vt:lpstr>Dlaczego nie głosuję?</vt:lpstr>
      <vt:lpstr>PowerPoint Presentation</vt:lpstr>
      <vt:lpstr>11.2.3  Ziemskie przyjemności </vt:lpstr>
      <vt:lpstr>PowerPoint Presentation</vt:lpstr>
      <vt:lpstr>  11.3     Powszechne życie chrześcijańskie 11.3.1  Studiowanie Biblii </vt:lpstr>
      <vt:lpstr>PowerPoint Presentation</vt:lpstr>
      <vt:lpstr>PowerPoint Presentation</vt:lpstr>
      <vt:lpstr>11.3.2  Modlitwa </vt:lpstr>
      <vt:lpstr>PowerPoint Presentation</vt:lpstr>
      <vt:lpstr>PowerPoint Presentation</vt:lpstr>
      <vt:lpstr>PowerPoint Presentation</vt:lpstr>
      <vt:lpstr>11.3.3  Głoszenie</vt:lpstr>
      <vt:lpstr>PowerPoint Presentation</vt:lpstr>
      <vt:lpstr>PowerPoint Presentation</vt:lpstr>
      <vt:lpstr>11.3.4  Życie zboru Zdjęcie: Zbór w Bamako, Mali - wszystkie te osoby przyjęły tego dnia chrzest</vt:lpstr>
      <vt:lpstr>PowerPoint Presentation</vt:lpstr>
      <vt:lpstr>11.3.5  Łamanie chleba</vt:lpstr>
      <vt:lpstr>PowerPoint Presentation</vt:lpstr>
      <vt:lpstr>PowerPoint Presentation</vt:lpstr>
      <vt:lpstr>1Ko 11:23-28</vt:lpstr>
      <vt:lpstr>Możliwy porządek liturgii łamania chleba:</vt:lpstr>
      <vt:lpstr>Regularnie w małych grupach…</vt:lpstr>
      <vt:lpstr>Bądź kiedykolwiek wierzący się spotykają</vt:lpstr>
      <vt:lpstr>PowerPoint Presentation</vt:lpstr>
      <vt:lpstr>11.4     Małżeństwo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11.5     Społeczność </vt:lpstr>
      <vt:lpstr>PowerPoint Presentation</vt:lpstr>
      <vt:lpstr>PowerPoint Presentation</vt:lpstr>
      <vt:lpstr>Studium 11: Pytania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Artur</cp:lastModifiedBy>
  <cp:revision>41</cp:revision>
  <dcterms:created xsi:type="dcterms:W3CDTF">2012-04-15T07:09:50Z</dcterms:created>
  <dcterms:modified xsi:type="dcterms:W3CDTF">2012-08-06T16:43:09Z</dcterms:modified>
</cp:coreProperties>
</file>