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76" r:id="rId9"/>
    <p:sldId id="273" r:id="rId10"/>
    <p:sldId id="274" r:id="rId11"/>
    <p:sldId id="266" r:id="rId12"/>
    <p:sldId id="259" r:id="rId13"/>
    <p:sldId id="269" r:id="rId14"/>
    <p:sldId id="267" r:id="rId15"/>
    <p:sldId id="270" r:id="rId16"/>
    <p:sldId id="275" r:id="rId17"/>
    <p:sldId id="260" r:id="rId18"/>
    <p:sldId id="271" r:id="rId19"/>
    <p:sldId id="261" r:id="rId20"/>
    <p:sldId id="272" r:id="rId21"/>
    <p:sldId id="26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FCDF-69B0-4882-81F0-3ADAFB22AA23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BD6B-531D-4A58-8A80-28AF2A928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8FEC-7E88-4BB3-852B-D9263AEF80A9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4933-E0FA-4E86-8C58-7B16687B8D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FE00-DDE2-4529-B2BA-F7AC4531B55E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D8D1-624D-46A0-B44E-E86CCD2D0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1C4F-574D-447D-B66C-9D5A1F7515C3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6499-4620-4B96-9BE0-E92027834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373D-E346-425F-9811-2DF2CA4B1549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4A21-2ADB-4F28-BFEC-8655C0B607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9EC0-2424-4CF9-8E4C-6E4C404B3BAE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C63B-CD94-4D6D-88A6-E70774122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173E-94A7-4900-AA9C-AB38368BF716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B9CB-DE4D-456E-A1C7-240C4423B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AD1-6F3B-4ECE-8DD6-807C5AFC2446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A1FE-2A25-44D1-AB13-526D306C7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070A-06D6-4424-87AD-ACC786BB3A6A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DD0C-5635-4902-96D2-300D75B4E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BE00-D51A-4A89-9CA5-1CE451774933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7047-2363-4640-B2B6-419A55F2E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92E-3F56-4D36-8F1C-C0CCB74DF0AE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C89E-7573-46C2-BC3F-0FDFBC5B05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E5BDCF4-9BB8-4A88-A2F8-EA1D6665E6DC}" type="datetimeFigureOut">
              <a:rPr lang="en-GB"/>
              <a:pPr>
                <a:defRPr/>
              </a:pPr>
              <a:t>06/08/2012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BC23584-6382-4E6F-93FA-9EAE55CDD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MG_92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5589240"/>
            <a:ext cx="8712968" cy="146759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 </a:t>
            </a:r>
            <a:br>
              <a:rPr lang="en-GB" dirty="0"/>
            </a:br>
            <a:r>
              <a:rPr lang="en-GB" sz="5300" spc="300" dirty="0" smtClean="0">
                <a:solidFill>
                  <a:schemeClr val="tx1"/>
                </a:solidFill>
                <a:latin typeface="Gill Sans MT" pitchFamily="34" charset="0"/>
              </a:rPr>
              <a:t>Stud</a:t>
            </a:r>
            <a:r>
              <a:rPr lang="pl-PL" sz="5300" spc="300" dirty="0" err="1" smtClean="0">
                <a:solidFill>
                  <a:schemeClr val="tx1"/>
                </a:solidFill>
                <a:latin typeface="Gill Sans MT" pitchFamily="34" charset="0"/>
              </a:rPr>
              <a:t>ium</a:t>
            </a:r>
            <a:r>
              <a:rPr lang="en-GB" sz="5300" spc="300" dirty="0" smtClean="0">
                <a:solidFill>
                  <a:schemeClr val="tx1"/>
                </a:solidFill>
                <a:latin typeface="Gill Sans MT" pitchFamily="34" charset="0"/>
              </a:rPr>
              <a:t> 10</a:t>
            </a:r>
            <a:br>
              <a:rPr lang="en-GB" sz="5300" spc="300" dirty="0" smtClean="0">
                <a:solidFill>
                  <a:schemeClr val="tx1"/>
                </a:solidFill>
                <a:latin typeface="Gill Sans MT" pitchFamily="34" charset="0"/>
              </a:rPr>
            </a:br>
            <a:r>
              <a:rPr lang="pl-PL" sz="5300" spc="300" dirty="0" smtClean="0">
                <a:solidFill>
                  <a:schemeClr val="tx1"/>
                </a:solidFill>
                <a:latin typeface="Gill Sans MT" pitchFamily="34" charset="0"/>
              </a:rPr>
              <a:t>CHRZEST W JEZUSA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effectLst/>
              </a:rPr>
              <a:t>Dosyć wody - wanna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2291" name="Content Placeholder 3" descr="DSC0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  <a:effectLst/>
              </a:rPr>
              <a:t>Chrzest dorosłych przez zanurzenie </a:t>
            </a:r>
            <a:endParaRPr lang="en-GB" dirty="0" smtClean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„​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Jan także chrzcił w </a:t>
            </a:r>
            <a:r>
              <a:rPr lang="pl-PL" sz="3000" b="1" i="1" dirty="0" err="1">
                <a:solidFill>
                  <a:schemeClr val="bg2">
                    <a:lumMod val="75000"/>
                  </a:schemeClr>
                </a:solidFill>
              </a:rPr>
              <a:t>Ainon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 blisko </a:t>
            </a:r>
            <a:r>
              <a:rPr lang="pl-PL" sz="3000" b="1" i="1" dirty="0" err="1">
                <a:solidFill>
                  <a:schemeClr val="bg2">
                    <a:lumMod val="75000"/>
                  </a:schemeClr>
                </a:solidFill>
              </a:rPr>
              <a:t>Salim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, bo tam było dużo wody, a ludzie przychodzili tam i dawali się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chrzcić”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bg2">
                    <a:lumMod val="75000"/>
                  </a:schemeClr>
                </a:solidFill>
              </a:rPr>
              <a:t>Jn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3:23).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Je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us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również został ochrzczony przez Jana w rzece Jordan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„​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A gdy Jezus został ochrzczony, wtedy wystąpił z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wody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”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(Mt. 3:16).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Filip i eunuch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„zeszli obaj… 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do wody, i ochrzcił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go. ​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Gdy zaś wyszli z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wody… 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”</a:t>
            </a:r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Dz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8:38,39).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Chrzest jest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„pogrzebem z Chrystusem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Kol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2:12),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co implikuje całkowite zakrycie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642350" cy="6480175"/>
          </a:xfrm>
        </p:spPr>
      </p:pic>
      <p:sp>
        <p:nvSpPr>
          <p:cNvPr id="2" name="TextBox 1"/>
          <p:cNvSpPr txBox="1"/>
          <p:nvPr/>
        </p:nvSpPr>
        <p:spPr>
          <a:xfrm>
            <a:off x="971600" y="476672"/>
            <a:ext cx="698477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128 EG" pitchFamily="2" charset="0"/>
              </a:rPr>
              <a:t>ZNACZENIE CHRZTU</a:t>
            </a:r>
            <a:endParaRPr lang="en-GB" sz="3600" b="1" dirty="0">
              <a:latin typeface="128 EG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123003"/>
            <a:ext cx="28803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RZYMIAN ROZDZIAŁ 6</a:t>
            </a:r>
            <a:endParaRPr lang="en-GB" b="1" dirty="0">
              <a:solidFill>
                <a:schemeClr val="bg1"/>
              </a:solidFill>
              <a:latin typeface="128 EG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40" y="1988840"/>
            <a:ext cx="111612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Stary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Sposób 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Życia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W Służbie 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  <a:latin typeface="128 EG" pitchFamily="2" charset="0"/>
              </a:rPr>
              <a:t>G</a:t>
            </a:r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rzechu</a:t>
            </a:r>
            <a:endParaRPr lang="en-GB" sz="1600" b="1" dirty="0">
              <a:solidFill>
                <a:schemeClr val="bg1"/>
              </a:solidFill>
              <a:latin typeface="128 EG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095553"/>
            <a:ext cx="143946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128 EG" pitchFamily="2" charset="0"/>
              </a:rPr>
              <a:t>Wiara W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128 EG" pitchFamily="2" charset="0"/>
              </a:rPr>
              <a:t>Ewangelię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128 EG" pitchFamily="2" charset="0"/>
              </a:rPr>
              <a:t>Następnie 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128 EG" pitchFamily="2" charset="0"/>
              </a:rPr>
              <a:t>pokuta</a:t>
            </a:r>
            <a:endParaRPr lang="en-GB" sz="2000" b="1" dirty="0">
              <a:solidFill>
                <a:schemeClr val="bg1"/>
              </a:solidFill>
              <a:latin typeface="128 EG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988840"/>
            <a:ext cx="136815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Nowy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Sposób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Życia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Służąc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Bogu i 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Chrystusowi</a:t>
            </a:r>
            <a:endParaRPr lang="en-GB" sz="1600" b="1" dirty="0">
              <a:latin typeface="128 EG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2095553"/>
            <a:ext cx="122413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Życie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Wieczne Kiedy Chrystus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Powróci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58262"/>
            <a:ext cx="151216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Wejście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W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Wody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Chrztu</a:t>
            </a:r>
            <a:endParaRPr lang="en-GB" b="1" dirty="0">
              <a:solidFill>
                <a:schemeClr val="bg1"/>
              </a:solidFill>
              <a:latin typeface="128 EG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5108478"/>
            <a:ext cx="259228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Całkowite Zanurzenie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Oznaczające Śmierć Starego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Sposobu Życia</a:t>
            </a:r>
            <a:endParaRPr lang="en-GB" sz="1600" b="1" dirty="0">
              <a:solidFill>
                <a:schemeClr val="bg1"/>
              </a:solidFill>
              <a:latin typeface="128 EG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4446758"/>
            <a:ext cx="165618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Wyjście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Z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Wód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Chrztu</a:t>
            </a:r>
            <a:endParaRPr lang="en-GB" b="1" dirty="0">
              <a:solidFill>
                <a:schemeClr val="bg1"/>
              </a:solidFill>
              <a:latin typeface="128 EG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4022210"/>
            <a:ext cx="230425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Woda</a:t>
            </a:r>
          </a:p>
          <a:p>
            <a:pPr algn="ctr"/>
            <a:r>
              <a:rPr lang="pl-PL" sz="1600" b="1" dirty="0" smtClean="0">
                <a:solidFill>
                  <a:schemeClr val="bg1"/>
                </a:solidFill>
                <a:latin typeface="128 EG" pitchFamily="2" charset="0"/>
              </a:rPr>
              <a:t>„Śmierć z  Chrystusem”</a:t>
            </a:r>
            <a:endParaRPr lang="en-GB" sz="1600" b="1" dirty="0">
              <a:solidFill>
                <a:schemeClr val="bg1"/>
              </a:solidFill>
              <a:latin typeface="128 EG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2409" y="3598424"/>
            <a:ext cx="2448272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128 EG" pitchFamily="2" charset="0"/>
              </a:rPr>
              <a:t>Życie z Chrystusem</a:t>
            </a:r>
            <a:endParaRPr lang="en-GB" b="1" dirty="0">
              <a:solidFill>
                <a:schemeClr val="bg1"/>
              </a:solidFill>
              <a:latin typeface="128 E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bg1"/>
                </a:solidFill>
                <a:effectLst/>
              </a:rPr>
              <a:t>Chrzest</a:t>
            </a:r>
            <a:r>
              <a:rPr lang="en-GB" sz="3600" dirty="0" smtClean="0">
                <a:solidFill>
                  <a:schemeClr val="bg1"/>
                </a:solidFill>
                <a:effectLst/>
              </a:rPr>
              <a:t> – </a:t>
            </a:r>
            <a:r>
              <a:rPr lang="pl-PL" sz="3600" dirty="0" smtClean="0">
                <a:solidFill>
                  <a:schemeClr val="bg1"/>
                </a:solidFill>
                <a:effectLst/>
              </a:rPr>
              <a:t>początek nowego życia</a:t>
            </a:r>
            <a:endParaRPr lang="en-GB" sz="36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„Nasz stary człowiek (sposób życia) z nim (Chrystusem) jest ukrzyżowany”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(R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6:6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BG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. Bóg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„z Chrystusem przywrócił (nas) do życia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 czasie chrztu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(E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2:5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BT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o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chrzcie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nadal mamy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ludzką naturę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życie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cielesne nadal może się jeszcze w nas odzywać. Dlatego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też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„ukrzyżowanie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"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naszego ciała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jest stale trwającym procesem, który jedynie </a:t>
            </a:r>
            <a:r>
              <a:rPr lang="pl-PL" i="1" dirty="0">
                <a:solidFill>
                  <a:schemeClr val="bg2">
                    <a:lumMod val="75000"/>
                  </a:schemeClr>
                </a:solidFill>
              </a:rPr>
              <a:t>zaczyna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i="1" dirty="0">
                <a:solidFill>
                  <a:schemeClr val="bg2">
                    <a:lumMod val="75000"/>
                  </a:schemeClr>
                </a:solidFill>
              </a:rPr>
              <a:t>się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 czasie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chrztu. Dlatego Jezus kazał swoim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wiernym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, aby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nieśli swój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krzyż codziennie i naśladowali go tak, jak to miało miejsce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 procesji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na Kalwarię (</a:t>
            </a:r>
            <a:r>
              <a:rPr lang="pl-PL" dirty="0" err="1">
                <a:solidFill>
                  <a:schemeClr val="bg2">
                    <a:lumMod val="75000"/>
                  </a:schemeClr>
                </a:solidFill>
              </a:rPr>
              <a:t>Łk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 9:23; 14:27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).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R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  <a:effectLst/>
              </a:rPr>
              <a:t>zymian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 6:3-5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pl-PL" sz="2600" b="1" i="1" dirty="0" smtClean="0">
                <a:solidFill>
                  <a:schemeClr val="bg2">
                    <a:lumMod val="75000"/>
                  </a:schemeClr>
                </a:solidFill>
              </a:rPr>
              <a:t>„… </a:t>
            </a:r>
            <a:r>
              <a:rPr lang="pl-PL" sz="2600" b="1" i="1" dirty="0">
                <a:solidFill>
                  <a:schemeClr val="bg2">
                    <a:lumMod val="75000"/>
                  </a:schemeClr>
                </a:solidFill>
              </a:rPr>
              <a:t>my wszyscy, ochrzczeni w Chrystusa Jezusa, w śmierć jego zostaliśmy ochrzczeni</a:t>
            </a:r>
            <a:r>
              <a:rPr lang="pl-PL" sz="2600" b="1" i="1" dirty="0" smtClean="0">
                <a:solidFill>
                  <a:schemeClr val="bg2">
                    <a:lumMod val="75000"/>
                  </a:schemeClr>
                </a:solidFill>
              </a:rPr>
              <a:t>? ​</a:t>
            </a:r>
            <a:r>
              <a:rPr lang="pl-PL" sz="2600" b="1" i="1" dirty="0">
                <a:solidFill>
                  <a:schemeClr val="bg2">
                    <a:lumMod val="75000"/>
                  </a:schemeClr>
                </a:solidFill>
              </a:rPr>
              <a:t>Pogrzebani tedy jesteśmy wraz z nim przez chrzest w śmierć, abyśmy jak Chrystus wskrzeszony został z martwych przez chwałę Ojca, tak i my nowe życie prowadzili</a:t>
            </a:r>
            <a:r>
              <a:rPr lang="pl-PL" sz="2600" b="1" i="1" dirty="0" smtClean="0">
                <a:solidFill>
                  <a:schemeClr val="bg2">
                    <a:lumMod val="75000"/>
                  </a:schemeClr>
                </a:solidFill>
              </a:rPr>
              <a:t>. ​</a:t>
            </a:r>
            <a:r>
              <a:rPr lang="pl-PL" sz="2600" b="1" i="1" dirty="0">
                <a:solidFill>
                  <a:schemeClr val="bg2">
                    <a:lumMod val="75000"/>
                  </a:schemeClr>
                </a:solidFill>
              </a:rPr>
              <a:t>Bo jeśli wrośliśmy w podobieństwo jego śmierci, wrośniemy również w podobieństwo jego </a:t>
            </a:r>
            <a:r>
              <a:rPr lang="pl-PL" sz="2600" b="1" i="1" dirty="0" smtClean="0">
                <a:solidFill>
                  <a:schemeClr val="bg2">
                    <a:lumMod val="75000"/>
                  </a:schemeClr>
                </a:solidFill>
              </a:rPr>
              <a:t>zmartwychwstania”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(R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6:3-5).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bg1"/>
                </a:solidFill>
                <a:effectLst/>
              </a:rPr>
              <a:t>Chrzest</a:t>
            </a:r>
            <a:r>
              <a:rPr lang="en-GB" sz="4000" dirty="0" smtClean="0">
                <a:solidFill>
                  <a:schemeClr val="bg1"/>
                </a:solidFill>
                <a:effectLst/>
              </a:rPr>
              <a:t>  </a:t>
            </a:r>
            <a:r>
              <a:rPr lang="pl-PL" sz="4000" dirty="0" smtClean="0">
                <a:solidFill>
                  <a:schemeClr val="bg1"/>
                </a:solidFill>
                <a:effectLst/>
              </a:rPr>
              <a:t>        Zmartwychwstanie</a:t>
            </a:r>
            <a:endParaRPr lang="en-GB" sz="40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2600" b="1" i="1" dirty="0" smtClean="0">
                <a:solidFill>
                  <a:schemeClr val="bg2">
                    <a:lumMod val="75000"/>
                  </a:schemeClr>
                </a:solidFill>
              </a:rPr>
              <a:t>„Chrzest</a:t>
            </a:r>
            <a:r>
              <a:rPr lang="en-GB" sz="26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600" b="1" i="1" dirty="0">
                <a:solidFill>
                  <a:schemeClr val="bg2">
                    <a:lumMod val="75000"/>
                  </a:schemeClr>
                </a:solidFill>
              </a:rPr>
              <a:t>... </a:t>
            </a:r>
            <a:r>
              <a:rPr lang="pl-PL" sz="2600" b="1" i="1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pl-PL" sz="2600" b="1" i="1" dirty="0" smtClean="0">
                <a:solidFill>
                  <a:schemeClr val="bg2">
                    <a:lumMod val="75000"/>
                  </a:schemeClr>
                </a:solidFill>
              </a:rPr>
              <a:t>eraz i was zbawia</a:t>
            </a:r>
            <a:r>
              <a:rPr lang="en-GB" sz="26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600" b="1" i="1" dirty="0">
                <a:solidFill>
                  <a:schemeClr val="bg2">
                    <a:lumMod val="75000"/>
                  </a:schemeClr>
                </a:solidFill>
              </a:rPr>
              <a:t>... </a:t>
            </a:r>
            <a:r>
              <a:rPr lang="pl-PL" sz="2600" b="1" i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l-PL" sz="2600" b="1" i="1" dirty="0" smtClean="0">
                <a:solidFill>
                  <a:schemeClr val="bg2">
                    <a:lumMod val="75000"/>
                  </a:schemeClr>
                </a:solidFill>
              </a:rPr>
              <a:t>rzez zmartwychwstanie Jezusa Chrystusa</a:t>
            </a:r>
            <a:r>
              <a:rPr lang="en-GB" sz="2600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en-GB" sz="2600" dirty="0">
                <a:solidFill>
                  <a:schemeClr val="bg2">
                    <a:lumMod val="75000"/>
                  </a:schemeClr>
                </a:solidFill>
              </a:rPr>
              <a:t>(1 </a:t>
            </a:r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pl-PL" sz="2600" dirty="0" smtClean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 3:21) </a:t>
            </a:r>
            <a:r>
              <a:rPr lang="pl-PL" sz="2600" dirty="0">
                <a:solidFill>
                  <a:schemeClr val="bg2">
                    <a:lumMod val="75000"/>
                  </a:schemeClr>
                </a:solidFill>
              </a:rPr>
              <a:t>ponieważ nasze utożsamianie się </a:t>
            </a:r>
            <a:r>
              <a:rPr lang="pl-PL" sz="2600" dirty="0" smtClean="0">
                <a:solidFill>
                  <a:schemeClr val="bg2">
                    <a:lumMod val="75000"/>
                  </a:schemeClr>
                </a:solidFill>
              </a:rPr>
              <a:t>ze zmartwychwstaniem </a:t>
            </a:r>
            <a:r>
              <a:rPr lang="pl-PL" sz="2600" dirty="0">
                <a:solidFill>
                  <a:schemeClr val="bg2">
                    <a:lumMod val="75000"/>
                  </a:schemeClr>
                </a:solidFill>
              </a:rPr>
              <a:t>Jezusa do życia wiecznego, umożliwia nam </a:t>
            </a:r>
            <a:r>
              <a:rPr lang="pl-PL" sz="2600" dirty="0" smtClean="0">
                <a:solidFill>
                  <a:schemeClr val="bg2">
                    <a:lumMod val="75000"/>
                  </a:schemeClr>
                </a:solidFill>
              </a:rPr>
              <a:t>to samo </a:t>
            </a:r>
            <a:r>
              <a:rPr lang="pl-PL" sz="2600" dirty="0">
                <a:solidFill>
                  <a:schemeClr val="bg2">
                    <a:lumMod val="75000"/>
                  </a:schemeClr>
                </a:solidFill>
              </a:rPr>
              <a:t>w czasie Jego powrotu. Właśnie przez to, że mamy udział </a:t>
            </a:r>
            <a:r>
              <a:rPr lang="pl-PL" sz="2600" dirty="0" smtClean="0">
                <a:solidFill>
                  <a:schemeClr val="bg2">
                    <a:lumMod val="75000"/>
                  </a:schemeClr>
                </a:solidFill>
              </a:rPr>
              <a:t>w Jego </a:t>
            </a:r>
            <a:r>
              <a:rPr lang="pl-PL" sz="2600" dirty="0">
                <a:solidFill>
                  <a:schemeClr val="bg2">
                    <a:lumMod val="75000"/>
                  </a:schemeClr>
                </a:solidFill>
              </a:rPr>
              <a:t>zmartwychwstaniu będziemy w końcu zbawieni. Jezus </a:t>
            </a:r>
            <a:r>
              <a:rPr lang="pl-PL" sz="2600" dirty="0" smtClean="0">
                <a:solidFill>
                  <a:schemeClr val="bg2">
                    <a:lumMod val="75000"/>
                  </a:schemeClr>
                </a:solidFill>
              </a:rPr>
              <a:t>ujmuje to </a:t>
            </a:r>
            <a:r>
              <a:rPr lang="pl-PL" sz="2600" dirty="0">
                <a:solidFill>
                  <a:schemeClr val="bg2">
                    <a:lumMod val="75000"/>
                  </a:schemeClr>
                </a:solidFill>
              </a:rPr>
              <a:t>w prosty sposób: </a:t>
            </a:r>
            <a:r>
              <a:rPr lang="pl-PL" sz="2600" dirty="0" smtClean="0">
                <a:solidFill>
                  <a:schemeClr val="bg2">
                    <a:lumMod val="75000"/>
                  </a:schemeClr>
                </a:solidFill>
              </a:rPr>
              <a:t>„</a:t>
            </a:r>
            <a:r>
              <a:rPr lang="pl-PL" sz="2600" b="1" dirty="0" smtClean="0">
                <a:solidFill>
                  <a:schemeClr val="bg2">
                    <a:lumMod val="75000"/>
                  </a:schemeClr>
                </a:solidFill>
              </a:rPr>
              <a:t>ponieważ </a:t>
            </a:r>
            <a:r>
              <a:rPr lang="pl-PL" sz="2600" b="1" dirty="0">
                <a:solidFill>
                  <a:schemeClr val="bg2">
                    <a:lumMod val="75000"/>
                  </a:schemeClr>
                </a:solidFill>
              </a:rPr>
              <a:t>Ja żyję i wy żyć będziecie</a:t>
            </a:r>
            <a:r>
              <a:rPr lang="pl-PL" sz="2600" dirty="0">
                <a:solidFill>
                  <a:schemeClr val="bg2">
                    <a:lumMod val="75000"/>
                  </a:schemeClr>
                </a:solidFill>
              </a:rPr>
              <a:t>" (</a:t>
            </a:r>
            <a:r>
              <a:rPr lang="pl-PL" sz="2600" dirty="0" err="1" smtClean="0">
                <a:solidFill>
                  <a:schemeClr val="bg2">
                    <a:lumMod val="75000"/>
                  </a:schemeClr>
                </a:solidFill>
              </a:rPr>
              <a:t>Jn</a:t>
            </a:r>
            <a:r>
              <a:rPr lang="pl-PL" sz="2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2600" dirty="0">
                <a:solidFill>
                  <a:schemeClr val="bg2">
                    <a:lumMod val="75000"/>
                  </a:schemeClr>
                </a:solidFill>
              </a:rPr>
              <a:t>14:19</a:t>
            </a:r>
            <a:r>
              <a:rPr lang="pl-PL" sz="2600" dirty="0" smtClean="0">
                <a:solidFill>
                  <a:schemeClr val="bg2">
                    <a:lumMod val="75000"/>
                  </a:schemeClr>
                </a:solidFill>
              </a:rPr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pl-PL" sz="2600" dirty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pl-PL" sz="2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en-GB" sz="2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27784" y="604044"/>
            <a:ext cx="136815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effectLst/>
              </a:rPr>
              <a:t>Powstając do nowego życia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8435" name="Content Placeholder 3" descr="villageb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505450"/>
          </a:xfrm>
        </p:spPr>
        <p:txBody>
          <a:bodyPr rtlCol="0"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„Jeśli 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bowiem z nim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(Chrystusem) umarliśmy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, z nim też żyć będziemy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; ​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Jeśli z nim wytrwamy, z nim też królować będziemy; jeśli się go zaprzemy, i On się nas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zaprze” </a:t>
            </a:r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(2 T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2:11,12).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„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​Zawsze 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umartwienie Pana Jezusowe na ciele nosimy, aby i żywot Jezusowy na ciele </a:t>
            </a:r>
            <a:r>
              <a:rPr lang="pl-PL" b="1" i="1" dirty="0" err="1">
                <a:solidFill>
                  <a:schemeClr val="bg2">
                    <a:lumMod val="75000"/>
                  </a:schemeClr>
                </a:solidFill>
              </a:rPr>
              <a:t>naszem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 był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objawiony…Wiedząc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, iż ten, który wzbudził Pana Jezusa, i nas wzbudzi przez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Jezusa” 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(2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Ko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4:10,14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BG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Pa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weł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miał także udział w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„cierpieniach jego (Chrystusa), 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stając się podobnym do niego w jego śmierci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, ​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Aby tym sposobem dostąpić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zmartwychwstania”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takiego jakiego doświadczył Chrystus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Flp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3: 10,11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. Gal 6:14).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63" y="333375"/>
            <a:ext cx="89646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„Umrzyj</a:t>
            </a:r>
            <a:r>
              <a:rPr lang="en-AU" sz="3200" b="1" dirty="0" smtClean="0">
                <a:solidFill>
                  <a:schemeClr val="bg1"/>
                </a:solidFill>
                <a:latin typeface="+mn-lt"/>
              </a:rPr>
              <a:t>” 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z </a:t>
            </a:r>
            <a:r>
              <a:rPr lang="en-AU" sz="3200" b="1" dirty="0" err="1" smtClean="0">
                <a:solidFill>
                  <a:schemeClr val="bg1"/>
                </a:solidFill>
                <a:latin typeface="+mn-lt"/>
              </a:rPr>
              <a:t>Chr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y</a:t>
            </a:r>
            <a:r>
              <a:rPr lang="en-AU" sz="3200" b="1" dirty="0" err="1" smtClean="0">
                <a:solidFill>
                  <a:schemeClr val="bg1"/>
                </a:solidFill>
                <a:latin typeface="+mn-lt"/>
              </a:rPr>
              <a:t>st</a:t>
            </a:r>
            <a:r>
              <a:rPr lang="pl-PL" sz="3200" b="1" dirty="0" err="1" smtClean="0">
                <a:solidFill>
                  <a:schemeClr val="bg1"/>
                </a:solidFill>
                <a:latin typeface="+mn-lt"/>
              </a:rPr>
              <a:t>usem</a:t>
            </a:r>
            <a:r>
              <a:rPr lang="en-AU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AU" sz="3200" b="1" dirty="0">
                <a:solidFill>
                  <a:schemeClr val="bg1"/>
                </a:solidFill>
                <a:latin typeface="+mn-lt"/>
              </a:rPr>
              <a:t>… 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Żyj z C</a:t>
            </a:r>
            <a:r>
              <a:rPr lang="en-AU" sz="3200" b="1" dirty="0" err="1" smtClean="0">
                <a:solidFill>
                  <a:schemeClr val="bg1"/>
                </a:solidFill>
                <a:latin typeface="+mn-lt"/>
              </a:rPr>
              <a:t>hr</a:t>
            </a:r>
            <a:r>
              <a:rPr lang="pl-PL" sz="3200" b="1" dirty="0" err="1" smtClean="0">
                <a:solidFill>
                  <a:schemeClr val="bg1"/>
                </a:solidFill>
                <a:latin typeface="+mn-lt"/>
              </a:rPr>
              <a:t>ystusem</a:t>
            </a:r>
            <a:endParaRPr lang="en-AU" sz="3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400" dirty="0" smtClean="0">
                <a:solidFill>
                  <a:schemeClr val="bg1"/>
                </a:solidFill>
                <a:effectLst/>
              </a:rPr>
              <a:t>„Pogrzeb</a:t>
            </a:r>
            <a:r>
              <a:rPr lang="en-GB" sz="3400" dirty="0" smtClean="0">
                <a:solidFill>
                  <a:schemeClr val="bg1"/>
                </a:solidFill>
                <a:effectLst/>
              </a:rPr>
              <a:t>”  …  </a:t>
            </a:r>
            <a:r>
              <a:rPr lang="pl-PL" sz="3400" dirty="0" smtClean="0">
                <a:solidFill>
                  <a:schemeClr val="bg1"/>
                </a:solidFill>
                <a:effectLst/>
              </a:rPr>
              <a:t>„Zmartwychwstanie</a:t>
            </a:r>
            <a:r>
              <a:rPr lang="en-GB" sz="3400" dirty="0" smtClean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Jesteśmy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„pogrzebani 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w chrzcie, w którym też zostaliście wespół wzbudzeni przez wiarę w moc Boga, który go wzbudził z martwych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. ​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I was, którzy umarliście w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grzechach… (Bóg) wespół 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z nim ożywił, odpuściwszy nam wszystkie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grzechy”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Kol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2:12,13).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Zostaliśmy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„obmyci… w imieniu Pana Jezusa Chrystusa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(1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K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6:11) –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to znaczy, że chrzest w imię Jezusa jest środkiem za pomocą którego zostają zmyte nasze grzechy.</a:t>
            </a:r>
            <a:endParaRPr lang="en-GB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D</a:t>
            </a:r>
            <a:r>
              <a:rPr lang="pl-PL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y</a:t>
            </a:r>
            <a:r>
              <a:rPr lang="en-GB" i="1" dirty="0" err="1" smtClean="0">
                <a:solidFill>
                  <a:schemeClr val="bg2">
                    <a:lumMod val="75000"/>
                  </a:schemeClr>
                </a:solidFill>
                <a:effectLst/>
              </a:rPr>
              <a:t>gres</a:t>
            </a:r>
            <a:r>
              <a:rPr lang="pl-PL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ja </a:t>
            </a:r>
            <a:r>
              <a:rPr lang="en-GB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9</a:t>
            </a:r>
            <a:r>
              <a:rPr lang="en-GB" i="1" dirty="0">
                <a:solidFill>
                  <a:schemeClr val="bg2">
                    <a:lumMod val="75000"/>
                  </a:schemeClr>
                </a:solidFill>
                <a:effectLst/>
              </a:rPr>
              <a:t>: </a:t>
            </a:r>
            <a:r>
              <a:rPr lang="pl-PL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powtórny chrzest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smtClean="0">
                <a:solidFill>
                  <a:schemeClr val="tx2">
                    <a:lumMod val="25000"/>
                  </a:schemeClr>
                </a:solidFill>
              </a:rPr>
              <a:t>Przed przyjęciem chrztu należy pokutować i wykazać się prawidłową wiarą w ewangelię 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tx2">
                    <a:lumMod val="25000"/>
                  </a:schemeClr>
                </a:solidFill>
              </a:rPr>
              <a:t>Dz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 2:38; Mk 16:15,16).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Mt 28:19,20 </a:t>
            </a:r>
            <a:r>
              <a:rPr lang="pl-PL" dirty="0" smtClean="0">
                <a:solidFill>
                  <a:schemeClr val="tx2">
                    <a:lumMod val="25000"/>
                  </a:schemeClr>
                </a:solidFill>
              </a:rPr>
              <a:t>łączy chrzest z wysłuchaniem wyjaśnienia nauczania Chrystusa. 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>
                <a:solidFill>
                  <a:schemeClr val="tx2">
                    <a:lumMod val="25000"/>
                  </a:schemeClr>
                </a:solidFill>
              </a:rPr>
              <a:t>Małe dziecko nie jest w stanie pokutować </a:t>
            </a:r>
            <a:r>
              <a:rPr lang="pl-PL" dirty="0" smtClean="0">
                <a:solidFill>
                  <a:schemeClr val="tx2">
                    <a:lumMod val="25000"/>
                  </a:schemeClr>
                </a:solidFill>
              </a:rPr>
              <a:t>czy zrozumieć Ewangelii </a:t>
            </a:r>
            <a:r>
              <a:rPr lang="pl-PL" dirty="0">
                <a:solidFill>
                  <a:schemeClr val="tx2">
                    <a:lumMod val="25000"/>
                  </a:schemeClr>
                </a:solidFill>
              </a:rPr>
              <a:t>i w żadnym wypadku pokrapianie nie </a:t>
            </a:r>
            <a:r>
              <a:rPr lang="pl-PL" dirty="0" smtClean="0">
                <a:solidFill>
                  <a:schemeClr val="tx2">
                    <a:lumMod val="25000"/>
                  </a:schemeClr>
                </a:solidFill>
              </a:rPr>
              <a:t>jest chrztem. We wszystkich biblijnych przykładach to osoba chrzczona musi wykazać się pragnieniem jego przyjęcia (np. </a:t>
            </a:r>
            <a:r>
              <a:rPr lang="pl-PL" dirty="0" err="1" smtClean="0">
                <a:solidFill>
                  <a:schemeClr val="tx2">
                    <a:lumMod val="25000"/>
                  </a:schemeClr>
                </a:solidFill>
              </a:rPr>
              <a:t>Łk</a:t>
            </a:r>
            <a:r>
              <a:rPr lang="pl-PL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3:10; </a:t>
            </a:r>
            <a:r>
              <a:rPr lang="pl-PL" dirty="0" err="1" smtClean="0">
                <a:solidFill>
                  <a:schemeClr val="tx2">
                    <a:lumMod val="25000"/>
                  </a:schemeClr>
                </a:solidFill>
              </a:rPr>
              <a:t>Dz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 2:37; 8:36; 16:30). 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352425" algn="l"/>
              </a:tabLst>
              <a:defRPr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  <a:effectLst/>
              </a:rPr>
              <a:t>Doniosłość przyjęcia chrztu</a:t>
            </a:r>
            <a:endParaRPr lang="en-GB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Heb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6:2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mowa jest o chrzcie jako o jednej z fundamentalnych nauk chrześcijańskich.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2600" b="1" i="1" dirty="0" smtClean="0">
                <a:solidFill>
                  <a:schemeClr val="bg2">
                    <a:lumMod val="75000"/>
                  </a:schemeClr>
                </a:solidFill>
              </a:rPr>
              <a:t>„Zbawienie pochodzi od Żydów”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Jn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4:22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UBG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tym sensie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że obietnice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mówiące o zbawieniu dane były jedynie Abrahamowi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i jego nasieniu (potomkowi).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Mogą one również obejmować nas, jeżeli staniemy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się tym nasieniem (potomkiem)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przez chrzest w Chrystusa (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Gal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3:22-29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). </a:t>
            </a:r>
            <a:r>
              <a:rPr lang="pl-PL" sz="2600" b="1" i="1" dirty="0" smtClean="0">
                <a:solidFill>
                  <a:schemeClr val="bg2">
                    <a:lumMod val="75000"/>
                  </a:schemeClr>
                </a:solidFill>
              </a:rPr>
              <a:t>„Bo wszyscy”,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którzy ochrzczeni są w Chrystusa są w Nim, a stąd dotyczy ich też obietnica zbawienia dana Abrahamowi (Gal 3:27).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effectLst/>
              </a:rPr>
              <a:t>„Jeden chrzest</a:t>
            </a:r>
            <a:r>
              <a:rPr lang="en-GB" dirty="0" smtClean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„​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Jedno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ciało (tzn. jeden prawdziwy kościół)… 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jak też powołani jesteście do jednej nadziei, która należy do waszego powołania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; Jeden 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Pan, jedna wiara, jeden chrzest; Jeden Pan, jedna wiara, jeden chrzest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; Jeden Bóg”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(E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4:4-6).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W Dziejach Apostolskich 19:1-5 odnotowane jest, że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ci sami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ludzie, których ochrzcił Jan, musieli być ochrzczeni ponownie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, ponieważ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niezupełnie pojęli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poselstwo ewangelii.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Jak ci, których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ochrzcił Jan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w czasie naszego pierwszego zanurzenia, być może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odczuwamy prawdziwą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skruchę i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jest to nasz prawdziwy nowy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początek,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ale nadal istnieje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potrzeba otrzymania 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„jednego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(prawdziwego) chrztu",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który może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mieć miejsce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dopiero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po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pełnym zrozumieniu czym jest  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„jedna wiara”.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effectLst/>
              </a:rPr>
              <a:t>Stud</a:t>
            </a:r>
            <a:r>
              <a:rPr lang="pl-PL" dirty="0" err="1" smtClean="0">
                <a:solidFill>
                  <a:schemeClr val="bg1"/>
                </a:solidFill>
                <a:effectLst/>
              </a:rPr>
              <a:t>ium</a:t>
            </a:r>
            <a:r>
              <a:rPr lang="en-GB" dirty="0" smtClean="0">
                <a:solidFill>
                  <a:schemeClr val="bg1"/>
                </a:solidFill>
                <a:effectLst/>
              </a:rPr>
              <a:t> 10: </a:t>
            </a:r>
            <a:r>
              <a:rPr lang="pl-PL" dirty="0" smtClean="0">
                <a:solidFill>
                  <a:schemeClr val="bg1"/>
                </a:solidFill>
                <a:effectLst/>
              </a:rPr>
              <a:t>Pytania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639888"/>
            <a:ext cx="4608513" cy="4525962"/>
          </a:xfrm>
        </p:spPr>
        <p:txBody>
          <a:bodyPr rtlCol="0">
            <a:normAutofit fontScale="2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1. Czy możemy być zbawieni bez przyjęcia chrztu</a:t>
            </a:r>
            <a:r>
              <a:rPr lang="pl-PL" sz="6400" b="1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pl-PL" sz="6400" b="1" dirty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2. Co znaczy słowo chrzest?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a) Zobowiązanie.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b) Pokrapianie.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c) Wiarę.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d) Zanurzenie w wodzie</a:t>
            </a:r>
            <a:r>
              <a:rPr lang="pl-PL" sz="6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pl-PL" sz="6400" b="1" dirty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3. Co oznacza chrzest w </a:t>
            </a:r>
            <a:r>
              <a:rPr lang="pl-PL" sz="6400" b="1" dirty="0" err="1">
                <a:solidFill>
                  <a:schemeClr val="bg2">
                    <a:lumMod val="75000"/>
                  </a:schemeClr>
                </a:solidFill>
              </a:rPr>
              <a:t>Rz</a:t>
            </a: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 6:3-5</a:t>
            </a:r>
            <a:r>
              <a:rPr lang="pl-PL" sz="6400" b="1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pl-PL" sz="6400" b="1" dirty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4. Kiedy powinniśmy przyjąć chrzest?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a) Po poznaniu prawdziwej Ewangelii i wyrażeniu skruchy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b) Jako małe dziecko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c) Po zainteresowaniu się Biblią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d) Kiedy chcemy </a:t>
            </a:r>
            <a:r>
              <a:rPr lang="pl-PL" sz="6400" b="1" dirty="0" smtClean="0">
                <a:solidFill>
                  <a:schemeClr val="bg2">
                    <a:lumMod val="75000"/>
                  </a:schemeClr>
                </a:solidFill>
              </a:rPr>
              <a:t>przystąpić </a:t>
            </a:r>
            <a:r>
              <a:rPr lang="pl-PL" sz="6400" b="1" dirty="0">
                <a:solidFill>
                  <a:schemeClr val="bg2">
                    <a:lumMod val="75000"/>
                  </a:schemeClr>
                </a:solidFill>
              </a:rPr>
              <a:t>do </a:t>
            </a:r>
            <a:r>
              <a:rPr lang="pl-PL" sz="6400" b="1" dirty="0" smtClean="0">
                <a:solidFill>
                  <a:schemeClr val="bg2">
                    <a:lumMod val="75000"/>
                  </a:schemeClr>
                </a:solidFill>
              </a:rPr>
              <a:t>kościoła.</a:t>
            </a:r>
            <a:r>
              <a:rPr lang="en-GB" sz="6400" b="1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525963"/>
          </a:xfrm>
        </p:spPr>
        <p:txBody>
          <a:bodyPr rtlCol="0"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5. W co przyjmujemy chrzest?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a) Kościół, który dokonuje aktu chrztu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b) Słowo Boga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c) Chrystusa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d) Ducha Świętego.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6. Co dzieje się po przyjęciu chrztu?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a) Jesteśmy częścią nasienia Abrahama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b) Nie będziemy już nigdy grzeszyć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c) Jesteśmy definitywnie zbawieni na zawsze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d) Odpuszczono nam nasze grzechy.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7. Czy sam chrzest nas zbawi?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</a:rPr>
              <a:t>8. Czy po chrzcie otrzymamy cudowne dary Ducha </a:t>
            </a:r>
            <a:r>
              <a:rPr lang="pl-PL" sz="1600" b="1" dirty="0" smtClean="0">
                <a:solidFill>
                  <a:schemeClr val="bg2">
                    <a:lumMod val="75000"/>
                  </a:schemeClr>
                </a:solidFill>
              </a:rPr>
              <a:t>Św.?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pl-PL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effectLst/>
              </a:rPr>
              <a:t>Chrzest </a:t>
            </a:r>
            <a:r>
              <a:rPr lang="pl-PL" dirty="0">
                <a:solidFill>
                  <a:schemeClr val="bg1"/>
                </a:solidFill>
                <a:effectLst/>
              </a:rPr>
              <a:t>a</a:t>
            </a:r>
            <a:r>
              <a:rPr lang="pl-PL" dirty="0" smtClean="0">
                <a:solidFill>
                  <a:schemeClr val="bg1"/>
                </a:solidFill>
                <a:effectLst/>
              </a:rPr>
              <a:t> zbawienie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„Idąc 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na cały świat, głoście ewangelię wszystkiemu stworzeniu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. ​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Kto uwierzy i ochrzczony zostanie, będzie zbawiony, ale kto nie uwierzy, będzie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potępiony”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(Mk 16:15,16).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„Zaprawdę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, zaprawdę, powiadam ci, jeśli się kto nie narodzi z wody i z Ducha, nie może wejść do Królestwa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Bożego”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Jn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3:5).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Jeśli nie zostaliśmy 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„obmyci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”,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nie mamy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pl-PL" b="1" i="1" dirty="0" smtClean="0">
                <a:solidFill>
                  <a:schemeClr val="bg2">
                    <a:lumMod val="75000"/>
                  </a:schemeClr>
                </a:solidFill>
              </a:rPr>
              <a:t>działu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Chr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ystusie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Jn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13:8).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Tak jak arka uratowała Noego i jego rodzinę przed sądem, jaki spotkał grzeszników, tak chrzest w Chrystusa ratuje wierzących przed wieczną śmiercią (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 P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3:20,21).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effectLst/>
              </a:rPr>
              <a:t>Zasadność niezwłocznego chrztu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 rtlCol="0"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3600" b="1" i="1" dirty="0" smtClean="0">
                <a:solidFill>
                  <a:schemeClr val="bg2">
                    <a:lumMod val="75000"/>
                  </a:schemeClr>
                </a:solidFill>
              </a:rPr>
              <a:t>„​</a:t>
            </a:r>
            <a:r>
              <a:rPr lang="pl-PL" sz="3600" b="1" i="1" dirty="0">
                <a:solidFill>
                  <a:schemeClr val="bg2">
                    <a:lumMod val="75000"/>
                  </a:schemeClr>
                </a:solidFill>
              </a:rPr>
              <a:t>A Piotr do nich: Upamiętajcie się i niechaj się każdy z was da ochrzcić w imię Jezusa Chrystusa na odpuszczenie grzechów </a:t>
            </a:r>
            <a:r>
              <a:rPr lang="pl-PL" sz="3600" b="1" i="1" dirty="0" smtClean="0">
                <a:solidFill>
                  <a:schemeClr val="bg2">
                    <a:lumMod val="75000"/>
                  </a:schemeClr>
                </a:solidFill>
              </a:rPr>
              <a:t>waszych… ​</a:t>
            </a:r>
            <a:r>
              <a:rPr lang="pl-PL" sz="3600" b="1" i="1" dirty="0">
                <a:solidFill>
                  <a:schemeClr val="bg2">
                    <a:lumMod val="75000"/>
                  </a:schemeClr>
                </a:solidFill>
              </a:rPr>
              <a:t>Ci więc, którzy przyjęli słowo jego, zostali ochrzczeni i pozyskanych zostało owego dnia około trzech tysięcy </a:t>
            </a:r>
            <a:r>
              <a:rPr lang="pl-PL" sz="3600" b="1" i="1" dirty="0" smtClean="0">
                <a:solidFill>
                  <a:schemeClr val="bg2">
                    <a:lumMod val="75000"/>
                  </a:schemeClr>
                </a:solidFill>
              </a:rPr>
              <a:t>dusz” </a:t>
            </a:r>
            <a:r>
              <a:rPr lang="en-GB" sz="31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Dz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2:38-41).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Paweł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otrzymał od Chrystusa dramatyczne widzenie,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które tak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podziałało na jego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sumienie,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że </a:t>
            </a:r>
            <a:r>
              <a:rPr lang="pl-PL" sz="3600" b="1" i="1" dirty="0" smtClean="0">
                <a:solidFill>
                  <a:schemeClr val="bg2">
                    <a:lumMod val="75000"/>
                  </a:schemeClr>
                </a:solidFill>
              </a:rPr>
              <a:t>„natychmiast wstał i został ochrzczony”</a:t>
            </a:r>
            <a:r>
              <a:rPr lang="en-GB" sz="36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(Acts 9:18).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None/>
              <a:defRPr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sz="3600" b="1" i="1" dirty="0" smtClean="0">
                <a:solidFill>
                  <a:schemeClr val="bg2">
                    <a:lumMod val="75000"/>
                  </a:schemeClr>
                </a:solidFill>
              </a:rPr>
              <a:t>„Natychmiast</a:t>
            </a:r>
            <a:r>
              <a:rPr lang="en-GB" sz="3600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pl-PL" sz="3600" b="1" i="1" dirty="0" smtClean="0">
                <a:solidFill>
                  <a:schemeClr val="bg2">
                    <a:lumMod val="75000"/>
                  </a:schemeClr>
                </a:solidFill>
              </a:rPr>
              <a:t>–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znaczy, że ludzie byli chrzczeni jak tylko zrozumieli i przyjęli Ewangelię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np.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Dz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8:12, 36-39; 9:18; 10:47; 16:15).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effectLst/>
              </a:rPr>
              <a:t>„Uwierz</a:t>
            </a:r>
            <a:r>
              <a:rPr lang="en-GB" dirty="0" smtClean="0">
                <a:solidFill>
                  <a:schemeClr val="bg1"/>
                </a:solidFill>
                <a:effectLst/>
              </a:rPr>
              <a:t> … </a:t>
            </a:r>
            <a:r>
              <a:rPr lang="pl-PL" dirty="0" smtClean="0">
                <a:solidFill>
                  <a:schemeClr val="bg1"/>
                </a:solidFill>
                <a:effectLst/>
              </a:rPr>
              <a:t>i daj się ochrzcić</a:t>
            </a:r>
            <a:r>
              <a:rPr lang="en-GB" dirty="0" smtClean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Dz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16:14,15: L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dia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skłaniała się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„do 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ego, co mówił Paweł. A gdy została ochrzczona…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”. 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Zakładano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że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każdy, kto słuchał i wierzył ewangelii zostanie ochrzczony – chrzest postrzegano jako naturalną odpowiedź na głoszenie ewangelii.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Korneliusz był człowiekiem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„pobożnym 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i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bogobojnym… dającym 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hojne jałmużny ludowi i nieustannie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modlącym </a:t>
            </a:r>
            <a:r>
              <a:rPr lang="pl-PL" sz="3000" b="1" i="1" dirty="0">
                <a:solidFill>
                  <a:schemeClr val="bg2">
                    <a:lumMod val="75000"/>
                  </a:schemeClr>
                </a:solidFill>
              </a:rPr>
              <a:t>się do </a:t>
            </a:r>
            <a:r>
              <a:rPr lang="pl-PL" sz="3000" b="1" i="1" dirty="0" smtClean="0">
                <a:solidFill>
                  <a:schemeClr val="bg2">
                    <a:lumMod val="75000"/>
                  </a:schemeClr>
                </a:solidFill>
              </a:rPr>
              <a:t>Boga”,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jednak to nie wystarczało, żeby był zbawiony. Musiano mu pokazać, co 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musi zrobić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a czego jeszcze nie zrobił – uwierzyć ewangelii Chrystusa i dać się ochrzcić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Dz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10:2,6).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lumMod val="25000"/>
                  </a:schemeClr>
                </a:solidFill>
                <a:effectLst/>
              </a:rPr>
              <a:t>Dlaczego powinniśmy dać się ochrzcić?</a:t>
            </a:r>
            <a:endParaRPr lang="en-GB" dirty="0"/>
          </a:p>
        </p:txBody>
      </p:sp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556792"/>
            <a:ext cx="5834063" cy="4439196"/>
          </a:xfrm>
        </p:spPr>
      </p:pic>
      <p:sp>
        <p:nvSpPr>
          <p:cNvPr id="4" name="TextBox 3"/>
          <p:cNvSpPr txBox="1"/>
          <p:nvPr/>
        </p:nvSpPr>
        <p:spPr>
          <a:xfrm>
            <a:off x="1403649" y="4149725"/>
            <a:ext cx="403244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spc="3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Całkowite zanurzenie</a:t>
            </a:r>
            <a:endParaRPr lang="en-AU" sz="3600" b="1" spc="3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lumMod val="25000"/>
                  </a:schemeClr>
                </a:solidFill>
                <a:effectLst/>
              </a:rPr>
              <a:t>Znaczenie słowa </a:t>
            </a:r>
            <a:r>
              <a:rPr lang="pl-PL" i="1" dirty="0" err="1" smtClean="0">
                <a:solidFill>
                  <a:schemeClr val="tx2">
                    <a:lumMod val="25000"/>
                  </a:schemeClr>
                </a:solidFill>
                <a:effectLst/>
              </a:rPr>
              <a:t>Baptizo</a:t>
            </a:r>
            <a:r>
              <a:rPr lang="pl-PL" i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</a:t>
            </a:r>
            <a:endParaRPr lang="en-GB" i="1" dirty="0" smtClean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GB" b="1" i="1" dirty="0" err="1">
                <a:solidFill>
                  <a:schemeClr val="bg2">
                    <a:lumMod val="75000"/>
                  </a:schemeClr>
                </a:solidFill>
              </a:rPr>
              <a:t>Baptizo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pl-PL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które tłumaczone jest jako chrzest 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nie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oznacza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pokropienia, oznacza całkowite obmycie i zanurzenie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 płynie. 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Słowo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to używane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jest w klasycznym języku greckim w odniesieniu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do okrętów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, które toną i są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„chrzczone" (zanurzane) w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wodzie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. Odnosi się również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do kawałka tkaniny, który farbowany jest z jednego koloru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na drugi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przez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„chrzczenie” bądź „zanurzenie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" w farbie.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Jn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13:26 używa greckiego słowa „</a:t>
            </a:r>
            <a:r>
              <a:rPr lang="pl-PL" b="1" dirty="0" err="1" smtClean="0">
                <a:solidFill>
                  <a:schemeClr val="bg2">
                    <a:lumMod val="75000"/>
                  </a:schemeClr>
                </a:solidFill>
              </a:rPr>
              <a:t>bapto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”, kiedy opisuje jak Jezus umoczył, zanurzył kawałek chleba w winie. 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effectLst/>
              </a:rPr>
              <a:t>Dosyć wody</a:t>
            </a:r>
            <a:r>
              <a:rPr lang="en-GB" dirty="0" smtClean="0">
                <a:solidFill>
                  <a:schemeClr val="bg1"/>
                </a:solidFill>
                <a:effectLst/>
              </a:rPr>
              <a:t> - </a:t>
            </a:r>
            <a:r>
              <a:rPr lang="pl-PL" dirty="0" smtClean="0">
                <a:solidFill>
                  <a:schemeClr val="bg1"/>
                </a:solidFill>
                <a:effectLst/>
              </a:rPr>
              <a:t>potok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0243" name="Content Placeholder 3" descr="moroc204 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6700" y="1600200"/>
            <a:ext cx="35306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effectLst/>
              </a:rPr>
              <a:t>Dosyć wody - beczka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1267" name="Content Placeholder 3" descr="DSC0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6700" y="1600200"/>
            <a:ext cx="35306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</TotalTime>
  <Words>1356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128 EG</vt:lpstr>
      <vt:lpstr>Arial</vt:lpstr>
      <vt:lpstr>Book Antiqua</vt:lpstr>
      <vt:lpstr>Gill Sans MT</vt:lpstr>
      <vt:lpstr>Lucida Sans</vt:lpstr>
      <vt:lpstr>Tahoma</vt:lpstr>
      <vt:lpstr>Wingdings</vt:lpstr>
      <vt:lpstr>Wingdings 2</vt:lpstr>
      <vt:lpstr>Wingdings 3</vt:lpstr>
      <vt:lpstr>Apex</vt:lpstr>
      <vt:lpstr>  Studium 10 CHRZEST W JEZUSA </vt:lpstr>
      <vt:lpstr>Doniosłość przyjęcia chrztu</vt:lpstr>
      <vt:lpstr>Chrzest a zbawienie</vt:lpstr>
      <vt:lpstr>Zasadność niezwłocznego chrztu</vt:lpstr>
      <vt:lpstr>„Uwierz … i daj się ochrzcić”</vt:lpstr>
      <vt:lpstr>Dlaczego powinniśmy dać się ochrzcić?</vt:lpstr>
      <vt:lpstr>Znaczenie słowa Baptizo </vt:lpstr>
      <vt:lpstr>Dosyć wody - potok</vt:lpstr>
      <vt:lpstr>Dosyć wody - beczka</vt:lpstr>
      <vt:lpstr>Dosyć wody - wanna</vt:lpstr>
      <vt:lpstr>Chrzest dorosłych przez zanurzenie </vt:lpstr>
      <vt:lpstr>PowerPoint Presentation</vt:lpstr>
      <vt:lpstr>Chrzest – początek nowego życia</vt:lpstr>
      <vt:lpstr>Rzymian 6:3-5</vt:lpstr>
      <vt:lpstr>Chrzest          Zmartwychwstanie</vt:lpstr>
      <vt:lpstr>Powstając do nowego życia</vt:lpstr>
      <vt:lpstr> </vt:lpstr>
      <vt:lpstr>„Pogrzeb”  …  „Zmartwychwstanie”</vt:lpstr>
      <vt:lpstr>Dygresja 9: powtórny chrzest </vt:lpstr>
      <vt:lpstr>„Jeden chrzest”</vt:lpstr>
      <vt:lpstr>Studium 10: Pytania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Artur</cp:lastModifiedBy>
  <cp:revision>40</cp:revision>
  <dcterms:created xsi:type="dcterms:W3CDTF">2012-04-15T07:06:10Z</dcterms:created>
  <dcterms:modified xsi:type="dcterms:W3CDTF">2012-08-06T17:14:26Z</dcterms:modified>
</cp:coreProperties>
</file>