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64" r:id="rId5"/>
    <p:sldId id="265" r:id="rId6"/>
    <p:sldId id="266" r:id="rId7"/>
    <p:sldId id="267" r:id="rId8"/>
    <p:sldId id="279" r:id="rId9"/>
    <p:sldId id="259" r:id="rId10"/>
    <p:sldId id="268" r:id="rId11"/>
    <p:sldId id="269" r:id="rId12"/>
    <p:sldId id="270" r:id="rId13"/>
    <p:sldId id="271" r:id="rId14"/>
    <p:sldId id="272" r:id="rId15"/>
    <p:sldId id="260" r:id="rId16"/>
    <p:sldId id="273" r:id="rId17"/>
    <p:sldId id="274" r:id="rId18"/>
    <p:sldId id="275" r:id="rId19"/>
    <p:sldId id="276" r:id="rId20"/>
    <p:sldId id="261" r:id="rId21"/>
    <p:sldId id="262" r:id="rId22"/>
    <p:sldId id="263" r:id="rId23"/>
    <p:sldId id="277" r:id="rId24"/>
    <p:sldId id="278"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1" autoAdjust="0"/>
    <p:restoredTop sz="94660"/>
  </p:normalViewPr>
  <p:slideViewPr>
    <p:cSldViewPr>
      <p:cViewPr varScale="1">
        <p:scale>
          <a:sx n="83" d="100"/>
          <a:sy n="83" d="100"/>
        </p:scale>
        <p:origin x="-79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FF5DF2B7-411D-4851-9F05-18CF29B58740}" type="datetimeFigureOut">
              <a:rPr lang="en-US"/>
              <a:pPr>
                <a:defRPr/>
              </a:pPr>
              <a:t>7/10/2012</a:t>
            </a:fld>
            <a:endParaRPr lang="en-US"/>
          </a:p>
        </p:txBody>
      </p:sp>
      <p:sp>
        <p:nvSpPr>
          <p:cNvPr id="13316"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09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9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09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7A3014D-52EF-44EE-8AA0-77CE73B1019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rrowheads="1" noTextEdit="1"/>
          </p:cNvSpPr>
          <p:nvPr>
            <p:ph type="sldImg"/>
          </p:nvPr>
        </p:nvSpPr>
        <p:spPr>
          <a:ln/>
        </p:spPr>
      </p:sp>
      <p:sp>
        <p:nvSpPr>
          <p:cNvPr id="31746" name="Rectangle 3"/>
          <p:cNvSpPr>
            <a:spLocks noGrp="1" noChangeArrowheads="1"/>
          </p:cNvSpPr>
          <p:nvPr>
            <p:ph type="body" idx="1"/>
          </p:nvPr>
        </p:nvSpPr>
        <p:spPr>
          <a:noFill/>
          <a:ln/>
        </p:spPr>
        <p:txBody>
          <a:bodyPr/>
          <a:lstStyle/>
          <a:p>
            <a:pPr eaLnBrk="1" hangingPunct="1"/>
            <a:r>
              <a:rPr lang="lv-LV" smtClean="0">
                <a:latin typeface="Arial" charset="0"/>
              </a:rPr>
              <a:t>Ūs pāri visām cilvēku ķē</a:t>
            </a:r>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A24CCC76-EE52-4E99-99DF-F93C31B83A05}" type="datetimeFigureOut">
              <a:rPr lang="en-GB"/>
              <a:pPr>
                <a:defRPr/>
              </a:pPr>
              <a:t>10/07/2012</a:t>
            </a:fld>
            <a:endParaRPr lang="en-GB"/>
          </a:p>
        </p:txBody>
      </p:sp>
      <p:sp>
        <p:nvSpPr>
          <p:cNvPr id="5" name="Footer Placeholder 18"/>
          <p:cNvSpPr>
            <a:spLocks noGrp="1"/>
          </p:cNvSpPr>
          <p:nvPr>
            <p:ph type="ftr" sz="quarter" idx="11"/>
          </p:nvPr>
        </p:nvSpPr>
        <p:spPr/>
        <p:txBody>
          <a:bodyPr/>
          <a:lstStyle>
            <a:lvl1pPr>
              <a:defRPr/>
            </a:lvl1pPr>
          </a:lstStyle>
          <a:p>
            <a:pPr>
              <a:defRPr/>
            </a:pPr>
            <a:endParaRPr lang="en-GB"/>
          </a:p>
        </p:txBody>
      </p:sp>
      <p:sp>
        <p:nvSpPr>
          <p:cNvPr id="6" name="Slide Number Placeholder 26"/>
          <p:cNvSpPr>
            <a:spLocks noGrp="1"/>
          </p:cNvSpPr>
          <p:nvPr>
            <p:ph type="sldNum" sz="quarter" idx="12"/>
          </p:nvPr>
        </p:nvSpPr>
        <p:spPr/>
        <p:txBody>
          <a:bodyPr/>
          <a:lstStyle>
            <a:lvl1pPr>
              <a:defRPr/>
            </a:lvl1pPr>
          </a:lstStyle>
          <a:p>
            <a:pPr>
              <a:defRPr/>
            </a:pPr>
            <a:fld id="{1B4A4F8D-4754-47D2-8C69-D928A37B5636}"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C891404-71CD-4D09-8FBD-7EBF873328B2}" type="datetimeFigureOut">
              <a:rPr lang="en-GB"/>
              <a:pPr>
                <a:defRPr/>
              </a:pPr>
              <a:t>10/07/2012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5FD30F36-EA68-4467-8B06-7E63247420E0}"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630B600-23B4-481D-AA17-0F2DF8E4CFC8}" type="datetimeFigureOut">
              <a:rPr lang="en-GB"/>
              <a:pPr>
                <a:defRPr/>
              </a:pPr>
              <a:t>10/07/2012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14F54067-1782-4E42-AE0E-403BCB57B5D3}"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E28D657-91DA-45D0-AFA4-FDEC9A708539}" type="datetimeFigureOut">
              <a:rPr lang="en-GB"/>
              <a:pPr>
                <a:defRPr/>
              </a:pPr>
              <a:t>10/07/2012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5C0292BD-1508-41FD-BE57-A2CBCC2E6299}"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23977E-9AEB-4A8E-ABB6-4960D65C54B4}" type="datetimeFigureOut">
              <a:rPr lang="en-GB"/>
              <a:pPr>
                <a:defRPr/>
              </a:pPr>
              <a:t>10/07/2012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EEDA046-6A31-4207-A024-B4174A2388FF}"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DCCCC6A-0FB2-4FCC-88B8-107C1AB759A4}" type="datetimeFigureOut">
              <a:rPr lang="en-GB"/>
              <a:pPr>
                <a:defRPr/>
              </a:pPr>
              <a:t>10/07/2012</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9FFAD400-8E53-438A-844E-5570DE290378}"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89DC9ED7-EF6C-49C1-9A65-D1500880A87A}" type="datetimeFigureOut">
              <a:rPr lang="en-GB"/>
              <a:pPr>
                <a:defRPr/>
              </a:pPr>
              <a:t>10/07/2012</a:t>
            </a:fld>
            <a:endParaRPr lang="en-GB"/>
          </a:p>
        </p:txBody>
      </p:sp>
      <p:sp>
        <p:nvSpPr>
          <p:cNvPr id="8" name="Footer Placeholder 21"/>
          <p:cNvSpPr>
            <a:spLocks noGrp="1"/>
          </p:cNvSpPr>
          <p:nvPr>
            <p:ph type="ftr" sz="quarter" idx="11"/>
          </p:nvPr>
        </p:nvSpPr>
        <p:spPr/>
        <p:txBody>
          <a:bodyPr/>
          <a:lstStyle>
            <a:lvl1pPr>
              <a:defRPr/>
            </a:lvl1pPr>
          </a:lstStyle>
          <a:p>
            <a:pPr>
              <a:defRPr/>
            </a:pPr>
            <a:endParaRPr lang="en-GB"/>
          </a:p>
        </p:txBody>
      </p:sp>
      <p:sp>
        <p:nvSpPr>
          <p:cNvPr id="9" name="Slide Number Placeholder 17"/>
          <p:cNvSpPr>
            <a:spLocks noGrp="1"/>
          </p:cNvSpPr>
          <p:nvPr>
            <p:ph type="sldNum" sz="quarter" idx="12"/>
          </p:nvPr>
        </p:nvSpPr>
        <p:spPr/>
        <p:txBody>
          <a:bodyPr/>
          <a:lstStyle>
            <a:lvl1pPr>
              <a:defRPr/>
            </a:lvl1pPr>
          </a:lstStyle>
          <a:p>
            <a:pPr>
              <a:defRPr/>
            </a:pPr>
            <a:fld id="{AE023A2E-EEF0-4F50-8836-B9C1BEE178FC}"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09A36D29-C92E-4FE3-B08A-9A97ABD65AA7}" type="datetimeFigureOut">
              <a:rPr lang="en-GB"/>
              <a:pPr>
                <a:defRPr/>
              </a:pPr>
              <a:t>10/07/2012</a:t>
            </a:fld>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C93D3D9B-B99F-4263-9D15-8806617D97AC}"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ABC4239F-AD9F-4C90-A335-7347B9DD6DB3}" type="datetimeFigureOut">
              <a:rPr lang="en-GB"/>
              <a:pPr>
                <a:defRPr/>
              </a:pPr>
              <a:t>10/07/2012</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DB25D8F1-06CA-451A-AE71-1E6C448C0B55}"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E5AE0D2-4595-4822-8DDE-C6322922A95A}" type="datetimeFigureOut">
              <a:rPr lang="en-GB"/>
              <a:pPr>
                <a:defRPr/>
              </a:pPr>
              <a:t>10/07/2012</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D3758216-1AE3-4745-86E2-2A80634D58AF}"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FA5FD97-3001-4C69-B208-4103277C87E7}" type="datetimeFigureOut">
              <a:rPr lang="en-GB"/>
              <a:pPr>
                <a:defRPr/>
              </a:pPr>
              <a:t>10/07/2012</a:t>
            </a:fld>
            <a:endParaRPr lang="en-GB"/>
          </a:p>
        </p:txBody>
      </p:sp>
      <p:sp>
        <p:nvSpPr>
          <p:cNvPr id="10" name="Footer Placeholder 5"/>
          <p:cNvSpPr>
            <a:spLocks noGrp="1"/>
          </p:cNvSpPr>
          <p:nvPr>
            <p:ph type="ftr" sz="quarter" idx="11"/>
          </p:nvPr>
        </p:nvSpPr>
        <p:spPr/>
        <p:txBody>
          <a:bodyPr/>
          <a:lstStyle>
            <a:lvl1pPr>
              <a:defRPr/>
            </a:lvl1pPr>
          </a:lstStyle>
          <a:p>
            <a:pPr>
              <a:defRPr/>
            </a:pPr>
            <a:endParaRPr lang="en-GB"/>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D04B1E76-4AD2-434F-9D5A-DC67BB61FDD5}"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77E86095-9862-499A-90C0-DB2EF1F4792A}" type="datetimeFigureOut">
              <a:rPr lang="en-GB"/>
              <a:pPr>
                <a:defRPr/>
              </a:pPr>
              <a:t>10/07/2012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A132E3CF-6EE5-4DA0-B8F3-AF4ABBB2D118}" type="slidenum">
              <a:rPr lang="en-GB"/>
              <a:pPr>
                <a:defRPr/>
              </a:pPr>
              <a:t>‹#›</a:t>
            </a:fld>
            <a:endParaRPr lang="en-GB"/>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64" r:id="rId2"/>
    <p:sldLayoutId id="2147483673" r:id="rId3"/>
    <p:sldLayoutId id="2147483665" r:id="rId4"/>
    <p:sldLayoutId id="2147483666" r:id="rId5"/>
    <p:sldLayoutId id="2147483667" r:id="rId6"/>
    <p:sldLayoutId id="2147483668" r:id="rId7"/>
    <p:sldLayoutId id="2147483669" r:id="rId8"/>
    <p:sldLayoutId id="2147483674" r:id="rId9"/>
    <p:sldLayoutId id="2147483670" r:id="rId10"/>
    <p:sldLayoutId id="2147483671"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ubtitle 2"/>
          <p:cNvSpPr>
            <a:spLocks noGrp="1"/>
          </p:cNvSpPr>
          <p:nvPr>
            <p:ph type="subTitle" idx="1"/>
          </p:nvPr>
        </p:nvSpPr>
        <p:spPr>
          <a:xfrm>
            <a:off x="533400" y="3228975"/>
            <a:ext cx="7854950" cy="1752600"/>
          </a:xfrm>
        </p:spPr>
        <p:txBody>
          <a:bodyPr/>
          <a:lstStyle/>
          <a:p>
            <a:pPr marR="0" eaLnBrk="1" hangingPunct="1"/>
            <a:r>
              <a:rPr lang="lv-LV" smtClean="0">
                <a:latin typeface="Arial" charset="0"/>
              </a:rPr>
              <a:t>5. nodarbība:  Dieva Valstība </a:t>
            </a:r>
            <a:endParaRPr lang="en-GB" smtClean="0">
              <a:latin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lv-LV" smtClean="0">
                <a:latin typeface="Arial" charset="0"/>
              </a:rPr>
              <a:t>Dievs kā Ķēniņš</a:t>
            </a:r>
            <a:endParaRPr lang="en-GB" smtClean="0"/>
          </a:p>
        </p:txBody>
      </p:sp>
      <p:sp>
        <p:nvSpPr>
          <p:cNvPr id="23554" name="Content Placeholder 2"/>
          <p:cNvSpPr>
            <a:spLocks noGrp="1"/>
          </p:cNvSpPr>
          <p:nvPr>
            <p:ph idx="1"/>
          </p:nvPr>
        </p:nvSpPr>
        <p:spPr/>
        <p:txBody>
          <a:bodyPr/>
          <a:lstStyle/>
          <a:p>
            <a:pPr eaLnBrk="1" hangingPunct="1">
              <a:lnSpc>
                <a:spcPct val="80000"/>
              </a:lnSpc>
            </a:pPr>
            <a:r>
              <a:rPr lang="lv-LV" sz="2400" smtClean="0">
                <a:latin typeface="Arial" charset="0"/>
              </a:rPr>
              <a:t>Dievu nereti sauc par “Israēla ķēniņu”</a:t>
            </a:r>
            <a:r>
              <a:rPr lang="en-GB" sz="2400" smtClean="0"/>
              <a:t> (</a:t>
            </a:r>
            <a:r>
              <a:rPr lang="lv-LV" sz="2400" smtClean="0">
                <a:latin typeface="Arial" charset="0"/>
              </a:rPr>
              <a:t>Jes</a:t>
            </a:r>
            <a:r>
              <a:rPr lang="en-GB" sz="2400" smtClean="0"/>
              <a:t>. 44:6</a:t>
            </a:r>
            <a:r>
              <a:rPr lang="lv-LV" sz="2400" smtClean="0">
                <a:latin typeface="Arial" charset="0"/>
              </a:rPr>
              <a:t> salīdz. ar Jes</a:t>
            </a:r>
            <a:r>
              <a:rPr lang="en-GB" sz="2400" smtClean="0"/>
              <a:t>. 41:27; 43:15; Ps. 48:2; 89:18; 149:2);  </a:t>
            </a:r>
            <a:r>
              <a:rPr lang="lv-LV" sz="2400" smtClean="0">
                <a:latin typeface="Arial" charset="0"/>
              </a:rPr>
              <a:t>no tā izriet, ka Izraēla tauta bija Viņa valstība</a:t>
            </a:r>
            <a:r>
              <a:rPr lang="en-GB" sz="2400" smtClean="0"/>
              <a:t>. </a:t>
            </a:r>
          </a:p>
          <a:p>
            <a:pPr eaLnBrk="1" hangingPunct="1">
              <a:lnSpc>
                <a:spcPct val="80000"/>
              </a:lnSpc>
            </a:pPr>
            <a:r>
              <a:rPr lang="lv-LV" sz="2400" smtClean="0">
                <a:latin typeface="Arial" charset="0"/>
              </a:rPr>
              <a:t>Izraēls būs Dievam par “priesteru un ķēniņu valsti un par svētu tautu</a:t>
            </a:r>
            <a:r>
              <a:rPr lang="en-GB" sz="2400" smtClean="0"/>
              <a:t>" (</a:t>
            </a:r>
            <a:r>
              <a:rPr lang="lv-LV" sz="2400" smtClean="0">
                <a:latin typeface="Arial" charset="0"/>
              </a:rPr>
              <a:t>2</a:t>
            </a:r>
            <a:r>
              <a:rPr lang="en-GB" sz="2400" smtClean="0"/>
              <a:t>.</a:t>
            </a:r>
            <a:r>
              <a:rPr lang="lv-LV" sz="2400" smtClean="0">
                <a:latin typeface="Arial" charset="0"/>
              </a:rPr>
              <a:t>Moz.</a:t>
            </a:r>
            <a:r>
              <a:rPr lang="en-GB" sz="2400" smtClean="0"/>
              <a:t> 19:5,6). </a:t>
            </a:r>
            <a:r>
              <a:rPr lang="lv-LV" sz="2400" smtClean="0">
                <a:latin typeface="Arial" charset="0"/>
              </a:rPr>
              <a:t>Un “kad israēlieši izgāja no Ēģiptes” tad Izraēls kļuva “par Viņa varas apgabalu”, jeb valstību</a:t>
            </a:r>
            <a:r>
              <a:rPr lang="en-GB" sz="2400" smtClean="0"/>
              <a:t> (Ps. 114:1,2).</a:t>
            </a:r>
          </a:p>
          <a:p>
            <a:pPr eaLnBrk="1" hangingPunct="1">
              <a:lnSpc>
                <a:spcPct val="80000"/>
              </a:lnSpc>
            </a:pPr>
            <a:r>
              <a:rPr lang="lv-LV" sz="2400" smtClean="0">
                <a:latin typeface="Arial" charset="0"/>
              </a:rPr>
              <a:t>Kad izraēlieši lūdza soģi Gideonu būt viņiem par ķēniņu, Gideons atbildēja:</a:t>
            </a:r>
            <a:r>
              <a:rPr lang="en-GB" sz="2400" smtClean="0"/>
              <a:t> “</a:t>
            </a:r>
            <a:r>
              <a:rPr lang="lv-LV" sz="2400" smtClean="0">
                <a:latin typeface="Arial" charset="0"/>
              </a:rPr>
              <a:t>Es negribu būt jūsu ķēniņš… Tas Kungs ir jūsu ķēniņš</a:t>
            </a:r>
            <a:r>
              <a:rPr lang="en-GB" sz="2400" smtClean="0"/>
              <a:t>" (</a:t>
            </a:r>
            <a:r>
              <a:rPr lang="lv-LV" sz="2400" smtClean="0">
                <a:latin typeface="Arial" charset="0"/>
              </a:rPr>
              <a:t>Soģu</a:t>
            </a:r>
            <a:r>
              <a:rPr lang="en-GB" sz="2400" smtClean="0"/>
              <a:t> 8:23).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lv-LV" smtClean="0">
                <a:latin typeface="Arial" charset="0"/>
              </a:rPr>
              <a:t>Izraēla ķēniņi</a:t>
            </a:r>
            <a:endParaRPr lang="en-GB" smtClean="0"/>
          </a:p>
        </p:txBody>
      </p:sp>
      <p:sp>
        <p:nvSpPr>
          <p:cNvPr id="24578" name="Content Placeholder 2"/>
          <p:cNvSpPr>
            <a:spLocks noGrp="1"/>
          </p:cNvSpPr>
          <p:nvPr>
            <p:ph idx="1"/>
          </p:nvPr>
        </p:nvSpPr>
        <p:spPr/>
        <p:txBody>
          <a:bodyPr/>
          <a:lstStyle/>
          <a:p>
            <a:pPr eaLnBrk="1" hangingPunct="1"/>
            <a:r>
              <a:rPr lang="lv-LV" smtClean="0">
                <a:latin typeface="Arial" charset="0"/>
              </a:rPr>
              <a:t>Izraēlieši lūdza Samuēlu iecelt tiem ķēniņu no cilvēku vidus</a:t>
            </a:r>
            <a:r>
              <a:rPr lang="en-GB" smtClean="0"/>
              <a:t>. </a:t>
            </a:r>
            <a:r>
              <a:rPr lang="lv-LV" smtClean="0">
                <a:latin typeface="Arial" charset="0"/>
              </a:rPr>
              <a:t>Dievs teica</a:t>
            </a:r>
            <a:r>
              <a:rPr lang="en-GB" smtClean="0"/>
              <a:t>: “</a:t>
            </a:r>
            <a:r>
              <a:rPr lang="lv-LV" smtClean="0">
                <a:latin typeface="Arial" charset="0"/>
              </a:rPr>
              <a:t>Tie ir Mani atmetuši, lai Es vairs nebūtu viņu ķēniņš</a:t>
            </a:r>
            <a:r>
              <a:rPr lang="en-GB" smtClean="0"/>
              <a:t>" (1</a:t>
            </a:r>
            <a:r>
              <a:rPr lang="lv-LV" smtClean="0">
                <a:latin typeface="Arial" charset="0"/>
              </a:rPr>
              <a:t>.</a:t>
            </a:r>
            <a:r>
              <a:rPr lang="en-GB" smtClean="0"/>
              <a:t> Sam. 8:7). </a:t>
            </a:r>
          </a:p>
          <a:p>
            <a:pPr eaLnBrk="1" hangingPunct="1"/>
            <a:r>
              <a:rPr lang="lv-LV" smtClean="0">
                <a:latin typeface="Arial" charset="0"/>
              </a:rPr>
              <a:t>Ķēniņi sēdēja (Tā Kunga) tronī “par ķēniņu Tam Kungam, tavam Dievam</a:t>
            </a:r>
            <a:r>
              <a:rPr lang="en-GB" smtClean="0"/>
              <a:t>" (2</a:t>
            </a:r>
            <a:r>
              <a:rPr lang="lv-LV" smtClean="0">
                <a:latin typeface="Arial" charset="0"/>
              </a:rPr>
              <a:t>.Laiku</a:t>
            </a:r>
            <a:r>
              <a:rPr lang="en-GB" smtClean="0"/>
              <a:t> 9:8; 1</a:t>
            </a:r>
            <a:r>
              <a:rPr lang="lv-LV" smtClean="0">
                <a:latin typeface="Arial" charset="0"/>
              </a:rPr>
              <a:t>.Laiku</a:t>
            </a:r>
            <a:r>
              <a:rPr lang="en-GB" smtClean="0"/>
              <a:t> 28:5;  29:23).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lv-LV" smtClean="0">
                <a:latin typeface="Arial" charset="0"/>
              </a:rPr>
              <a:t>Izraēla kā Dieva valstības beigas</a:t>
            </a:r>
            <a:endParaRPr lang="en-GB" smtClean="0"/>
          </a:p>
        </p:txBody>
      </p:sp>
      <p:sp>
        <p:nvSpPr>
          <p:cNvPr id="25602" name="Content Placeholder 2"/>
          <p:cNvSpPr>
            <a:spLocks noGrp="1"/>
          </p:cNvSpPr>
          <p:nvPr>
            <p:ph idx="1"/>
          </p:nvPr>
        </p:nvSpPr>
        <p:spPr/>
        <p:txBody>
          <a:bodyPr/>
          <a:lstStyle/>
          <a:p>
            <a:pPr eaLnBrk="1" hangingPunct="1">
              <a:lnSpc>
                <a:spcPct val="90000"/>
              </a:lnSpc>
            </a:pPr>
            <a:r>
              <a:rPr lang="lv-LV" sz="2400" smtClean="0">
                <a:latin typeface="Arial" charset="0"/>
              </a:rPr>
              <a:t>Ecēhiēls 21:30-32:</a:t>
            </a:r>
            <a:r>
              <a:rPr lang="en-GB" sz="2400" smtClean="0"/>
              <a:t> “</a:t>
            </a:r>
            <a:r>
              <a:rPr lang="lv-LV" sz="2400" smtClean="0">
                <a:latin typeface="Arial" charset="0"/>
              </a:rPr>
              <a:t>Bet tu, noziedzīgais bezdievi, Israēla valdniek (proti, Cedekija), kura diena pienākusi… tā saka Dievs Tas Kungs: nost ķēnišķīgo  galvasrotu, nost vainagu (Cedekija nebūs vairs ķēniņš)! Tas nepaliks tā, kā tas tagad ir!... Visu, visu Es pārvērtīšu drupās, drupās, drupās! … </a:t>
            </a:r>
            <a:r>
              <a:rPr lang="lv-LV" sz="2400" i="1" smtClean="0">
                <a:latin typeface="Arial" charset="0"/>
              </a:rPr>
              <a:t>kamēr</a:t>
            </a:r>
            <a:r>
              <a:rPr lang="lv-LV" sz="2400" smtClean="0">
                <a:latin typeface="Arial" charset="0"/>
              </a:rPr>
              <a:t> nāks tas, kam uz to tiesības, tam Es to nodošu</a:t>
            </a:r>
            <a:r>
              <a:rPr lang="en-GB" sz="2400" smtClean="0"/>
              <a:t>". </a:t>
            </a:r>
          </a:p>
          <a:p>
            <a:pPr eaLnBrk="1" hangingPunct="1">
              <a:lnSpc>
                <a:spcPct val="90000"/>
              </a:lnSpc>
            </a:pPr>
            <a:r>
              <a:rPr lang="lv-LV" sz="2400" smtClean="0">
                <a:latin typeface="Arial" charset="0"/>
              </a:rPr>
              <a:t>“Dievs Tas Kungs Tam (Jēzum) dos Viņa Tēva Dāvida troni… un Viņa valstībai nebūs gala”</a:t>
            </a:r>
            <a:r>
              <a:rPr lang="en-GB" sz="2400" smtClean="0"/>
              <a:t> (</a:t>
            </a:r>
            <a:r>
              <a:rPr lang="lv-LV" sz="2400" smtClean="0">
                <a:latin typeface="Arial" charset="0"/>
              </a:rPr>
              <a:t>Lūkas</a:t>
            </a:r>
            <a:r>
              <a:rPr lang="en-GB" sz="2400" smtClean="0"/>
              <a:t> 1:32,33) – </a:t>
            </a:r>
            <a:r>
              <a:rPr lang="lv-LV" sz="2400" smtClean="0">
                <a:latin typeface="Arial" charset="0"/>
              </a:rPr>
              <a:t> Kristus atgriešanās laikā.</a:t>
            </a:r>
            <a:endParaRPr lang="en-GB" sz="24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lv-LV" sz="4500" smtClean="0">
                <a:latin typeface="Arial" charset="0"/>
              </a:rPr>
              <a:t>Dieva valstības atjaunošana</a:t>
            </a:r>
            <a:endParaRPr lang="en-GB" sz="4500" smtClean="0"/>
          </a:p>
        </p:txBody>
      </p:sp>
      <p:sp>
        <p:nvSpPr>
          <p:cNvPr id="26626" name="Content Placeholder 2"/>
          <p:cNvSpPr>
            <a:spLocks noGrp="1"/>
          </p:cNvSpPr>
          <p:nvPr>
            <p:ph idx="1"/>
          </p:nvPr>
        </p:nvSpPr>
        <p:spPr/>
        <p:txBody>
          <a:bodyPr/>
          <a:lstStyle/>
          <a:p>
            <a:pPr eaLnBrk="1" hangingPunct="1"/>
            <a:r>
              <a:rPr lang="en-GB" sz="2400" smtClean="0"/>
              <a:t>“</a:t>
            </a:r>
            <a:r>
              <a:rPr lang="lv-LV" sz="2400" smtClean="0">
                <a:latin typeface="Arial" charset="0"/>
              </a:rPr>
              <a:t>”Tad tie, kas bija kopā, Viņam vaicāja: Kungs, vai Tu šinī laikā </a:t>
            </a:r>
            <a:r>
              <a:rPr lang="lv-LV" sz="2400" i="1" smtClean="0">
                <a:latin typeface="Arial" charset="0"/>
              </a:rPr>
              <a:t>atkal</a:t>
            </a:r>
            <a:r>
              <a:rPr lang="lv-LV" sz="2400" smtClean="0">
                <a:latin typeface="Arial" charset="0"/>
              </a:rPr>
              <a:t> </a:t>
            </a:r>
            <a:r>
              <a:rPr lang="lv-LV" sz="2400" i="1" smtClean="0">
                <a:latin typeface="Arial" charset="0"/>
              </a:rPr>
              <a:t>uzcelsi</a:t>
            </a:r>
            <a:r>
              <a:rPr lang="lv-LV" sz="2400" smtClean="0">
                <a:latin typeface="Arial" charset="0"/>
              </a:rPr>
              <a:t> </a:t>
            </a:r>
            <a:r>
              <a:rPr lang="lv-LV" sz="2400" i="1" smtClean="0">
                <a:latin typeface="Arial" charset="0"/>
              </a:rPr>
              <a:t>Israēlam</a:t>
            </a:r>
            <a:r>
              <a:rPr lang="lv-LV" sz="2400" smtClean="0">
                <a:latin typeface="Arial" charset="0"/>
              </a:rPr>
              <a:t> </a:t>
            </a:r>
            <a:r>
              <a:rPr lang="lv-LV" sz="2400" i="1" smtClean="0">
                <a:latin typeface="Arial" charset="0"/>
              </a:rPr>
              <a:t>valstību”</a:t>
            </a:r>
            <a:r>
              <a:rPr lang="lv-LV" sz="2400" smtClean="0">
                <a:latin typeface="Arial" charset="0"/>
              </a:rPr>
              <a:t>, proti, ‘Vai Ecēhiēla 21:32 tiks piepildīts tagad</a:t>
            </a:r>
            <a:r>
              <a:rPr lang="en-GB" sz="2400" smtClean="0"/>
              <a:t>?‘  (A</a:t>
            </a:r>
            <a:r>
              <a:rPr lang="lv-LV" sz="2400" smtClean="0">
                <a:latin typeface="Arial" charset="0"/>
              </a:rPr>
              <a:t>p.d.</a:t>
            </a:r>
            <a:r>
              <a:rPr lang="en-GB" sz="2400" smtClean="0"/>
              <a:t> 1:6-11).</a:t>
            </a:r>
          </a:p>
          <a:p>
            <a:pPr eaLnBrk="1" hangingPunct="1"/>
            <a:r>
              <a:rPr lang="en-GB" sz="2400" smtClean="0"/>
              <a:t>“</a:t>
            </a:r>
            <a:r>
              <a:rPr lang="lv-LV" sz="2400" smtClean="0">
                <a:latin typeface="Arial" charset="0"/>
              </a:rPr>
              <a:t>Kristu Jēzu, kas debesīm jāuzņem (tātad, Viņam tur jāpaliek) </a:t>
            </a:r>
            <a:r>
              <a:rPr lang="lv-LV" sz="2400" i="1" smtClean="0">
                <a:latin typeface="Arial" charset="0"/>
              </a:rPr>
              <a:t>līdz</a:t>
            </a:r>
            <a:r>
              <a:rPr lang="lv-LV" sz="2400" smtClean="0">
                <a:latin typeface="Arial" charset="0"/>
              </a:rPr>
              <a:t> </a:t>
            </a:r>
            <a:r>
              <a:rPr lang="lv-LV" sz="2400" i="1" smtClean="0">
                <a:latin typeface="Arial" charset="0"/>
              </a:rPr>
              <a:t>tam</a:t>
            </a:r>
            <a:r>
              <a:rPr lang="lv-LV" sz="2400" smtClean="0">
                <a:latin typeface="Arial" charset="0"/>
              </a:rPr>
              <a:t> </a:t>
            </a:r>
            <a:r>
              <a:rPr lang="lv-LV" sz="2400" i="1" smtClean="0">
                <a:latin typeface="Arial" charset="0"/>
              </a:rPr>
              <a:t>laikam, </a:t>
            </a:r>
            <a:r>
              <a:rPr lang="lv-LV" sz="2400" smtClean="0">
                <a:latin typeface="Arial" charset="0"/>
              </a:rPr>
              <a:t>kad viss būs panākts, par ko Dievs jau kopš seniem laikiem runājis ar svēto praviešu muti</a:t>
            </a:r>
            <a:r>
              <a:rPr lang="en-GB" sz="2400" smtClean="0"/>
              <a:t>" (A</a:t>
            </a:r>
            <a:r>
              <a:rPr lang="lv-LV" sz="2400" smtClean="0">
                <a:latin typeface="Arial" charset="0"/>
              </a:rPr>
              <a:t>p.d.</a:t>
            </a:r>
            <a:r>
              <a:rPr lang="en-GB" sz="2400" smtClean="0"/>
              <a:t> 3:20,21).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lv-LV" sz="4500" smtClean="0">
                <a:latin typeface="Arial" charset="0"/>
              </a:rPr>
              <a:t>Atjaunotā Dieva valstība virs zemes</a:t>
            </a:r>
            <a:r>
              <a:rPr lang="en-GB" sz="4500" smtClean="0"/>
              <a:t> </a:t>
            </a:r>
          </a:p>
        </p:txBody>
      </p:sp>
      <p:sp>
        <p:nvSpPr>
          <p:cNvPr id="27650" name="Content Placeholder 2"/>
          <p:cNvSpPr>
            <a:spLocks noGrp="1"/>
          </p:cNvSpPr>
          <p:nvPr>
            <p:ph idx="1"/>
          </p:nvPr>
        </p:nvSpPr>
        <p:spPr>
          <a:xfrm>
            <a:off x="395288" y="1600200"/>
            <a:ext cx="8291512" cy="4997450"/>
          </a:xfrm>
        </p:spPr>
        <p:txBody>
          <a:bodyPr/>
          <a:lstStyle/>
          <a:p>
            <a:pPr eaLnBrk="1" hangingPunct="1">
              <a:lnSpc>
                <a:spcPct val="80000"/>
              </a:lnSpc>
            </a:pPr>
            <a:r>
              <a:rPr lang="en-GB" sz="1800" smtClean="0"/>
              <a:t>“</a:t>
            </a:r>
            <a:r>
              <a:rPr lang="lv-LV" sz="1800" smtClean="0">
                <a:latin typeface="Arial" charset="0"/>
              </a:rPr>
              <a:t>Tai pašā laikā Es sabrukušo Dāvida mītni (Dāvida “troni” no Lūkas 1:32,33) uzcelšu no jauna, Es aizsegšu ar pinumiem tajā radušos caurumus un plaisas, atjaunošu to, kas būs tai nolūzis, un beigās izveidošu to no jauna pilnīgi tādu</a:t>
            </a:r>
            <a:r>
              <a:rPr lang="lv-LV" sz="1800" i="1" smtClean="0">
                <a:latin typeface="Arial" charset="0"/>
              </a:rPr>
              <a:t>, kāda tā kādreiz ir bijusi senajās dienas</a:t>
            </a:r>
            <a:r>
              <a:rPr lang="en-GB" sz="1800" smtClean="0"/>
              <a:t>" (Amos</a:t>
            </a:r>
            <a:r>
              <a:rPr lang="lv-LV" sz="1800" smtClean="0">
                <a:latin typeface="Arial" charset="0"/>
              </a:rPr>
              <a:t>a</a:t>
            </a:r>
            <a:r>
              <a:rPr lang="en-GB" sz="1800" smtClean="0"/>
              <a:t> 9:11). </a:t>
            </a:r>
          </a:p>
          <a:p>
            <a:pPr eaLnBrk="1" hangingPunct="1">
              <a:lnSpc>
                <a:spcPct val="80000"/>
              </a:lnSpc>
            </a:pPr>
            <a:r>
              <a:rPr lang="en-GB" sz="1800" smtClean="0"/>
              <a:t>“</a:t>
            </a:r>
            <a:r>
              <a:rPr lang="lv-LV" sz="1800" smtClean="0">
                <a:latin typeface="Arial" charset="0"/>
              </a:rPr>
              <a:t>Jēkaba (Izraēla) dēli stāvēs </a:t>
            </a:r>
            <a:r>
              <a:rPr lang="lv-LV" sz="1800" i="1" smtClean="0">
                <a:latin typeface="Arial" charset="0"/>
              </a:rPr>
              <a:t>kā</a:t>
            </a:r>
            <a:r>
              <a:rPr lang="lv-LV" sz="1800" smtClean="0">
                <a:latin typeface="Arial" charset="0"/>
              </a:rPr>
              <a:t> </a:t>
            </a:r>
            <a:r>
              <a:rPr lang="lv-LV" sz="1800" i="1" smtClean="0">
                <a:latin typeface="Arial" charset="0"/>
              </a:rPr>
              <a:t>agrāk</a:t>
            </a:r>
            <a:r>
              <a:rPr lang="lv-LV" sz="1800" smtClean="0">
                <a:latin typeface="Arial" charset="0"/>
              </a:rPr>
              <a:t> par Mani, un viņa draudze pastāvēs Manā priekšā</a:t>
            </a:r>
            <a:r>
              <a:rPr lang="en-GB" sz="1800" smtClean="0"/>
              <a:t>" (Jer. 30:20).</a:t>
            </a:r>
          </a:p>
          <a:p>
            <a:pPr eaLnBrk="1" hangingPunct="1">
              <a:lnSpc>
                <a:spcPct val="80000"/>
              </a:lnSpc>
            </a:pPr>
            <a:r>
              <a:rPr lang="en-GB" sz="1800" smtClean="0"/>
              <a:t>“</a:t>
            </a:r>
            <a:r>
              <a:rPr lang="lv-LV" sz="1800" smtClean="0">
                <a:latin typeface="Arial" charset="0"/>
              </a:rPr>
              <a:t>Tas Kungs izraudzīs Sev atkal Jeruzalemi</a:t>
            </a:r>
            <a:r>
              <a:rPr lang="en-GB" sz="1800" smtClean="0"/>
              <a:t>" (</a:t>
            </a:r>
            <a:r>
              <a:rPr lang="lv-LV" sz="1800" smtClean="0">
                <a:latin typeface="Arial" charset="0"/>
              </a:rPr>
              <a:t>Cah</a:t>
            </a:r>
            <a:r>
              <a:rPr lang="en-GB" sz="1800" smtClean="0"/>
              <a:t>. 2:12),</a:t>
            </a:r>
            <a:r>
              <a:rPr lang="lv-LV" sz="1800" smtClean="0">
                <a:latin typeface="Arial" charset="0"/>
              </a:rPr>
              <a:t> padarot to par Savas vispasaules valstības galvaspilsētu </a:t>
            </a:r>
            <a:r>
              <a:rPr lang="en-GB" sz="1800" smtClean="0"/>
              <a:t>(</a:t>
            </a:r>
            <a:r>
              <a:rPr lang="lv-LV" sz="1800" smtClean="0">
                <a:latin typeface="Arial" charset="0"/>
              </a:rPr>
              <a:t>salīdz. ar</a:t>
            </a:r>
            <a:r>
              <a:rPr lang="en-GB" sz="1800" smtClean="0"/>
              <a:t>. Ps. 48:2; </a:t>
            </a:r>
            <a:r>
              <a:rPr lang="lv-LV" sz="1800" smtClean="0">
                <a:latin typeface="Arial" charset="0"/>
              </a:rPr>
              <a:t>Jes</a:t>
            </a:r>
            <a:r>
              <a:rPr lang="en-GB" sz="1800" smtClean="0"/>
              <a:t>. 2:2-4).</a:t>
            </a:r>
          </a:p>
          <a:p>
            <a:pPr eaLnBrk="1" hangingPunct="1">
              <a:lnSpc>
                <a:spcPct val="80000"/>
              </a:lnSpc>
            </a:pPr>
            <a:r>
              <a:rPr lang="en-GB" sz="1800" smtClean="0"/>
              <a:t>“</a:t>
            </a:r>
            <a:r>
              <a:rPr lang="lv-LV" sz="1800" smtClean="0">
                <a:latin typeface="Arial" charset="0"/>
              </a:rPr>
              <a:t>Agrākā pirmatnējā valsts vara” jeb valstība atgriezīsies Jeruzalemē</a:t>
            </a:r>
            <a:r>
              <a:rPr lang="en-GB" sz="1800" smtClean="0"/>
              <a:t> (</a:t>
            </a:r>
            <a:r>
              <a:rPr lang="lv-LV" sz="1800" smtClean="0">
                <a:latin typeface="Arial" charset="0"/>
              </a:rPr>
              <a:t>Mihas</a:t>
            </a:r>
            <a:r>
              <a:rPr lang="en-GB" sz="1800" smtClean="0"/>
              <a:t> 4:8).</a:t>
            </a:r>
          </a:p>
          <a:p>
            <a:pPr eaLnBrk="1" hangingPunct="1">
              <a:lnSpc>
                <a:spcPct val="80000"/>
              </a:lnSpc>
            </a:pPr>
            <a:r>
              <a:rPr lang="en-GB" sz="1800" smtClean="0"/>
              <a:t>“</a:t>
            </a:r>
            <a:r>
              <a:rPr lang="lv-LV" sz="1800" smtClean="0">
                <a:latin typeface="Arial" charset="0"/>
              </a:rPr>
              <a:t>Es darīšu citādu Jūdas un Israēla likteni un abas zemes atjaunošu </a:t>
            </a:r>
            <a:r>
              <a:rPr lang="lv-LV" sz="1800" i="1" smtClean="0">
                <a:latin typeface="Arial" charset="0"/>
              </a:rPr>
              <a:t>kā</a:t>
            </a:r>
            <a:r>
              <a:rPr lang="lv-LV" sz="1800" smtClean="0">
                <a:latin typeface="Arial" charset="0"/>
              </a:rPr>
              <a:t> </a:t>
            </a:r>
            <a:r>
              <a:rPr lang="lv-LV" sz="1800" i="1" smtClean="0">
                <a:latin typeface="Arial" charset="0"/>
              </a:rPr>
              <a:t>agrāk…</a:t>
            </a:r>
            <a:r>
              <a:rPr lang="lv-LV" sz="1800" smtClean="0">
                <a:latin typeface="Arial" charset="0"/>
              </a:rPr>
              <a:t> </a:t>
            </a:r>
            <a:r>
              <a:rPr lang="en-GB" sz="1800" smtClean="0"/>
              <a:t>...</a:t>
            </a:r>
            <a:r>
              <a:rPr lang="lv-LV" sz="1800" smtClean="0">
                <a:latin typeface="Arial" charset="0"/>
              </a:rPr>
              <a:t>Tur nākotnē atkal dzirdēs prieka balsis… Un Es atvedīšu atpakaļ šīs zemes trimdiniekus, un viss būs kā agrāk… šinī vietā (Jeruzalemē)… un visās vietās </a:t>
            </a:r>
            <a:r>
              <a:rPr lang="lv-LV" sz="1800" i="1" smtClean="0">
                <a:latin typeface="Arial" charset="0"/>
              </a:rPr>
              <a:t>atkal</a:t>
            </a:r>
            <a:r>
              <a:rPr lang="lv-LV" sz="1800" smtClean="0">
                <a:latin typeface="Arial" charset="0"/>
              </a:rPr>
              <a:t> būs ganības, kur gani ganīs savas avis</a:t>
            </a:r>
            <a:r>
              <a:rPr lang="en-GB" sz="1800" smtClean="0"/>
              <a:t>" (Jer. 33:7-13).</a:t>
            </a:r>
          </a:p>
          <a:p>
            <a:pPr eaLnBrk="1" hangingPunct="1">
              <a:lnSpc>
                <a:spcPct val="80000"/>
              </a:lnSpc>
              <a:buFont typeface="Wingdings 2" pitchFamily="18" charset="2"/>
              <a:buNone/>
            </a:pPr>
            <a:endParaRPr lang="en-GB" sz="1800" smtClean="0">
              <a:latin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GB" sz="4500" smtClean="0"/>
              <a:t>5.4  </a:t>
            </a:r>
            <a:r>
              <a:rPr lang="lv-LV" sz="4500" smtClean="0">
                <a:latin typeface="Arial" charset="0"/>
              </a:rPr>
              <a:t>Dieva valstība nākotnē</a:t>
            </a:r>
            <a:r>
              <a:rPr lang="en-GB" sz="4500" smtClean="0"/>
              <a:t/>
            </a:r>
            <a:br>
              <a:rPr lang="en-GB" sz="4500" smtClean="0"/>
            </a:br>
            <a:endParaRPr lang="en-GB" sz="4500" smtClean="0"/>
          </a:p>
        </p:txBody>
      </p:sp>
      <p:sp>
        <p:nvSpPr>
          <p:cNvPr id="28674"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lv-LV" sz="4500" smtClean="0">
                <a:latin typeface="Arial" charset="0"/>
              </a:rPr>
              <a:t>Mēs valdīsim uz zemes Dieva valstībā</a:t>
            </a:r>
            <a:endParaRPr lang="en-GB" sz="4500" smtClean="0"/>
          </a:p>
        </p:txBody>
      </p:sp>
      <p:sp>
        <p:nvSpPr>
          <p:cNvPr id="29698" name="Content Placeholder 2"/>
          <p:cNvSpPr>
            <a:spLocks noGrp="1"/>
          </p:cNvSpPr>
          <p:nvPr>
            <p:ph idx="1"/>
          </p:nvPr>
        </p:nvSpPr>
        <p:spPr/>
        <p:txBody>
          <a:bodyPr/>
          <a:lstStyle/>
          <a:p>
            <a:pPr eaLnBrk="1" hangingPunct="1">
              <a:lnSpc>
                <a:spcPct val="90000"/>
              </a:lnSpc>
            </a:pPr>
            <a:r>
              <a:rPr lang="lv-LV" sz="2200" smtClean="0">
                <a:latin typeface="Arial" charset="0"/>
              </a:rPr>
              <a:t>Mēs būsim par “ķēniņiem un priesteriem, kas valdīs pār visu zemi</a:t>
            </a:r>
            <a:r>
              <a:rPr lang="en-GB" sz="2200" smtClean="0"/>
              <a:t>" (</a:t>
            </a:r>
            <a:r>
              <a:rPr lang="lv-LV" sz="2200" smtClean="0">
                <a:latin typeface="Arial" charset="0"/>
              </a:rPr>
              <a:t>Rev</a:t>
            </a:r>
            <a:r>
              <a:rPr lang="en-GB" sz="2200" smtClean="0"/>
              <a:t>. 5:10). </a:t>
            </a:r>
            <a:r>
              <a:rPr lang="lv-LV" sz="2200" smtClean="0">
                <a:latin typeface="Arial" charset="0"/>
              </a:rPr>
              <a:t>Mēs valdīsim pār dažāda izmēra un skaita cilvēku kopienām</a:t>
            </a:r>
            <a:r>
              <a:rPr lang="en-GB" sz="2200" smtClean="0"/>
              <a:t>;  </a:t>
            </a:r>
            <a:r>
              <a:rPr lang="lv-LV" sz="2200" smtClean="0">
                <a:latin typeface="Arial" charset="0"/>
              </a:rPr>
              <a:t>viena pārvaldībā būs desmit pilsētas, cita – piecas</a:t>
            </a:r>
            <a:r>
              <a:rPr lang="en-GB" sz="2200" smtClean="0"/>
              <a:t> (</a:t>
            </a:r>
            <a:r>
              <a:rPr lang="lv-LV" sz="2200" smtClean="0">
                <a:latin typeface="Arial" charset="0"/>
              </a:rPr>
              <a:t>Lūkas</a:t>
            </a:r>
            <a:r>
              <a:rPr lang="en-GB" sz="2200" smtClean="0"/>
              <a:t> 19:17). </a:t>
            </a:r>
            <a:r>
              <a:rPr lang="lv-LV" sz="2200" smtClean="0">
                <a:latin typeface="Arial" charset="0"/>
              </a:rPr>
              <a:t>Līdz ar Kristu mēs valdīsim pār zemi</a:t>
            </a:r>
            <a:r>
              <a:rPr lang="en-GB" sz="2200" smtClean="0"/>
              <a:t> (</a:t>
            </a:r>
            <a:r>
              <a:rPr lang="lv-LV" sz="2200" smtClean="0">
                <a:latin typeface="Arial" charset="0"/>
              </a:rPr>
              <a:t>Atkl</a:t>
            </a:r>
            <a:r>
              <a:rPr lang="en-GB" sz="2200" smtClean="0"/>
              <a:t>. 2:27; 2</a:t>
            </a:r>
            <a:r>
              <a:rPr lang="lv-LV" sz="2200" smtClean="0">
                <a:latin typeface="Arial" charset="0"/>
              </a:rPr>
              <a:t>.</a:t>
            </a:r>
            <a:r>
              <a:rPr lang="en-GB" sz="2200" smtClean="0"/>
              <a:t> Tim. 2:12).  “</a:t>
            </a:r>
            <a:r>
              <a:rPr lang="lv-LV" sz="2200" smtClean="0">
                <a:latin typeface="Arial" charset="0"/>
              </a:rPr>
              <a:t>Tad ķēniņš (Jēzus) valdīs pēc taisnības un valsts vadītāji (ticīgie) spriedīs taisnu tiesu</a:t>
            </a:r>
            <a:r>
              <a:rPr lang="en-GB" sz="2200" smtClean="0"/>
              <a:t>" (</a:t>
            </a:r>
            <a:r>
              <a:rPr lang="lv-LV" sz="2200" smtClean="0">
                <a:latin typeface="Arial" charset="0"/>
              </a:rPr>
              <a:t>Jes</a:t>
            </a:r>
            <a:r>
              <a:rPr lang="en-GB" sz="2200" smtClean="0"/>
              <a:t>. 32:1; Ps. 45:1</a:t>
            </a:r>
            <a:r>
              <a:rPr lang="lv-LV" sz="2200" smtClean="0">
                <a:latin typeface="Arial" charset="0"/>
              </a:rPr>
              <a:t>7</a:t>
            </a:r>
            <a:r>
              <a:rPr lang="en-GB" sz="2200" smtClean="0"/>
              <a:t>).</a:t>
            </a:r>
          </a:p>
          <a:p>
            <a:pPr eaLnBrk="1" hangingPunct="1">
              <a:lnSpc>
                <a:spcPct val="90000"/>
              </a:lnSpc>
            </a:pPr>
            <a:r>
              <a:rPr lang="lv-LV" sz="2200" smtClean="0">
                <a:latin typeface="Arial" charset="0"/>
              </a:rPr>
              <a:t>Kristus valdīs Dāvida atjaunotajā tronī mūžīgi </a:t>
            </a:r>
            <a:r>
              <a:rPr lang="en-GB" sz="2200" smtClean="0"/>
              <a:t>(</a:t>
            </a:r>
            <a:r>
              <a:rPr lang="lv-LV" sz="2200" smtClean="0">
                <a:latin typeface="Arial" charset="0"/>
              </a:rPr>
              <a:t>Lūkas</a:t>
            </a:r>
            <a:r>
              <a:rPr lang="en-GB" sz="2200" smtClean="0"/>
              <a:t> 1:32,33)</a:t>
            </a:r>
            <a:r>
              <a:rPr lang="lv-LV" sz="2200" smtClean="0">
                <a:latin typeface="Arial" charset="0"/>
              </a:rPr>
              <a:t>, Viņš valdīs Dāvida tronī Jeruzalemē pār Izraēla tautu.</a:t>
            </a:r>
            <a:endParaRPr lang="en-GB" sz="2200" smtClean="0">
              <a:latin typeface="Arial" charset="0"/>
            </a:endParaRPr>
          </a:p>
          <a:p>
            <a:pPr eaLnBrk="1" hangingPunct="1">
              <a:lnSpc>
                <a:spcPct val="90000"/>
              </a:lnSpc>
            </a:pPr>
            <a:endParaRPr lang="en-GB" sz="22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endParaRPr lang="en-GB" smtClean="0"/>
          </a:p>
        </p:txBody>
      </p:sp>
      <p:sp>
        <p:nvSpPr>
          <p:cNvPr id="30722" name="Content Placeholder 2"/>
          <p:cNvSpPr>
            <a:spLocks noGrp="1"/>
          </p:cNvSpPr>
          <p:nvPr>
            <p:ph idx="1"/>
          </p:nvPr>
        </p:nvSpPr>
        <p:spPr>
          <a:xfrm>
            <a:off x="468313" y="1989138"/>
            <a:ext cx="8229600" cy="4389437"/>
          </a:xfrm>
        </p:spPr>
        <p:txBody>
          <a:bodyPr/>
          <a:lstStyle/>
          <a:p>
            <a:pPr eaLnBrk="1" hangingPunct="1">
              <a:lnSpc>
                <a:spcPct val="90000"/>
              </a:lnSpc>
            </a:pPr>
            <a:r>
              <a:rPr lang="lv-LV" sz="2400" smtClean="0">
                <a:latin typeface="Arial" charset="0"/>
              </a:rPr>
              <a:t>Jes</a:t>
            </a:r>
            <a:r>
              <a:rPr lang="en-GB" sz="2400" smtClean="0"/>
              <a:t>. 2:2,3: “</a:t>
            </a:r>
            <a:r>
              <a:rPr lang="lv-LV" sz="2400" smtClean="0">
                <a:latin typeface="Arial" charset="0"/>
              </a:rPr>
              <a:t>Laiku beigās notiks, ka Tā Kunga nama kalns (valstība</a:t>
            </a:r>
            <a:r>
              <a:rPr lang="en-GB" sz="2400" smtClean="0"/>
              <a:t> - Dan. 2:35,44) </a:t>
            </a:r>
            <a:r>
              <a:rPr lang="lv-LV" sz="2400" smtClean="0">
                <a:latin typeface="Arial" charset="0"/>
              </a:rPr>
              <a:t>stāvēs jo stingri savos pamatos un pacelsies pāri visiem kalniem un pakalniem (jo Dieva valstība būs pārāka par cilvēku valstībām) </a:t>
            </a:r>
            <a:r>
              <a:rPr lang="en-GB" sz="2400" smtClean="0"/>
              <a:t>...</a:t>
            </a:r>
            <a:r>
              <a:rPr lang="lv-LV" sz="2400" smtClean="0">
                <a:latin typeface="Arial" charset="0"/>
              </a:rPr>
              <a:t>un pie tā saplūdīs visas tautas. Un nāks daudzas tautas un sacīs: ‘Iesim, kāpsim Tā Kunga kalnā, Jēkaba Dieva namā, lai Viņš mums māca Savus ceļus… Jo no Ciānas izies pamācība un Tā Kunga vārds no Jeruzalemes”.</a:t>
            </a:r>
            <a:endParaRPr lang="en-GB" sz="24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endParaRPr lang="en-GB" smtClean="0"/>
          </a:p>
        </p:txBody>
      </p:sp>
      <p:sp>
        <p:nvSpPr>
          <p:cNvPr id="32770" name="Content Placeholder 2"/>
          <p:cNvSpPr>
            <a:spLocks noGrp="1"/>
          </p:cNvSpPr>
          <p:nvPr>
            <p:ph idx="1"/>
          </p:nvPr>
        </p:nvSpPr>
        <p:spPr/>
        <p:txBody>
          <a:bodyPr/>
          <a:lstStyle/>
          <a:p>
            <a:pPr eaLnBrk="1" hangingPunct="1">
              <a:lnSpc>
                <a:spcPct val="80000"/>
              </a:lnSpc>
            </a:pPr>
            <a:r>
              <a:rPr lang="lv-LV" sz="2400" smtClean="0">
                <a:latin typeface="Arial" charset="0"/>
              </a:rPr>
              <a:t>Cah.</a:t>
            </a:r>
            <a:r>
              <a:rPr lang="en-GB" sz="2400" smtClean="0"/>
              <a:t> 8:20-23:  “</a:t>
            </a:r>
            <a:r>
              <a:rPr lang="lv-LV" sz="2400" smtClean="0">
                <a:latin typeface="Arial" charset="0"/>
              </a:rPr>
              <a:t>Nāks vēl daudzas tautas un daudzu pilsētu iedzīvotāji, un vienas pilsētas iedzīvotāji griezīsies pie kādas citas pilsētas iedzīvotājiem un teiks: iesim pielūgt To Kungu un meklēt To Kungu Cebaotu (salīdz. ar Cah.</a:t>
            </a:r>
            <a:r>
              <a:rPr lang="en-GB" sz="2400" smtClean="0"/>
              <a:t> 14:16</a:t>
            </a:r>
            <a:r>
              <a:rPr lang="lv-LV" sz="2400" smtClean="0">
                <a:latin typeface="Arial" charset="0"/>
              </a:rPr>
              <a:t>:</a:t>
            </a:r>
            <a:r>
              <a:rPr lang="en-GB" sz="2400" smtClean="0"/>
              <a:t> </a:t>
            </a:r>
            <a:r>
              <a:rPr lang="lv-LV" sz="2400" smtClean="0">
                <a:latin typeface="Arial" charset="0"/>
              </a:rPr>
              <a:t>“ik gadus”</a:t>
            </a:r>
            <a:r>
              <a:rPr lang="en-GB" sz="2400" smtClean="0"/>
              <a:t>)</a:t>
            </a:r>
            <a:r>
              <a:rPr lang="lv-LV" sz="2400" smtClean="0">
                <a:latin typeface="Arial" charset="0"/>
              </a:rPr>
              <a:t>; es arī iešu!</a:t>
            </a:r>
            <a:r>
              <a:rPr lang="en-GB" sz="2400" smtClean="0"/>
              <a:t> </a:t>
            </a:r>
            <a:r>
              <a:rPr lang="lv-LV" sz="2400" smtClean="0">
                <a:latin typeface="Arial" charset="0"/>
              </a:rPr>
              <a:t>Tā lieliem pulkiem nāks daudz ļaužu, daudzas tautas meklēs To Kungu Cebaotu Jeruzalemē </a:t>
            </a:r>
            <a:r>
              <a:rPr lang="en-GB" sz="2400" smtClean="0"/>
              <a:t>...</a:t>
            </a:r>
            <a:r>
              <a:rPr lang="lv-LV" sz="2400" smtClean="0">
                <a:latin typeface="Arial" charset="0"/>
              </a:rPr>
              <a:t>desmit vīru no dažādām tautām un valodām satvers vienu jūdu vīru aiz svārku stērbeles un teiks: mēs iesim ar jums kopā, jo mēs dzirdējām, ka Dievs ir ar jums</a:t>
            </a:r>
            <a:r>
              <a:rPr lang="en-GB" sz="2400" smtClean="0"/>
              <a:t>".</a:t>
            </a:r>
          </a:p>
          <a:p>
            <a:pPr eaLnBrk="1" hangingPunct="1">
              <a:lnSpc>
                <a:spcPct val="80000"/>
              </a:lnSpc>
            </a:pPr>
            <a:endParaRPr lang="en-GB" sz="24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endParaRPr lang="en-GB" smtClean="0"/>
          </a:p>
        </p:txBody>
      </p:sp>
      <p:sp>
        <p:nvSpPr>
          <p:cNvPr id="33794" name="Content Placeholder 2"/>
          <p:cNvSpPr>
            <a:spLocks noGrp="1"/>
          </p:cNvSpPr>
          <p:nvPr>
            <p:ph idx="1"/>
          </p:nvPr>
        </p:nvSpPr>
        <p:spPr/>
        <p:txBody>
          <a:bodyPr/>
          <a:lstStyle/>
          <a:p>
            <a:pPr lvl="1" eaLnBrk="1" hangingPunct="1">
              <a:lnSpc>
                <a:spcPct val="90000"/>
              </a:lnSpc>
              <a:buFont typeface="Wingdings 2" pitchFamily="18" charset="2"/>
              <a:buNone/>
            </a:pPr>
            <a:r>
              <a:rPr lang="en-GB" sz="2200" smtClean="0"/>
              <a:t>“</a:t>
            </a:r>
            <a:r>
              <a:rPr lang="lv-LV" sz="2200" smtClean="0">
                <a:latin typeface="Arial" charset="0"/>
              </a:rPr>
              <a:t>Tie ikviens sēdēs un dzīvos bez bailēm zem sava vīna un vīģes koka, jo nebūs neviena, kas tiem iedvestu bailes</a:t>
            </a:r>
            <a:r>
              <a:rPr lang="en-GB" sz="2200" smtClean="0"/>
              <a:t>" (</a:t>
            </a:r>
            <a:r>
              <a:rPr lang="lv-LV" sz="2200" smtClean="0">
                <a:latin typeface="Arial" charset="0"/>
              </a:rPr>
              <a:t>Mihas</a:t>
            </a:r>
            <a:r>
              <a:rPr lang="en-GB" sz="2200" smtClean="0"/>
              <a:t> 4:4).</a:t>
            </a:r>
          </a:p>
          <a:p>
            <a:pPr lvl="1" eaLnBrk="1" hangingPunct="1">
              <a:lnSpc>
                <a:spcPct val="90000"/>
              </a:lnSpc>
              <a:buFont typeface="Wingdings 2" pitchFamily="18" charset="2"/>
              <a:buNone/>
            </a:pPr>
            <a:r>
              <a:rPr lang="lv-LV" sz="2200" smtClean="0">
                <a:latin typeface="Arial" charset="0"/>
              </a:rPr>
              <a:t>Jesaja</a:t>
            </a:r>
            <a:r>
              <a:rPr lang="en-GB" sz="2200" smtClean="0"/>
              <a:t> 35:1-7 “</a:t>
            </a:r>
            <a:r>
              <a:rPr lang="lv-LV" sz="2200" smtClean="0">
                <a:latin typeface="Arial" charset="0"/>
              </a:rPr>
              <a:t>Priecāsies tuksnesis un izkaltusī nora, klajums līksmos un ziedēs kā puķu lauks! Tie ziedēs un līksmos priekā un ar gavilēm… jo ūdens izverd tuksnesī un strauti izkaltušā klajumā… un izkaltusī zeme (taps) par ūdens avotu</a:t>
            </a:r>
            <a:r>
              <a:rPr lang="en-GB" sz="2200" smtClean="0"/>
              <a:t>".  </a:t>
            </a:r>
          </a:p>
          <a:p>
            <a:pPr lvl="1" eaLnBrk="1" hangingPunct="1">
              <a:lnSpc>
                <a:spcPct val="90000"/>
              </a:lnSpc>
              <a:buFont typeface="Wingdings 2" pitchFamily="18" charset="2"/>
              <a:buNone/>
            </a:pPr>
            <a:r>
              <a:rPr lang="en-GB" sz="2200" smtClean="0"/>
              <a:t>“</a:t>
            </a:r>
            <a:r>
              <a:rPr lang="lv-LV" sz="2200" smtClean="0">
                <a:latin typeface="Arial" charset="0"/>
              </a:rPr>
              <a:t>Vilki un jēri ies kopā ganos</a:t>
            </a:r>
            <a:r>
              <a:rPr lang="en-GB" sz="2200" smtClean="0"/>
              <a:t>", </a:t>
            </a:r>
            <a:r>
              <a:rPr lang="lv-LV" sz="2200" smtClean="0">
                <a:latin typeface="Arial" charset="0"/>
              </a:rPr>
              <a:t>un bērni rotaļāsies ar čūskām</a:t>
            </a:r>
            <a:r>
              <a:rPr lang="en-GB" sz="2200" smtClean="0"/>
              <a:t> (</a:t>
            </a:r>
            <a:r>
              <a:rPr lang="lv-LV" sz="2200" smtClean="0">
                <a:latin typeface="Arial" charset="0"/>
              </a:rPr>
              <a:t>Jes</a:t>
            </a:r>
            <a:r>
              <a:rPr lang="en-GB" sz="2200" smtClean="0"/>
              <a:t>. 65:25; 11:6-8).</a:t>
            </a:r>
          </a:p>
          <a:p>
            <a:pPr lvl="1" eaLnBrk="1" hangingPunct="1">
              <a:lnSpc>
                <a:spcPct val="90000"/>
              </a:lnSpc>
              <a:buFont typeface="Wingdings 2" pitchFamily="18" charset="2"/>
              <a:buNone/>
            </a:pPr>
            <a:endParaRPr lang="en-GB" sz="22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eaLnBrk="1" hangingPunct="1"/>
            <a:r>
              <a:rPr lang="en-GB" smtClean="0"/>
              <a:t>5.1  </a:t>
            </a:r>
            <a:r>
              <a:rPr lang="lv-LV" smtClean="0">
                <a:latin typeface="Arial" charset="0"/>
              </a:rPr>
              <a:t>Valstības raksturojums</a:t>
            </a:r>
            <a:endParaRPr lang="en-GB" smtClean="0"/>
          </a:p>
        </p:txBody>
      </p:sp>
      <p:sp>
        <p:nvSpPr>
          <p:cNvPr id="15362" name="Content Placeholder 2"/>
          <p:cNvSpPr>
            <a:spLocks noGrp="1"/>
          </p:cNvSpPr>
          <p:nvPr>
            <p:ph idx="1"/>
          </p:nvPr>
        </p:nvSpPr>
        <p:spPr/>
        <p:txBody>
          <a:bodyPr/>
          <a:lstStyle/>
          <a:p>
            <a:pPr eaLnBrk="1" hangingPunct="1"/>
            <a:r>
              <a:rPr lang="lv-LV" smtClean="0">
                <a:latin typeface="Arial" charset="0"/>
              </a:rPr>
              <a:t>Dieva Valstības evaņģēlijs [prieka vēsts] </a:t>
            </a:r>
            <a:r>
              <a:rPr lang="en-GB" smtClean="0"/>
              <a:t> (Matt. 4:23) </a:t>
            </a:r>
            <a:r>
              <a:rPr lang="lv-LV" smtClean="0">
                <a:latin typeface="Arial" charset="0"/>
              </a:rPr>
              <a:t>tika iepriekš sludināts Ābrahāmam Dieva apsolījumu par mūžīgu dzīvi uz zemes veidā</a:t>
            </a:r>
            <a:r>
              <a:rPr lang="en-GB" smtClean="0"/>
              <a:t> (Gal. 3:8). </a:t>
            </a:r>
            <a:r>
              <a:rPr lang="lv-LV" smtClean="0">
                <a:latin typeface="Arial" charset="0"/>
              </a:rPr>
              <a:t>Tādēļ “Dieva Valstība” ir laiks pēc Kristus atgriešanās, kad šie apsolījumi tiks piepildīti</a:t>
            </a:r>
            <a:r>
              <a:rPr lang="en-GB" smtClean="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r>
              <a:rPr lang="en-GB" smtClean="0"/>
              <a:t>5.5  </a:t>
            </a:r>
            <a:r>
              <a:rPr lang="lv-LV" smtClean="0">
                <a:latin typeface="Arial" charset="0"/>
              </a:rPr>
              <a:t>Tūkstošgade</a:t>
            </a:r>
            <a:endParaRPr lang="en-GB" smtClean="0"/>
          </a:p>
        </p:txBody>
      </p:sp>
      <p:sp>
        <p:nvSpPr>
          <p:cNvPr id="34818"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eaLnBrk="1" hangingPunct="1"/>
            <a:endParaRPr lang="en-GB" smtClean="0"/>
          </a:p>
        </p:txBody>
      </p:sp>
      <p:sp>
        <p:nvSpPr>
          <p:cNvPr id="35842" name="Content Placeholder 2"/>
          <p:cNvSpPr>
            <a:spLocks noGrp="1"/>
          </p:cNvSpPr>
          <p:nvPr>
            <p:ph idx="1"/>
          </p:nvPr>
        </p:nvSpPr>
        <p:spPr/>
        <p:txBody>
          <a:bodyPr/>
          <a:lstStyle/>
          <a:p>
            <a:pPr eaLnBrk="1" hangingPunct="1">
              <a:lnSpc>
                <a:spcPct val="90000"/>
              </a:lnSpc>
            </a:pPr>
            <a:r>
              <a:rPr lang="lv-LV" sz="2400" smtClean="0">
                <a:latin typeface="Arial" charset="0"/>
              </a:rPr>
              <a:t>Pirmā Dieva valstības daļa ilgs tūkstoš gadus –’Tūkstošgadi’</a:t>
            </a:r>
            <a:r>
              <a:rPr lang="en-GB" sz="2400" smtClean="0"/>
              <a:t> (</a:t>
            </a:r>
            <a:r>
              <a:rPr lang="lv-LV" sz="2400" smtClean="0">
                <a:latin typeface="Arial" charset="0"/>
              </a:rPr>
              <a:t>skat Atkl.</a:t>
            </a:r>
            <a:r>
              <a:rPr lang="en-GB" sz="2400" smtClean="0"/>
              <a:t> 20:2-7). </a:t>
            </a:r>
            <a:r>
              <a:rPr lang="lv-LV" sz="2400" smtClean="0">
                <a:latin typeface="Arial" charset="0"/>
              </a:rPr>
              <a:t>Tūkstošgades laikā uz zemes būs divas ļaužu grupas</a:t>
            </a:r>
            <a:r>
              <a:rPr lang="en-GB" sz="2400" smtClean="0"/>
              <a:t>:-</a:t>
            </a:r>
          </a:p>
          <a:p>
            <a:pPr eaLnBrk="1" hangingPunct="1">
              <a:lnSpc>
                <a:spcPct val="90000"/>
              </a:lnSpc>
            </a:pPr>
            <a:r>
              <a:rPr lang="en-GB" sz="2400" b="1" smtClean="0"/>
              <a:t>1</a:t>
            </a:r>
            <a:r>
              <a:rPr lang="lv-LV" sz="2400" b="1" smtClean="0">
                <a:latin typeface="Arial" charset="0"/>
              </a:rPr>
              <a:t>.</a:t>
            </a:r>
            <a:r>
              <a:rPr lang="en-GB" sz="2400" b="1" smtClean="0"/>
              <a:t> </a:t>
            </a:r>
            <a:r>
              <a:rPr lang="en-GB" sz="2400" smtClean="0"/>
              <a:t> </a:t>
            </a:r>
            <a:r>
              <a:rPr lang="lv-LV" sz="2400" smtClean="0">
                <a:latin typeface="Arial" charset="0"/>
              </a:rPr>
              <a:t>Svētie</a:t>
            </a:r>
            <a:r>
              <a:rPr lang="en-GB" sz="2400" smtClean="0"/>
              <a:t> – </a:t>
            </a:r>
            <a:r>
              <a:rPr lang="lv-LV" sz="2400" smtClean="0">
                <a:latin typeface="Arial" charset="0"/>
              </a:rPr>
              <a:t>tie no mums, kas pienācīgā veidā sekojuši Kristum šai dzīvē, kuri iemantos mūžīgu dzīvību Kristus soģa troņa priekšā</a:t>
            </a:r>
            <a:r>
              <a:rPr lang="en-GB" sz="2400" smtClean="0"/>
              <a:t>.  </a:t>
            </a:r>
          </a:p>
          <a:p>
            <a:pPr eaLnBrk="1" hangingPunct="1">
              <a:lnSpc>
                <a:spcPct val="90000"/>
              </a:lnSpc>
            </a:pPr>
            <a:r>
              <a:rPr lang="en-GB" sz="2400" b="1" smtClean="0"/>
              <a:t>2</a:t>
            </a:r>
            <a:r>
              <a:rPr lang="lv-LV" sz="2400" b="1" smtClean="0">
                <a:latin typeface="Arial" charset="0"/>
              </a:rPr>
              <a:t>.</a:t>
            </a:r>
            <a:r>
              <a:rPr lang="en-GB" sz="2400" b="1" smtClean="0"/>
              <a:t> </a:t>
            </a:r>
            <a:r>
              <a:rPr lang="en-GB" sz="2400" smtClean="0"/>
              <a:t> </a:t>
            </a:r>
            <a:r>
              <a:rPr lang="lv-LV" sz="2400" smtClean="0">
                <a:latin typeface="Arial" charset="0"/>
              </a:rPr>
              <a:t>Parastie, mirstīgie ļaudis, kas nav zinājuši neko par evaņģēliju Kristus atgriešanās laikā – viņi nebūs atbildīgi soģa troņa priekšā</a:t>
            </a:r>
            <a:r>
              <a:rPr lang="en-GB" sz="2400" smtClean="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lv-LV" sz="4500" b="1" i="1" smtClean="0">
                <a:latin typeface="Arial" charset="0"/>
              </a:rPr>
              <a:t>Ja Kristus atgriežas šodien</a:t>
            </a:r>
            <a:r>
              <a:rPr lang="en-GB" sz="4500" b="1" i="1" smtClean="0"/>
              <a:t>:</a:t>
            </a:r>
            <a:r>
              <a:rPr lang="en-GB" sz="4500" smtClean="0"/>
              <a:t/>
            </a:r>
            <a:br>
              <a:rPr lang="en-GB" sz="4500" smtClean="0"/>
            </a:br>
            <a:endParaRPr lang="en-GB" sz="4500" smtClean="0"/>
          </a:p>
        </p:txBody>
      </p:sp>
      <p:sp>
        <p:nvSpPr>
          <p:cNvPr id="36866" name="Content Placeholder 2"/>
          <p:cNvSpPr>
            <a:spLocks noGrp="1"/>
          </p:cNvSpPr>
          <p:nvPr>
            <p:ph idx="1"/>
          </p:nvPr>
        </p:nvSpPr>
        <p:spPr/>
        <p:txBody>
          <a:bodyPr/>
          <a:lstStyle/>
          <a:p>
            <a:pPr eaLnBrk="1" hangingPunct="1">
              <a:lnSpc>
                <a:spcPct val="80000"/>
              </a:lnSpc>
            </a:pPr>
            <a:r>
              <a:rPr lang="en-GB" sz="2400" b="1" smtClean="0"/>
              <a:t>1. </a:t>
            </a:r>
            <a:r>
              <a:rPr lang="en-GB" sz="2400" smtClean="0"/>
              <a:t> </a:t>
            </a:r>
            <a:r>
              <a:rPr lang="lv-LV" sz="2400" smtClean="0">
                <a:latin typeface="Arial" charset="0"/>
              </a:rPr>
              <a:t>Atbildīgie mirušie tiks augšāmcelti, un līdz ar atbildīgajiem dzīvajiem tie nostāsies soģa troņa priekšā.</a:t>
            </a:r>
            <a:endParaRPr lang="en-GB" sz="2400" smtClean="0"/>
          </a:p>
          <a:p>
            <a:pPr eaLnBrk="1" hangingPunct="1">
              <a:lnSpc>
                <a:spcPct val="80000"/>
              </a:lnSpc>
            </a:pPr>
            <a:r>
              <a:rPr lang="en-GB" sz="2400" b="1" smtClean="0"/>
              <a:t>2. </a:t>
            </a:r>
            <a:r>
              <a:rPr lang="en-GB" sz="2400" smtClean="0"/>
              <a:t> </a:t>
            </a:r>
            <a:r>
              <a:rPr lang="lv-LV" sz="2400" smtClean="0">
                <a:latin typeface="Arial" charset="0"/>
              </a:rPr>
              <a:t>Netaisnie atbildīgie tiks sodīti ar nāvi, un taisnie saņems mūžīgo dzīvību</a:t>
            </a:r>
            <a:r>
              <a:rPr lang="en-GB" sz="2400" smtClean="0"/>
              <a:t>. </a:t>
            </a:r>
            <a:r>
              <a:rPr lang="lv-LV" sz="2400" smtClean="0">
                <a:latin typeface="Arial" charset="0"/>
              </a:rPr>
              <a:t>Sods nāks arī pār tautām, kas pretojas Kristum</a:t>
            </a:r>
            <a:r>
              <a:rPr lang="en-GB" sz="2400" smtClean="0"/>
              <a:t>.</a:t>
            </a:r>
          </a:p>
          <a:p>
            <a:pPr eaLnBrk="1" hangingPunct="1">
              <a:lnSpc>
                <a:spcPct val="80000"/>
              </a:lnSpc>
            </a:pPr>
            <a:r>
              <a:rPr lang="en-GB" sz="2400" b="1" smtClean="0"/>
              <a:t>3.</a:t>
            </a:r>
            <a:r>
              <a:rPr lang="en-GB" sz="2400" smtClean="0"/>
              <a:t> </a:t>
            </a:r>
            <a:r>
              <a:rPr lang="lv-LV" sz="2400" smtClean="0">
                <a:latin typeface="Arial" charset="0"/>
              </a:rPr>
              <a:t>Taisnie tad valdīs pār tiem ļaudīm, kas tad dzīvos, bet kas nebūs atbildīgi Dieva priekšā; taisnie mācīs tiem evaņģēliju kā “ķēniņi un priesteri”</a:t>
            </a:r>
            <a:r>
              <a:rPr lang="en-GB" sz="2400" smtClean="0"/>
              <a:t> (</a:t>
            </a:r>
            <a:r>
              <a:rPr lang="lv-LV" sz="2400" smtClean="0">
                <a:latin typeface="Arial" charset="0"/>
              </a:rPr>
              <a:t>Atkl</a:t>
            </a:r>
            <a:r>
              <a:rPr lang="en-GB" sz="2400" smtClean="0"/>
              <a:t>. 5:10).</a:t>
            </a:r>
          </a:p>
          <a:p>
            <a:pPr eaLnBrk="1" hangingPunct="1">
              <a:lnSpc>
                <a:spcPct val="80000"/>
              </a:lnSpc>
            </a:pPr>
            <a:endParaRPr lang="en-GB" sz="24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endParaRPr lang="en-GB" smtClean="0"/>
          </a:p>
        </p:txBody>
      </p:sp>
      <p:sp>
        <p:nvSpPr>
          <p:cNvPr id="37890" name="Content Placeholder 2"/>
          <p:cNvSpPr>
            <a:spLocks noGrp="1"/>
          </p:cNvSpPr>
          <p:nvPr>
            <p:ph idx="1"/>
          </p:nvPr>
        </p:nvSpPr>
        <p:spPr/>
        <p:txBody>
          <a:bodyPr/>
          <a:lstStyle/>
          <a:p>
            <a:pPr eaLnBrk="1" hangingPunct="1">
              <a:lnSpc>
                <a:spcPct val="80000"/>
              </a:lnSpc>
            </a:pPr>
            <a:r>
              <a:rPr lang="en-GB" sz="2200" b="1" smtClean="0"/>
              <a:t>4. </a:t>
            </a:r>
            <a:r>
              <a:rPr lang="en-GB" sz="2200" smtClean="0"/>
              <a:t> </a:t>
            </a:r>
            <a:r>
              <a:rPr lang="lv-LV" sz="2200" smtClean="0">
                <a:latin typeface="Arial" charset="0"/>
              </a:rPr>
              <a:t>Tas turpināsies</a:t>
            </a:r>
            <a:r>
              <a:rPr lang="en-GB" sz="2200" smtClean="0"/>
              <a:t> </a:t>
            </a:r>
            <a:r>
              <a:rPr lang="lv-LV" sz="2200" smtClean="0">
                <a:latin typeface="Arial" charset="0"/>
              </a:rPr>
              <a:t>1 000</a:t>
            </a:r>
            <a:r>
              <a:rPr lang="en-GB" sz="2200" smtClean="0"/>
              <a:t> </a:t>
            </a:r>
            <a:r>
              <a:rPr lang="lv-LV" sz="2200" smtClean="0">
                <a:latin typeface="Arial" charset="0"/>
              </a:rPr>
              <a:t>gadus</a:t>
            </a:r>
            <a:r>
              <a:rPr lang="en-GB" sz="2200" smtClean="0"/>
              <a:t>. </a:t>
            </a:r>
            <a:r>
              <a:rPr lang="lv-LV" sz="2200" smtClean="0">
                <a:latin typeface="Arial" charset="0"/>
              </a:rPr>
              <a:t>Visi mirstīgie šinī laikā dzirdēs evaņģēlija vēsti un tādēļ taps atbildīgi Dieva priekšā. Viņi dzīvos daudz ilgāku un laimīgāku mūžu</a:t>
            </a:r>
            <a:r>
              <a:rPr lang="en-GB" sz="2200" smtClean="0"/>
              <a:t>.</a:t>
            </a:r>
          </a:p>
          <a:p>
            <a:pPr eaLnBrk="1" hangingPunct="1">
              <a:lnSpc>
                <a:spcPct val="80000"/>
              </a:lnSpc>
            </a:pPr>
            <a:r>
              <a:rPr lang="en-GB" sz="2200" b="1" smtClean="0"/>
              <a:t>5. </a:t>
            </a:r>
            <a:r>
              <a:rPr lang="en-GB" sz="2200" smtClean="0"/>
              <a:t> </a:t>
            </a:r>
            <a:r>
              <a:rPr lang="lv-LV" sz="2200" smtClean="0">
                <a:latin typeface="Arial" charset="0"/>
              </a:rPr>
              <a:t>Tūkstošgades beigās notiks sacelšanās pret Kristu un svētajiem, kurai Dievs darīs galu</a:t>
            </a:r>
            <a:r>
              <a:rPr lang="en-GB" sz="2200" smtClean="0"/>
              <a:t> (</a:t>
            </a:r>
            <a:r>
              <a:rPr lang="lv-LV" sz="2200" smtClean="0">
                <a:latin typeface="Arial" charset="0"/>
              </a:rPr>
              <a:t>Atkl</a:t>
            </a:r>
            <a:r>
              <a:rPr lang="en-GB" sz="2200" smtClean="0"/>
              <a:t>. 20:8,9).</a:t>
            </a:r>
          </a:p>
          <a:p>
            <a:pPr eaLnBrk="1" hangingPunct="1">
              <a:lnSpc>
                <a:spcPct val="80000"/>
              </a:lnSpc>
            </a:pPr>
            <a:r>
              <a:rPr lang="en-GB" sz="2200" b="1" smtClean="0"/>
              <a:t>6.</a:t>
            </a:r>
            <a:r>
              <a:rPr lang="en-GB" sz="2200" smtClean="0"/>
              <a:t> </a:t>
            </a:r>
            <a:r>
              <a:rPr lang="lv-LV" sz="2200" smtClean="0">
                <a:latin typeface="Arial" charset="0"/>
              </a:rPr>
              <a:t>Tūkstošgades galā visi tie, kas šajā laikā miruši, tiks augšāmcelti un nostāsies soģa troņa priekšā</a:t>
            </a:r>
            <a:r>
              <a:rPr lang="en-GB" sz="2200" smtClean="0"/>
              <a:t> (</a:t>
            </a:r>
            <a:r>
              <a:rPr lang="lv-LV" sz="2200" smtClean="0">
                <a:latin typeface="Arial" charset="0"/>
              </a:rPr>
              <a:t>Atkl</a:t>
            </a:r>
            <a:r>
              <a:rPr lang="en-GB" sz="2200" smtClean="0"/>
              <a:t>. 20:5,11-15).</a:t>
            </a:r>
          </a:p>
          <a:p>
            <a:pPr eaLnBrk="1" hangingPunct="1">
              <a:lnSpc>
                <a:spcPct val="80000"/>
              </a:lnSpc>
            </a:pPr>
            <a:r>
              <a:rPr lang="en-GB" sz="2200" b="1" smtClean="0"/>
              <a:t>7. </a:t>
            </a:r>
            <a:r>
              <a:rPr lang="en-GB" sz="2200" smtClean="0"/>
              <a:t> </a:t>
            </a:r>
            <a:r>
              <a:rPr lang="lv-LV" sz="2200" smtClean="0">
                <a:latin typeface="Arial" charset="0"/>
              </a:rPr>
              <a:t>Netaisnie tiks iznīcināti, un taisnie pievienosies mums mūžīgajā dzīvē</a:t>
            </a:r>
            <a:r>
              <a:rPr lang="en-GB" sz="2200" smtClean="0"/>
              <a:t>.</a:t>
            </a:r>
          </a:p>
          <a:p>
            <a:pPr eaLnBrk="1" hangingPunct="1">
              <a:lnSpc>
                <a:spcPct val="80000"/>
              </a:lnSpc>
            </a:pPr>
            <a:endParaRPr lang="en-GB" sz="22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457200" y="704850"/>
            <a:ext cx="8229600" cy="1143000"/>
          </a:xfrm>
        </p:spPr>
        <p:txBody>
          <a:bodyPr/>
          <a:lstStyle/>
          <a:p>
            <a:pPr eaLnBrk="1" hangingPunct="1"/>
            <a:r>
              <a:rPr lang="en-GB" sz="4500" smtClean="0"/>
              <a:t> 5</a:t>
            </a:r>
            <a:r>
              <a:rPr lang="lv-LV" sz="4500" smtClean="0">
                <a:latin typeface="Arial" charset="0"/>
              </a:rPr>
              <a:t>. nodarbība</a:t>
            </a:r>
            <a:r>
              <a:rPr lang="en-GB" sz="4500" smtClean="0"/>
              <a:t>: </a:t>
            </a:r>
            <a:r>
              <a:rPr lang="lv-LV" sz="4500" smtClean="0">
                <a:latin typeface="Arial" charset="0"/>
              </a:rPr>
              <a:t>jautājumi</a:t>
            </a:r>
            <a:r>
              <a:rPr lang="en-GB" sz="4500" smtClean="0"/>
              <a:t/>
            </a:r>
            <a:br>
              <a:rPr lang="en-GB" sz="4500" smtClean="0"/>
            </a:br>
            <a:endParaRPr lang="en-GB" sz="4500" smtClean="0"/>
          </a:p>
        </p:txBody>
      </p:sp>
      <p:sp>
        <p:nvSpPr>
          <p:cNvPr id="38914" name="Content Placeholder 2"/>
          <p:cNvSpPr>
            <a:spLocks noGrp="1"/>
          </p:cNvSpPr>
          <p:nvPr>
            <p:ph sz="half" idx="1"/>
          </p:nvPr>
        </p:nvSpPr>
        <p:spPr>
          <a:xfrm>
            <a:off x="457200" y="1920875"/>
            <a:ext cx="4038600" cy="4433888"/>
          </a:xfrm>
        </p:spPr>
        <p:txBody>
          <a:bodyPr/>
          <a:lstStyle/>
          <a:p>
            <a:pPr eaLnBrk="1" hangingPunct="1">
              <a:lnSpc>
                <a:spcPct val="80000"/>
              </a:lnSpc>
            </a:pPr>
            <a:r>
              <a:rPr lang="en-GB" sz="1400" smtClean="0"/>
              <a:t>1. 	</a:t>
            </a:r>
            <a:r>
              <a:rPr lang="lv-LV" sz="1400" smtClean="0">
                <a:latin typeface="Arial" charset="0"/>
              </a:rPr>
              <a:t>Kurš no sekojošajiem ir laiks Dieva valstības nodibināšanai?</a:t>
            </a:r>
            <a:endParaRPr lang="en-GB" sz="1400" smtClean="0"/>
          </a:p>
          <a:p>
            <a:pPr eaLnBrk="1" hangingPunct="1">
              <a:lnSpc>
                <a:spcPct val="80000"/>
              </a:lnSpc>
            </a:pPr>
            <a:r>
              <a:rPr lang="lv-LV" sz="1400" smtClean="0">
                <a:latin typeface="Arial" charset="0"/>
              </a:rPr>
              <a:t>Tā ir vienmēr pastāvējusi</a:t>
            </a:r>
            <a:endParaRPr lang="en-GB" sz="1400" smtClean="0"/>
          </a:p>
          <a:p>
            <a:pPr eaLnBrk="1" hangingPunct="1">
              <a:lnSpc>
                <a:spcPct val="80000"/>
              </a:lnSpc>
            </a:pPr>
            <a:r>
              <a:rPr lang="lv-LV" sz="1400" smtClean="0">
                <a:latin typeface="Arial" charset="0"/>
              </a:rPr>
              <a:t>Kristus atgriešanās laikā</a:t>
            </a:r>
            <a:endParaRPr lang="en-GB" sz="1400" smtClean="0"/>
          </a:p>
          <a:p>
            <a:pPr eaLnBrk="1" hangingPunct="1">
              <a:lnSpc>
                <a:spcPct val="80000"/>
              </a:lnSpc>
            </a:pPr>
            <a:r>
              <a:rPr lang="lv-LV" sz="1400" smtClean="0">
                <a:latin typeface="Arial" charset="0"/>
              </a:rPr>
              <a:t>Vasarsvētku laikā 1.gadsimtā</a:t>
            </a:r>
            <a:endParaRPr lang="en-GB" sz="1400" smtClean="0"/>
          </a:p>
          <a:p>
            <a:pPr eaLnBrk="1" hangingPunct="1">
              <a:lnSpc>
                <a:spcPct val="80000"/>
              </a:lnSpc>
            </a:pPr>
            <a:r>
              <a:rPr lang="lv-LV" sz="1400" smtClean="0">
                <a:latin typeface="Arial" charset="0"/>
              </a:rPr>
              <a:t>Ticīgo sirdīs to pievēršanās laikā</a:t>
            </a:r>
            <a:r>
              <a:rPr lang="en-GB" sz="1400" smtClean="0"/>
              <a:t>.</a:t>
            </a:r>
          </a:p>
          <a:p>
            <a:pPr eaLnBrk="1" hangingPunct="1">
              <a:lnSpc>
                <a:spcPct val="80000"/>
              </a:lnSpc>
            </a:pPr>
            <a:r>
              <a:rPr lang="en-GB" sz="1400" smtClean="0"/>
              <a:t> </a:t>
            </a:r>
          </a:p>
          <a:p>
            <a:pPr eaLnBrk="1" hangingPunct="1">
              <a:lnSpc>
                <a:spcPct val="80000"/>
              </a:lnSpc>
            </a:pPr>
            <a:r>
              <a:rPr lang="en-GB" sz="1400" smtClean="0"/>
              <a:t>2. 	</a:t>
            </a:r>
            <a:r>
              <a:rPr lang="lv-LV" sz="1400" smtClean="0">
                <a:latin typeface="Arial" charset="0"/>
              </a:rPr>
              <a:t>Vai Dieva valstība ir pastāvējusi pagātnē? Ja ir, tad kādā veidā?</a:t>
            </a:r>
            <a:endParaRPr lang="en-GB" sz="1400" smtClean="0"/>
          </a:p>
          <a:p>
            <a:pPr eaLnBrk="1" hangingPunct="1">
              <a:lnSpc>
                <a:spcPct val="80000"/>
              </a:lnSpc>
            </a:pPr>
            <a:r>
              <a:rPr lang="en-GB" sz="1400" smtClean="0"/>
              <a:t> </a:t>
            </a:r>
          </a:p>
          <a:p>
            <a:pPr eaLnBrk="1" hangingPunct="1">
              <a:lnSpc>
                <a:spcPct val="80000"/>
              </a:lnSpc>
            </a:pPr>
            <a:r>
              <a:rPr lang="en-GB" sz="1400" smtClean="0"/>
              <a:t>3. 	</a:t>
            </a:r>
            <a:r>
              <a:rPr lang="lv-LV" sz="1400" smtClean="0">
                <a:latin typeface="Arial" charset="0"/>
              </a:rPr>
              <a:t>Kad tā beidza pastāvēt</a:t>
            </a:r>
            <a:r>
              <a:rPr lang="en-GB" sz="1400" smtClean="0"/>
              <a:t>?</a:t>
            </a:r>
          </a:p>
          <a:p>
            <a:pPr eaLnBrk="1" hangingPunct="1">
              <a:lnSpc>
                <a:spcPct val="80000"/>
              </a:lnSpc>
            </a:pPr>
            <a:r>
              <a:rPr lang="en-GB" sz="1400" smtClean="0"/>
              <a:t> </a:t>
            </a:r>
          </a:p>
          <a:p>
            <a:pPr eaLnBrk="1" hangingPunct="1">
              <a:lnSpc>
                <a:spcPct val="80000"/>
              </a:lnSpc>
            </a:pPr>
            <a:r>
              <a:rPr lang="en-GB" sz="1400" smtClean="0"/>
              <a:t>4. 	</a:t>
            </a:r>
            <a:r>
              <a:rPr lang="lv-LV" sz="1400" smtClean="0">
                <a:latin typeface="Arial" charset="0"/>
              </a:rPr>
              <a:t>Kas ir Tūkstošgade?</a:t>
            </a:r>
            <a:endParaRPr lang="en-GB" sz="1400" smtClean="0"/>
          </a:p>
          <a:p>
            <a:pPr eaLnBrk="1" hangingPunct="1">
              <a:lnSpc>
                <a:spcPct val="80000"/>
              </a:lnSpc>
            </a:pPr>
            <a:r>
              <a:rPr lang="lv-LV" sz="1400" smtClean="0">
                <a:latin typeface="Arial" charset="0"/>
              </a:rPr>
              <a:t>Žēlastības valdīšana mūsu sirdīs</a:t>
            </a:r>
            <a:endParaRPr lang="en-GB" sz="1400" smtClean="0"/>
          </a:p>
          <a:p>
            <a:pPr eaLnBrk="1" hangingPunct="1">
              <a:lnSpc>
                <a:spcPct val="80000"/>
              </a:lnSpc>
            </a:pPr>
            <a:r>
              <a:rPr lang="lv-LV" sz="1400" smtClean="0">
                <a:latin typeface="Arial" charset="0"/>
              </a:rPr>
              <a:t>Tūkstošgadīga ticīgo valdīšana debesīs</a:t>
            </a:r>
            <a:endParaRPr lang="en-GB" sz="1400" smtClean="0"/>
          </a:p>
          <a:p>
            <a:pPr eaLnBrk="1" hangingPunct="1">
              <a:lnSpc>
                <a:spcPct val="80000"/>
              </a:lnSpc>
            </a:pPr>
            <a:r>
              <a:rPr lang="lv-LV" sz="1400" smtClean="0">
                <a:latin typeface="Arial" charset="0"/>
              </a:rPr>
              <a:t>Tūkstošgadīga Sātana valdīšana</a:t>
            </a:r>
            <a:r>
              <a:rPr lang="en-GB" sz="1400" smtClean="0"/>
              <a:t> </a:t>
            </a:r>
            <a:r>
              <a:rPr lang="lv-LV" sz="1400" smtClean="0">
                <a:latin typeface="Arial" charset="0"/>
              </a:rPr>
              <a:t>uz zemes</a:t>
            </a:r>
            <a:endParaRPr lang="en-GB" sz="1400" smtClean="0"/>
          </a:p>
          <a:p>
            <a:pPr eaLnBrk="1" hangingPunct="1">
              <a:lnSpc>
                <a:spcPct val="80000"/>
              </a:lnSpc>
            </a:pPr>
            <a:r>
              <a:rPr lang="lv-LV" sz="1400" smtClean="0">
                <a:latin typeface="Arial" charset="0"/>
              </a:rPr>
              <a:t>Pirmie Dieva valstības 1 000 gadi virs zemes.</a:t>
            </a:r>
            <a:endParaRPr lang="en-GB" sz="1400" smtClean="0"/>
          </a:p>
          <a:p>
            <a:pPr eaLnBrk="1" hangingPunct="1">
              <a:lnSpc>
                <a:spcPct val="80000"/>
              </a:lnSpc>
            </a:pPr>
            <a:endParaRPr lang="en-GB" sz="1400" smtClean="0"/>
          </a:p>
        </p:txBody>
      </p:sp>
      <p:sp>
        <p:nvSpPr>
          <p:cNvPr id="38915" name="Content Placeholder 3"/>
          <p:cNvSpPr>
            <a:spLocks noGrp="1"/>
          </p:cNvSpPr>
          <p:nvPr>
            <p:ph sz="half" idx="2"/>
          </p:nvPr>
        </p:nvSpPr>
        <p:spPr>
          <a:xfrm>
            <a:off x="4643438" y="1916113"/>
            <a:ext cx="4038600" cy="4433887"/>
          </a:xfrm>
        </p:spPr>
        <p:txBody>
          <a:bodyPr/>
          <a:lstStyle/>
          <a:p>
            <a:pPr eaLnBrk="1" hangingPunct="1">
              <a:lnSpc>
                <a:spcPct val="80000"/>
              </a:lnSpc>
            </a:pPr>
            <a:r>
              <a:rPr lang="en-GB" sz="1400" smtClean="0"/>
              <a:t>5. 	</a:t>
            </a:r>
            <a:r>
              <a:rPr lang="lv-LV" sz="1400" smtClean="0">
                <a:latin typeface="Arial" charset="0"/>
              </a:rPr>
              <a:t>Kāda būs Valstība?</a:t>
            </a:r>
            <a:endParaRPr lang="en-GB" sz="1400" smtClean="0"/>
          </a:p>
          <a:p>
            <a:pPr eaLnBrk="1" hangingPunct="1">
              <a:lnSpc>
                <a:spcPct val="80000"/>
              </a:lnSpc>
            </a:pPr>
            <a:r>
              <a:rPr lang="en-GB" sz="1400" smtClean="0"/>
              <a:t> </a:t>
            </a:r>
          </a:p>
          <a:p>
            <a:pPr eaLnBrk="1" hangingPunct="1">
              <a:lnSpc>
                <a:spcPct val="80000"/>
              </a:lnSpc>
            </a:pPr>
            <a:r>
              <a:rPr lang="en-GB" sz="1400" smtClean="0"/>
              <a:t>6. 	</a:t>
            </a:r>
            <a:r>
              <a:rPr lang="lv-LV" sz="1400" smtClean="0">
                <a:latin typeface="Arial" charset="0"/>
              </a:rPr>
              <a:t>Ko šodienas ticīgie darīs Tūkstošgades laikā</a:t>
            </a:r>
            <a:r>
              <a:rPr lang="en-GB" sz="1400" smtClean="0"/>
              <a:t>?</a:t>
            </a:r>
          </a:p>
          <a:p>
            <a:pPr eaLnBrk="1" hangingPunct="1">
              <a:lnSpc>
                <a:spcPct val="80000"/>
              </a:lnSpc>
            </a:pPr>
            <a:r>
              <a:rPr lang="lv-LV" sz="1400" smtClean="0">
                <a:latin typeface="Arial" charset="0"/>
              </a:rPr>
              <a:t>Valdīs pār mirstīgajiem ļaudīm</a:t>
            </a:r>
          </a:p>
          <a:p>
            <a:pPr eaLnBrk="1" hangingPunct="1">
              <a:lnSpc>
                <a:spcPct val="80000"/>
              </a:lnSpc>
            </a:pPr>
            <a:endParaRPr lang="lv-LV" sz="1400" smtClean="0">
              <a:latin typeface="Arial" charset="0"/>
            </a:endParaRPr>
          </a:p>
          <a:p>
            <a:pPr eaLnBrk="1" hangingPunct="1">
              <a:lnSpc>
                <a:spcPct val="80000"/>
              </a:lnSpc>
              <a:buFont typeface="Wingdings 2" pitchFamily="18" charset="2"/>
              <a:buNone/>
            </a:pPr>
            <a:endParaRPr lang="en-GB" sz="1400" smtClean="0">
              <a:latin typeface="Arial" charset="0"/>
            </a:endParaRPr>
          </a:p>
          <a:p>
            <a:pPr eaLnBrk="1" hangingPunct="1">
              <a:lnSpc>
                <a:spcPct val="80000"/>
              </a:lnSpc>
            </a:pPr>
            <a:r>
              <a:rPr lang="lv-LV" sz="1400" smtClean="0">
                <a:latin typeface="Arial" charset="0"/>
              </a:rPr>
              <a:t>Valdīs debesīs</a:t>
            </a:r>
            <a:endParaRPr lang="en-GB" sz="1400" smtClean="0"/>
          </a:p>
          <a:p>
            <a:pPr eaLnBrk="1" hangingPunct="1">
              <a:lnSpc>
                <a:spcPct val="80000"/>
              </a:lnSpc>
            </a:pPr>
            <a:r>
              <a:rPr lang="lv-LV" sz="1400" smtClean="0">
                <a:latin typeface="Arial" charset="0"/>
              </a:rPr>
              <a:t>Mēs nezinām</a:t>
            </a:r>
            <a:endParaRPr lang="en-GB" sz="1400" smtClean="0"/>
          </a:p>
          <a:p>
            <a:pPr eaLnBrk="1" hangingPunct="1">
              <a:lnSpc>
                <a:spcPct val="80000"/>
              </a:lnSpc>
            </a:pPr>
            <a:r>
              <a:rPr lang="lv-LV" sz="1400" smtClean="0">
                <a:latin typeface="Arial" charset="0"/>
              </a:rPr>
              <a:t>Dzīvos uz citas planētas</a:t>
            </a:r>
            <a:endParaRPr lang="en-GB" sz="1400" smtClean="0"/>
          </a:p>
          <a:p>
            <a:pPr eaLnBrk="1" hangingPunct="1">
              <a:lnSpc>
                <a:spcPct val="80000"/>
              </a:lnSpc>
            </a:pPr>
            <a:r>
              <a:rPr lang="en-GB" sz="1400" smtClean="0"/>
              <a:t> </a:t>
            </a:r>
          </a:p>
          <a:p>
            <a:pPr eaLnBrk="1" hangingPunct="1">
              <a:lnSpc>
                <a:spcPct val="80000"/>
              </a:lnSpc>
            </a:pPr>
            <a:r>
              <a:rPr lang="en-GB" sz="1400" smtClean="0"/>
              <a:t>7. 	</a:t>
            </a:r>
            <a:r>
              <a:rPr lang="lv-LV" sz="1400" smtClean="0">
                <a:latin typeface="Arial" charset="0"/>
              </a:rPr>
              <a:t>Vai vēsti par Dieva valstību sludināja</a:t>
            </a:r>
            <a:r>
              <a:rPr lang="en-GB" sz="1400" smtClean="0"/>
              <a:t>:</a:t>
            </a:r>
          </a:p>
          <a:p>
            <a:pPr eaLnBrk="1" hangingPunct="1">
              <a:lnSpc>
                <a:spcPct val="80000"/>
              </a:lnSpc>
            </a:pPr>
            <a:r>
              <a:rPr lang="lv-LV" sz="1400" smtClean="0">
                <a:latin typeface="Arial" charset="0"/>
              </a:rPr>
              <a:t>Tikai Jaunajā Derībā</a:t>
            </a:r>
            <a:endParaRPr lang="en-GB" sz="1400" smtClean="0"/>
          </a:p>
          <a:p>
            <a:pPr eaLnBrk="1" hangingPunct="1">
              <a:lnSpc>
                <a:spcPct val="80000"/>
              </a:lnSpc>
            </a:pPr>
            <a:r>
              <a:rPr lang="lv-LV" sz="1400" smtClean="0">
                <a:latin typeface="Arial" charset="0"/>
              </a:rPr>
              <a:t>Tikai Jēzus un apustuļi</a:t>
            </a:r>
            <a:endParaRPr lang="en-GB" sz="1400" smtClean="0"/>
          </a:p>
          <a:p>
            <a:pPr eaLnBrk="1" hangingPunct="1">
              <a:lnSpc>
                <a:spcPct val="80000"/>
              </a:lnSpc>
            </a:pPr>
            <a:r>
              <a:rPr lang="lv-LV" sz="1400" smtClean="0">
                <a:latin typeface="Arial" charset="0"/>
              </a:rPr>
              <a:t>Kā Vecajā, tā Jaunajā Derībā</a:t>
            </a:r>
            <a:endParaRPr lang="en-GB" sz="1400" smtClean="0"/>
          </a:p>
          <a:p>
            <a:pPr eaLnBrk="1" hangingPunct="1">
              <a:lnSpc>
                <a:spcPct val="80000"/>
              </a:lnSpc>
            </a:pPr>
            <a:r>
              <a:rPr lang="lv-LV" sz="1400" smtClean="0">
                <a:latin typeface="Arial" charset="0"/>
              </a:rPr>
              <a:t>Tikai Vecajā Derībā</a:t>
            </a:r>
            <a:endParaRPr lang="en-GB" sz="1400" smtClean="0">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GB" sz="4500" smtClean="0"/>
              <a:t>5.2  </a:t>
            </a:r>
            <a:r>
              <a:rPr lang="lv-LV" sz="4500" smtClean="0">
                <a:latin typeface="Arial" charset="0"/>
              </a:rPr>
              <a:t>Valstība tagad nav nodibināta</a:t>
            </a:r>
            <a:endParaRPr lang="en-GB" sz="4500" smtClean="0"/>
          </a:p>
        </p:txBody>
      </p:sp>
      <p:sp>
        <p:nvSpPr>
          <p:cNvPr id="16386" name="Content Placeholder 2"/>
          <p:cNvSpPr>
            <a:spLocks noGrp="1"/>
          </p:cNvSpPr>
          <p:nvPr>
            <p:ph idx="1"/>
          </p:nvPr>
        </p:nvSpPr>
        <p:spPr/>
        <p:txBody>
          <a:bodyPr/>
          <a:lstStyle/>
          <a:p>
            <a:pPr eaLnBrk="1" hangingPunct="1">
              <a:lnSpc>
                <a:spcPct val="90000"/>
              </a:lnSpc>
            </a:pPr>
            <a:r>
              <a:rPr lang="lv-LV" smtClean="0">
                <a:latin typeface="Arial" charset="0"/>
              </a:rPr>
              <a:t>Šobrīd pasaule sastāv no “cilvēku ķēniņvalstīm</a:t>
            </a:r>
            <a:r>
              <a:rPr lang="en-GB" smtClean="0"/>
              <a:t>" (Dan. 4:1</a:t>
            </a:r>
            <a:r>
              <a:rPr lang="lv-LV" smtClean="0">
                <a:latin typeface="Arial" charset="0"/>
              </a:rPr>
              <a:t>4</a:t>
            </a:r>
            <a:r>
              <a:rPr lang="en-GB" smtClean="0"/>
              <a:t>). </a:t>
            </a:r>
            <a:r>
              <a:rPr lang="lv-LV" smtClean="0">
                <a:latin typeface="Arial" charset="0"/>
              </a:rPr>
              <a:t>Par Kristus atgriešanās laiku Atklāsmē 11:15 ir teikts: “pasaules valstība ir nākusi rokā mūsu Kungam un Viņa Svaidītajam, un Viņš būs valdnieks mūžīgi mūžam</a:t>
            </a:r>
            <a:r>
              <a:rPr lang="en-GB" smtClean="0"/>
              <a:t>". </a:t>
            </a:r>
          </a:p>
          <a:p>
            <a:pPr eaLnBrk="1" hangingPunct="1">
              <a:lnSpc>
                <a:spcPct val="90000"/>
              </a:lnSpc>
            </a:pPr>
            <a:r>
              <a:rPr lang="en-GB" smtClean="0"/>
              <a:t>“</a:t>
            </a:r>
            <a:r>
              <a:rPr lang="lv-LV" smtClean="0">
                <a:latin typeface="Arial" charset="0"/>
              </a:rPr>
              <a:t>Lai nāk Tava valstība, Tavs prāts lai notiek kā (tagad) debesīs, tā arī virs zemes</a:t>
            </a:r>
            <a:r>
              <a:rPr lang="en-GB" smtClean="0"/>
              <a:t>" (Matt. 6:10).  </a:t>
            </a:r>
          </a:p>
          <a:p>
            <a:pPr eaLnBrk="1" hangingPunct="1">
              <a:lnSpc>
                <a:spcPct val="90000"/>
              </a:lnSpc>
            </a:pPr>
            <a:r>
              <a:rPr lang="lv-LV" smtClean="0">
                <a:latin typeface="Arial" charset="0"/>
              </a:rPr>
              <a:t>Rakstos nekur nav runas par ‘valstību </a:t>
            </a:r>
            <a:r>
              <a:rPr lang="lv-LV" i="1" smtClean="0">
                <a:latin typeface="Arial" charset="0"/>
              </a:rPr>
              <a:t>debesīs’; runa ir par debesu valstību, ko Kristus nodibinās uz zemes, kad Viņš atgriezīsies</a:t>
            </a:r>
            <a:r>
              <a:rPr lang="en-GB"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lv-LV" smtClean="0">
                <a:latin typeface="Arial" charset="0"/>
              </a:rPr>
              <a:t>Tēls Daniēla</a:t>
            </a:r>
            <a:r>
              <a:rPr lang="en-GB" smtClean="0"/>
              <a:t> 2</a:t>
            </a:r>
          </a:p>
        </p:txBody>
      </p:sp>
      <p:sp>
        <p:nvSpPr>
          <p:cNvPr id="17410"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endParaRPr lang="en-GB" smtClean="0"/>
          </a:p>
        </p:txBody>
      </p:sp>
      <p:sp>
        <p:nvSpPr>
          <p:cNvPr id="18434" name="Content Placeholder 2"/>
          <p:cNvSpPr>
            <a:spLocks noGrp="1"/>
          </p:cNvSpPr>
          <p:nvPr>
            <p:ph idx="1"/>
          </p:nvPr>
        </p:nvSpPr>
        <p:spPr>
          <a:xfrm>
            <a:off x="468313" y="1916113"/>
            <a:ext cx="8229600" cy="4389437"/>
          </a:xfrm>
        </p:spPr>
        <p:txBody>
          <a:bodyPr/>
          <a:lstStyle/>
          <a:p>
            <a:pPr eaLnBrk="1" hangingPunct="1">
              <a:lnSpc>
                <a:spcPct val="90000"/>
              </a:lnSpc>
            </a:pPr>
            <a:r>
              <a:rPr lang="lv-LV" smtClean="0">
                <a:latin typeface="Arial" charset="0"/>
              </a:rPr>
              <a:t>Akmens</a:t>
            </a:r>
            <a:r>
              <a:rPr lang="en-GB" smtClean="0"/>
              <a:t> = </a:t>
            </a:r>
            <a:r>
              <a:rPr lang="lv-LV" smtClean="0">
                <a:latin typeface="Arial" charset="0"/>
              </a:rPr>
              <a:t>Jēzus</a:t>
            </a:r>
            <a:r>
              <a:rPr lang="en-GB" smtClean="0"/>
              <a:t> (Matt. 21:42; Acts 4:11; </a:t>
            </a:r>
            <a:r>
              <a:rPr lang="lv-LV" smtClean="0">
                <a:latin typeface="Arial" charset="0"/>
              </a:rPr>
              <a:t>Efez</a:t>
            </a:r>
            <a:r>
              <a:rPr lang="en-GB" smtClean="0"/>
              <a:t>. 2:20; 1</a:t>
            </a:r>
            <a:r>
              <a:rPr lang="lv-LV" smtClean="0">
                <a:latin typeface="Arial" charset="0"/>
              </a:rPr>
              <a:t>.</a:t>
            </a:r>
            <a:r>
              <a:rPr lang="en-GB" smtClean="0"/>
              <a:t> </a:t>
            </a:r>
            <a:r>
              <a:rPr lang="lv-LV" smtClean="0">
                <a:latin typeface="Arial" charset="0"/>
              </a:rPr>
              <a:t>Pētera</a:t>
            </a:r>
            <a:r>
              <a:rPr lang="en-GB" smtClean="0"/>
              <a:t> 2:4-8). </a:t>
            </a:r>
          </a:p>
          <a:p>
            <a:pPr eaLnBrk="1" hangingPunct="1">
              <a:lnSpc>
                <a:spcPct val="90000"/>
              </a:lnSpc>
            </a:pPr>
            <a:r>
              <a:rPr lang="en-GB" smtClean="0"/>
              <a:t> “</a:t>
            </a:r>
            <a:r>
              <a:rPr lang="lv-LV" smtClean="0">
                <a:latin typeface="Arial" charset="0"/>
              </a:rPr>
              <a:t>Kalns”, kuru Viņš radīs virs zemes, ir mūžīgā Dieva Valstība, kas tiks nodibināta Viņa otrās atnākšanas laikā. Šis pareģojums pats par sevi pierāda, ka Dieva valstība būs uz zemes, nevis debesīs.</a:t>
            </a:r>
            <a:endParaRPr lang="en-GB" smtClean="0"/>
          </a:p>
          <a:p>
            <a:pPr eaLnBrk="1" hangingPunct="1">
              <a:lnSpc>
                <a:spcPct val="90000"/>
              </a:lnSpc>
            </a:pPr>
            <a:r>
              <a:rPr lang="en-GB" smtClean="0"/>
              <a:t>“</a:t>
            </a:r>
            <a:r>
              <a:rPr lang="lv-LV" smtClean="0">
                <a:latin typeface="Arial" charset="0"/>
              </a:rPr>
              <a:t>Bet visu dienu galā kalns, uz kura atrodas Tā Kunga nams, stāvēs jo stipri</a:t>
            </a:r>
            <a:r>
              <a:rPr lang="en-GB" smtClean="0"/>
              <a:t>"; </a:t>
            </a:r>
            <a:r>
              <a:rPr lang="lv-LV" smtClean="0">
                <a:latin typeface="Arial" charset="0"/>
              </a:rPr>
              <a:t>un tālāk seko šīs valstības, kas būs uz zemes, apraksts</a:t>
            </a:r>
            <a:r>
              <a:rPr lang="en-GB" smtClean="0"/>
              <a:t> (</a:t>
            </a:r>
            <a:r>
              <a:rPr lang="lv-LV" smtClean="0">
                <a:latin typeface="Arial" charset="0"/>
              </a:rPr>
              <a:t>Mihas</a:t>
            </a:r>
            <a:r>
              <a:rPr lang="en-GB" smtClean="0"/>
              <a:t> 4:1-4). </a:t>
            </a:r>
          </a:p>
          <a:p>
            <a:pPr eaLnBrk="1" hangingPunct="1">
              <a:lnSpc>
                <a:spcPct val="90000"/>
              </a:lnSpc>
            </a:pPr>
            <a:endParaRPr lang="en-GB"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GB" smtClean="0"/>
              <a:t>Dan. 2:44</a:t>
            </a:r>
          </a:p>
        </p:txBody>
      </p:sp>
      <p:sp>
        <p:nvSpPr>
          <p:cNvPr id="19458" name="Content Placeholder 2"/>
          <p:cNvSpPr>
            <a:spLocks noGrp="1"/>
          </p:cNvSpPr>
          <p:nvPr>
            <p:ph idx="1"/>
          </p:nvPr>
        </p:nvSpPr>
        <p:spPr>
          <a:xfrm>
            <a:off x="468313" y="1916113"/>
            <a:ext cx="8229600" cy="4389437"/>
          </a:xfrm>
        </p:spPr>
        <p:txBody>
          <a:bodyPr/>
          <a:lstStyle/>
          <a:p>
            <a:pPr eaLnBrk="1" hangingPunct="1">
              <a:lnSpc>
                <a:spcPct val="80000"/>
              </a:lnSpc>
            </a:pPr>
            <a:r>
              <a:rPr lang="en-GB" sz="2400" smtClean="0"/>
              <a:t>Dan. 2:44: “</a:t>
            </a:r>
            <a:r>
              <a:rPr lang="lv-LV" sz="2400" smtClean="0">
                <a:latin typeface="Arial" charset="0"/>
              </a:rPr>
              <a:t>Debesu Dievs cels valsti, kura pastāvēs nesagrauta mūžīgi un kuras vara nepāries ne uz vienu citu tautu”</a:t>
            </a:r>
            <a:r>
              <a:rPr lang="en-GB" sz="2400" smtClean="0"/>
              <a:t>. </a:t>
            </a:r>
          </a:p>
          <a:p>
            <a:pPr eaLnBrk="1" hangingPunct="1">
              <a:lnSpc>
                <a:spcPct val="80000"/>
              </a:lnSpc>
            </a:pPr>
            <a:r>
              <a:rPr lang="lv-LV" sz="2400" smtClean="0">
                <a:latin typeface="Arial" charset="0"/>
              </a:rPr>
              <a:t>Dievs dos Jēzum Dāvida troni Jeruzalemē: </a:t>
            </a:r>
            <a:r>
              <a:rPr lang="en-GB" sz="2400" smtClean="0"/>
              <a:t>“</a:t>
            </a:r>
            <a:r>
              <a:rPr lang="lv-LV" sz="2400" smtClean="0">
                <a:latin typeface="Arial" charset="0"/>
              </a:rPr>
              <a:t>Un Viņš valdīs… mūžīgi, un Viņa valstībai nebūs gala</a:t>
            </a:r>
            <a:r>
              <a:rPr lang="en-GB" sz="2400" smtClean="0"/>
              <a:t>" (</a:t>
            </a:r>
            <a:r>
              <a:rPr lang="lv-LV" sz="2400" smtClean="0">
                <a:latin typeface="Arial" charset="0"/>
              </a:rPr>
              <a:t>Lūkas</a:t>
            </a:r>
            <a:r>
              <a:rPr lang="en-GB" sz="2400" smtClean="0"/>
              <a:t> 1:32,33). </a:t>
            </a:r>
            <a:r>
              <a:rPr lang="lv-LV" sz="2400" smtClean="0">
                <a:latin typeface="Arial" charset="0"/>
              </a:rPr>
              <a:t>Tātad nepieciešams noteikts sākumpunkts, kad Jēzus sāks valdīt Dāvida tronī. Tas notiks, kad Kristus atgriezīsies</a:t>
            </a:r>
            <a:r>
              <a:rPr lang="en-GB" sz="2400" smtClean="0"/>
              <a:t>. </a:t>
            </a:r>
          </a:p>
          <a:p>
            <a:pPr eaLnBrk="1" hangingPunct="1">
              <a:lnSpc>
                <a:spcPct val="80000"/>
              </a:lnSpc>
            </a:pPr>
            <a:r>
              <a:rPr lang="lv-LV" sz="2400" smtClean="0">
                <a:latin typeface="Arial" charset="0"/>
              </a:rPr>
              <a:t>Atkl</a:t>
            </a:r>
            <a:r>
              <a:rPr lang="en-GB" sz="2400" smtClean="0"/>
              <a:t>. 11:15 “</a:t>
            </a:r>
            <a:r>
              <a:rPr lang="lv-LV" sz="2400" smtClean="0">
                <a:latin typeface="Arial" charset="0"/>
              </a:rPr>
              <a:t>Pasaules valstība ir nākusi rokā mūsu Kungam un Viņa Svaidītajam, un Viņš būs valdnieks mūžīgi mūžam</a:t>
            </a:r>
            <a:r>
              <a:rPr lang="en-GB" sz="2400" smtClean="0"/>
              <a:t>". </a:t>
            </a:r>
            <a:r>
              <a:rPr lang="lv-LV" sz="2400" smtClean="0">
                <a:latin typeface="Arial" charset="0"/>
              </a:rPr>
              <a:t>Ir noteikts laiks, kad sāksies Kristus valstība un Viņa valdīšanas laiks; tas notiks, kad Viņš atgriezīsies</a:t>
            </a:r>
            <a:r>
              <a:rPr lang="en-GB" sz="2400" smtClean="0"/>
              <a:t>.</a:t>
            </a:r>
          </a:p>
          <a:p>
            <a:pPr eaLnBrk="1" hangingPunct="1">
              <a:lnSpc>
                <a:spcPct val="80000"/>
              </a:lnSpc>
            </a:pPr>
            <a:endParaRPr lang="en-GB" sz="24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GB" sz="4500" b="1" smtClean="0"/>
              <a:t>5:2 </a:t>
            </a:r>
            <a:r>
              <a:rPr lang="lv-LV" sz="4500" b="1" smtClean="0">
                <a:latin typeface="Arial" charset="0"/>
              </a:rPr>
              <a:t>Dieva valstība šobrīd nav nodibināta</a:t>
            </a:r>
            <a:endParaRPr lang="en-GB" sz="4500" smtClean="0"/>
          </a:p>
        </p:txBody>
      </p:sp>
      <p:sp>
        <p:nvSpPr>
          <p:cNvPr id="20482" name="Content Placeholder 2"/>
          <p:cNvSpPr>
            <a:spLocks noGrp="1"/>
          </p:cNvSpPr>
          <p:nvPr>
            <p:ph idx="1"/>
          </p:nvPr>
        </p:nvSpPr>
        <p:spPr/>
        <p:txBody>
          <a:bodyPr/>
          <a:lstStyle/>
          <a:p>
            <a:pPr eaLnBrk="1" hangingPunct="1"/>
            <a:r>
              <a:rPr lang="en-GB" sz="2400" smtClean="0"/>
              <a:t>“</a:t>
            </a:r>
            <a:r>
              <a:rPr lang="lv-LV" sz="2400" smtClean="0">
                <a:latin typeface="Arial" charset="0"/>
              </a:rPr>
              <a:t>Mana valstība nav no šīs pasaules”</a:t>
            </a:r>
            <a:r>
              <a:rPr lang="en-GB" sz="2400" smtClean="0"/>
              <a:t> (</a:t>
            </a:r>
            <a:r>
              <a:rPr lang="lv-LV" sz="2400" smtClean="0">
                <a:latin typeface="Arial" charset="0"/>
              </a:rPr>
              <a:t>Jāņa</a:t>
            </a:r>
            <a:r>
              <a:rPr lang="en-GB" sz="2400" smtClean="0"/>
              <a:t> 18:36). </a:t>
            </a:r>
          </a:p>
          <a:p>
            <a:pPr eaLnBrk="1" hangingPunct="1"/>
            <a:r>
              <a:rPr lang="en-GB" sz="2400" smtClean="0"/>
              <a:t>“</a:t>
            </a:r>
            <a:r>
              <a:rPr lang="lv-LV" sz="2400" smtClean="0">
                <a:latin typeface="Arial" charset="0"/>
              </a:rPr>
              <a:t>Miesa un asinis nevar iemantot Dieva valstību</a:t>
            </a:r>
            <a:r>
              <a:rPr lang="en-GB" sz="2400" smtClean="0"/>
              <a:t>" (1</a:t>
            </a:r>
            <a:r>
              <a:rPr lang="lv-LV" sz="2400" smtClean="0">
                <a:latin typeface="Arial" charset="0"/>
              </a:rPr>
              <a:t>.</a:t>
            </a:r>
            <a:r>
              <a:rPr lang="en-GB" sz="2400" smtClean="0"/>
              <a:t> </a:t>
            </a:r>
            <a:r>
              <a:rPr lang="lv-LV" sz="2400" smtClean="0">
                <a:latin typeface="Arial" charset="0"/>
              </a:rPr>
              <a:t>K</a:t>
            </a:r>
            <a:r>
              <a:rPr lang="en-GB" sz="2400" smtClean="0"/>
              <a:t>or. 15:50).</a:t>
            </a:r>
          </a:p>
          <a:p>
            <a:pPr eaLnBrk="1" hangingPunct="1"/>
            <a:r>
              <a:rPr lang="lv-LV" sz="2400" smtClean="0">
                <a:latin typeface="Arial" charset="0"/>
              </a:rPr>
              <a:t>Dievs mūs ir izredzējis par “tās valsts mantiniekiem, ko Viņš ir apsolījis tiem, kas Viņu mīl</a:t>
            </a:r>
            <a:r>
              <a:rPr lang="en-GB" sz="2400" smtClean="0"/>
              <a:t>" (</a:t>
            </a:r>
            <a:r>
              <a:rPr lang="lv-LV" sz="2400" smtClean="0">
                <a:latin typeface="Arial" charset="0"/>
              </a:rPr>
              <a:t>Jēkaba</a:t>
            </a:r>
            <a:r>
              <a:rPr lang="en-GB" sz="2400" smtClean="0"/>
              <a:t> 2:5),</a:t>
            </a:r>
            <a:r>
              <a:rPr lang="lv-LV" sz="2400" smtClean="0">
                <a:latin typeface="Arial" charset="0"/>
              </a:rPr>
              <a:t> jo kristības padara mūs par Ābrahāma apsolījumu mantiniekiem.</a:t>
            </a:r>
            <a:r>
              <a:rPr lang="en-GB" sz="2400" smtClean="0"/>
              <a:t> </a:t>
            </a:r>
          </a:p>
          <a:p>
            <a:pPr eaLnBrk="1" hangingPunct="1"/>
            <a:r>
              <a:rPr lang="lv-LV" sz="2400" smtClean="0">
                <a:latin typeface="Arial" charset="0"/>
              </a:rPr>
              <a:t>Apsolījumi par Dieva valstības mantošanu attiecas uz Kristus atgriešanās laiku, kad Ābrahāmam dotie apsolījumi piepildīsies</a:t>
            </a:r>
            <a:r>
              <a:rPr lang="en-GB" sz="2400" smtClean="0"/>
              <a:t> (Matt.25:34; 1</a:t>
            </a:r>
            <a:r>
              <a:rPr lang="lv-LV" sz="2400" smtClean="0">
                <a:latin typeface="Arial" charset="0"/>
              </a:rPr>
              <a:t>.K</a:t>
            </a:r>
            <a:r>
              <a:rPr lang="en-GB" sz="2400" smtClean="0"/>
              <a:t>or.6:9,10; 15:50;  Gal. 5:21; E</a:t>
            </a:r>
            <a:r>
              <a:rPr lang="lv-LV" sz="2400" smtClean="0">
                <a:latin typeface="Arial" charset="0"/>
              </a:rPr>
              <a:t>fez</a:t>
            </a:r>
            <a:r>
              <a:rPr lang="en-GB" sz="2400" smtClean="0"/>
              <a:t>. 5:5). </a:t>
            </a:r>
            <a:r>
              <a:rPr lang="lv-LV" sz="2400" smtClean="0">
                <a:latin typeface="Arial" charset="0"/>
              </a:rPr>
              <a:t>Nākotnes laika lietošana, runājot par valstības iemantošanu, norāda uz to, ka valstība vēl nav iemantota.</a:t>
            </a:r>
            <a:r>
              <a:rPr lang="en-GB" sz="2400" smtClean="0"/>
              <a:t> </a:t>
            </a:r>
          </a:p>
          <a:p>
            <a:pPr eaLnBrk="1" hangingPunct="1"/>
            <a:endParaRPr lang="en-GB" sz="24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lv-LV" smtClean="0">
                <a:latin typeface="Arial" charset="0"/>
              </a:rPr>
              <a:t>Kristus atgriešanās gaidās</a:t>
            </a:r>
            <a:endParaRPr lang="en-GB" smtClean="0"/>
          </a:p>
        </p:txBody>
      </p:sp>
      <p:pic>
        <p:nvPicPr>
          <p:cNvPr id="21506" name="Content Placeholder 3" descr="unity.JPG"/>
          <p:cNvPicPr>
            <a:picLocks noGrp="1" noChangeAspect="1"/>
          </p:cNvPicPr>
          <p:nvPr>
            <p:ph idx="1"/>
          </p:nvPr>
        </p:nvPicPr>
        <p:blipFill>
          <a:blip r:embed="rId2"/>
          <a:srcRect/>
          <a:stretch>
            <a:fillRect/>
          </a:stretch>
        </p:blipFill>
        <p:spPr>
          <a:xfrm>
            <a:off x="2320925" y="1935163"/>
            <a:ext cx="4502150" cy="4389437"/>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GB" sz="4500" smtClean="0"/>
              <a:t>5.3  </a:t>
            </a:r>
            <a:r>
              <a:rPr lang="lv-LV" sz="4500" smtClean="0">
                <a:latin typeface="Arial" charset="0"/>
              </a:rPr>
              <a:t>Dieva valstība pagātnē</a:t>
            </a:r>
            <a:endParaRPr lang="en-GB" sz="4500" smtClean="0"/>
          </a:p>
        </p:txBody>
      </p:sp>
      <p:sp>
        <p:nvSpPr>
          <p:cNvPr id="22530" name="Content Placeholder 2"/>
          <p:cNvSpPr>
            <a:spLocks noGrp="1"/>
          </p:cNvSpPr>
          <p:nvPr>
            <p:ph idx="1"/>
          </p:nvPr>
        </p:nvSpPr>
        <p:spPr/>
        <p:txBody>
          <a:bodyPr/>
          <a:lstStyle/>
          <a:p>
            <a:pPr eaLnBrk="1" hangingPunct="1"/>
            <a:endParaRPr lang="en-GB"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908</TotalTime>
  <Words>1410</Words>
  <Application>Microsoft Office PowerPoint</Application>
  <PresentationFormat>On-screen Show (4:3)</PresentationFormat>
  <Paragraphs>94</Paragraphs>
  <Slides>24</Slides>
  <Notes>1</Notes>
  <HiddenSlides>0</HiddenSlides>
  <MMClips>0</MMClips>
  <ScaleCrop>false</ScaleCrop>
  <HeadingPairs>
    <vt:vector size="6" baseType="variant">
      <vt:variant>
        <vt:lpstr>Fonts Used</vt:lpstr>
      </vt:variant>
      <vt:variant>
        <vt:i4>4</vt:i4>
      </vt:variant>
      <vt:variant>
        <vt:lpstr>Design Template</vt:lpstr>
      </vt:variant>
      <vt:variant>
        <vt:i4>4</vt:i4>
      </vt:variant>
      <vt:variant>
        <vt:lpstr>Slide Titles</vt:lpstr>
      </vt:variant>
      <vt:variant>
        <vt:i4>24</vt:i4>
      </vt:variant>
    </vt:vector>
  </HeadingPairs>
  <TitlesOfParts>
    <vt:vector size="32" baseType="lpstr">
      <vt:lpstr>Arial</vt:lpstr>
      <vt:lpstr>Calibri</vt:lpstr>
      <vt:lpstr>Constantia</vt:lpstr>
      <vt:lpstr>Wingdings 2</vt:lpstr>
      <vt:lpstr>Flow</vt:lpstr>
      <vt:lpstr>Flow</vt:lpstr>
      <vt:lpstr>Flow</vt:lpstr>
      <vt:lpstr>Flow</vt:lpstr>
      <vt:lpstr>Slide 1</vt:lpstr>
      <vt:lpstr>5.1  Valstības raksturojums</vt:lpstr>
      <vt:lpstr>5.2  Valstība tagad nav nodibināta</vt:lpstr>
      <vt:lpstr>Tēls Daniēla 2</vt:lpstr>
      <vt:lpstr>Slide 5</vt:lpstr>
      <vt:lpstr>Dan. 2:44</vt:lpstr>
      <vt:lpstr>5:2 Dieva valstība šobrīd nav nodibināta</vt:lpstr>
      <vt:lpstr>Kristus atgriešanās gaidās</vt:lpstr>
      <vt:lpstr>5.3  Dieva valstība pagātnē</vt:lpstr>
      <vt:lpstr>Dievs kā Ķēniņš</vt:lpstr>
      <vt:lpstr>Izraēla ķēniņi</vt:lpstr>
      <vt:lpstr>Izraēla kā Dieva valstības beigas</vt:lpstr>
      <vt:lpstr>Dieva valstības atjaunošana</vt:lpstr>
      <vt:lpstr>Atjaunotā Dieva valstība virs zemes </vt:lpstr>
      <vt:lpstr>5.4  Dieva valstība nākotnē </vt:lpstr>
      <vt:lpstr>Mēs valdīsim uz zemes Dieva valstībā</vt:lpstr>
      <vt:lpstr>Slide 17</vt:lpstr>
      <vt:lpstr>Slide 18</vt:lpstr>
      <vt:lpstr>Slide 19</vt:lpstr>
      <vt:lpstr>5.5  Tūkstošgade</vt:lpstr>
      <vt:lpstr>Slide 21</vt:lpstr>
      <vt:lpstr>Ja Kristus atgriežas šodien: </vt:lpstr>
      <vt:lpstr>Slide 23</vt:lpstr>
      <vt:lpstr> 5. nodarbība: jautājumi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5: The Kingdom Of God  </dc:title>
  <dc:creator>John</dc:creator>
  <cp:lastModifiedBy>Irma</cp:lastModifiedBy>
  <cp:revision>50</cp:revision>
  <dcterms:created xsi:type="dcterms:W3CDTF">2012-04-16T19:33:22Z</dcterms:created>
  <dcterms:modified xsi:type="dcterms:W3CDTF">2012-07-10T11:24:47Z</dcterms:modified>
</cp:coreProperties>
</file>