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64" r:id="rId3"/>
    <p:sldId id="274" r:id="rId4"/>
    <p:sldId id="275" r:id="rId5"/>
    <p:sldId id="276" r:id="rId6"/>
    <p:sldId id="257" r:id="rId7"/>
    <p:sldId id="277" r:id="rId8"/>
    <p:sldId id="278" r:id="rId9"/>
    <p:sldId id="265" r:id="rId10"/>
    <p:sldId id="279" r:id="rId11"/>
    <p:sldId id="281" r:id="rId12"/>
    <p:sldId id="280" r:id="rId13"/>
    <p:sldId id="282" r:id="rId14"/>
    <p:sldId id="283" r:id="rId15"/>
    <p:sldId id="258" r:id="rId16"/>
    <p:sldId id="266" r:id="rId17"/>
    <p:sldId id="284" r:id="rId18"/>
    <p:sldId id="285" r:id="rId19"/>
    <p:sldId id="286" r:id="rId20"/>
    <p:sldId id="287" r:id="rId21"/>
    <p:sldId id="288" r:id="rId22"/>
    <p:sldId id="289" r:id="rId23"/>
    <p:sldId id="267" r:id="rId24"/>
    <p:sldId id="290" r:id="rId25"/>
    <p:sldId id="291" r:id="rId26"/>
    <p:sldId id="292" r:id="rId27"/>
    <p:sldId id="293" r:id="rId28"/>
    <p:sldId id="273" r:id="rId29"/>
    <p:sldId id="296" r:id="rId30"/>
    <p:sldId id="259" r:id="rId31"/>
    <p:sldId id="268" r:id="rId32"/>
    <p:sldId id="260" r:id="rId33"/>
    <p:sldId id="328" r:id="rId34"/>
    <p:sldId id="324" r:id="rId35"/>
    <p:sldId id="261" r:id="rId36"/>
    <p:sldId id="294" r:id="rId37"/>
    <p:sldId id="297" r:id="rId38"/>
    <p:sldId id="327" r:id="rId39"/>
    <p:sldId id="295" r:id="rId40"/>
    <p:sldId id="325" r:id="rId41"/>
    <p:sldId id="269" r:id="rId42"/>
    <p:sldId id="298" r:id="rId43"/>
    <p:sldId id="299" r:id="rId44"/>
    <p:sldId id="300" r:id="rId45"/>
    <p:sldId id="301" r:id="rId46"/>
    <p:sldId id="302" r:id="rId47"/>
    <p:sldId id="303" r:id="rId48"/>
    <p:sldId id="270" r:id="rId49"/>
    <p:sldId id="304" r:id="rId50"/>
    <p:sldId id="305" r:id="rId51"/>
    <p:sldId id="271" r:id="rId52"/>
    <p:sldId id="306" r:id="rId53"/>
    <p:sldId id="307" r:id="rId54"/>
    <p:sldId id="308" r:id="rId55"/>
    <p:sldId id="309" r:id="rId56"/>
    <p:sldId id="310" r:id="rId57"/>
    <p:sldId id="272" r:id="rId58"/>
    <p:sldId id="311" r:id="rId59"/>
    <p:sldId id="317" r:id="rId60"/>
    <p:sldId id="312" r:id="rId61"/>
    <p:sldId id="313" r:id="rId62"/>
    <p:sldId id="314" r:id="rId63"/>
    <p:sldId id="315" r:id="rId64"/>
    <p:sldId id="316" r:id="rId65"/>
    <p:sldId id="318" r:id="rId66"/>
    <p:sldId id="319" r:id="rId67"/>
    <p:sldId id="320" r:id="rId68"/>
    <p:sldId id="326" r:id="rId69"/>
    <p:sldId id="321" r:id="rId70"/>
    <p:sldId id="322"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08" autoAdjust="0"/>
  </p:normalViewPr>
  <p:slideViewPr>
    <p:cSldViewPr>
      <p:cViewPr>
        <p:scale>
          <a:sx n="80" d="100"/>
          <a:sy n="80" d="100"/>
        </p:scale>
        <p:origin x="-86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0A827FF-6C04-437C-AA11-540196D0FB34}" type="datetimeFigureOut">
              <a:rPr lang="en-GB"/>
              <a:pPr>
                <a:defRPr/>
              </a:pPr>
              <a:t>07/07/2012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C245996-2005-4249-A966-B205D1A543A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8F52F1-99D6-4935-9B6E-0A4F1D2277AF}" type="slidenum">
              <a:rPr lang="en-US" altLang="ko-KR">
                <a:cs typeface="맑은 고딕"/>
              </a:rPr>
              <a:pPr fontAlgn="base">
                <a:spcBef>
                  <a:spcPct val="0"/>
                </a:spcBef>
                <a:spcAft>
                  <a:spcPct val="0"/>
                </a:spcAft>
                <a:defRPr/>
              </a:pPr>
              <a:t>6</a:t>
            </a:fld>
            <a:endParaRPr lang="en-US" altLang="ko-KR">
              <a:cs typeface="맑은 고딕"/>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ko-KR" smtClean="0">
              <a:cs typeface="맑은 고딕"/>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07D7B6-E29E-4B98-B82D-315D0C19EE4C}" type="slidenum">
              <a:rPr lang="en-US" altLang="ko-KR">
                <a:cs typeface="맑은 고딕"/>
              </a:rPr>
              <a:pPr fontAlgn="base">
                <a:spcBef>
                  <a:spcPct val="0"/>
                </a:spcBef>
                <a:spcAft>
                  <a:spcPct val="0"/>
                </a:spcAft>
                <a:defRPr/>
              </a:pPr>
              <a:t>15</a:t>
            </a:fld>
            <a:endParaRPr lang="en-US" altLang="ko-KR">
              <a:cs typeface="맑은 고딕"/>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ko-KR" smtClean="0">
              <a:cs typeface="맑은 고딕"/>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4C7D57-73A2-4B75-99C0-9700BB45B068}" type="slidenum">
              <a:rPr lang="en-US" altLang="ko-KR">
                <a:cs typeface="맑은 고딕"/>
              </a:rPr>
              <a:pPr fontAlgn="base">
                <a:spcBef>
                  <a:spcPct val="0"/>
                </a:spcBef>
                <a:spcAft>
                  <a:spcPct val="0"/>
                </a:spcAft>
                <a:defRPr/>
              </a:pPr>
              <a:t>30</a:t>
            </a:fld>
            <a:endParaRPr lang="en-US" altLang="ko-KR">
              <a:cs typeface="맑은 고딕"/>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buFontTx/>
              <a:buChar char="•"/>
            </a:pPr>
            <a:r>
              <a:rPr lang="en-US" altLang="ko-KR" smtClean="0">
                <a:cs typeface="맑은 고딕"/>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9AF577-7E80-4516-B81D-86E8A9FFCCC8}" type="slidenum">
              <a:rPr lang="en-US" altLang="ko-KR">
                <a:cs typeface="맑은 고딕"/>
              </a:rPr>
              <a:pPr fontAlgn="base">
                <a:spcBef>
                  <a:spcPct val="0"/>
                </a:spcBef>
                <a:spcAft>
                  <a:spcPct val="0"/>
                </a:spcAft>
                <a:defRPr/>
              </a:pPr>
              <a:t>32</a:t>
            </a:fld>
            <a:endParaRPr lang="en-US" altLang="ko-KR">
              <a:cs typeface="맑은 고딕"/>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ko-KR" smtClean="0">
              <a:cs typeface="맑은 고딕"/>
            </a:endParaRPr>
          </a:p>
          <a:p>
            <a:pPr eaLnBrk="1" hangingPunct="1">
              <a:spcBef>
                <a:spcPct val="0"/>
              </a:spcBef>
            </a:pPr>
            <a:endParaRPr lang="en-US" altLang="ko-KR" smtClean="0">
              <a:cs typeface="맑은 고딕"/>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B682BC-BCCA-4F61-83F8-6D7811F95AAB}" type="slidenum">
              <a:rPr lang="en-US" altLang="ko-KR">
                <a:cs typeface="맑은 고딕"/>
              </a:rPr>
              <a:pPr fontAlgn="base">
                <a:spcBef>
                  <a:spcPct val="0"/>
                </a:spcBef>
                <a:spcAft>
                  <a:spcPct val="0"/>
                </a:spcAft>
                <a:defRPr/>
              </a:pPr>
              <a:t>35</a:t>
            </a:fld>
            <a:endParaRPr lang="en-US" altLang="ko-KR">
              <a:cs typeface="맑은 고딕"/>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altLang="ko-KR" sz="1000" smtClean="0">
                <a:cs typeface="맑은 고딕"/>
              </a:rPr>
              <a:t>So here is that chart again.</a:t>
            </a:r>
          </a:p>
          <a:p>
            <a:pPr eaLnBrk="1" hangingPunct="1">
              <a:lnSpc>
                <a:spcPct val="90000"/>
              </a:lnSpc>
              <a:spcBef>
                <a:spcPct val="0"/>
              </a:spcBef>
            </a:pPr>
            <a:r>
              <a:rPr lang="en-US" altLang="ko-KR" sz="1000" smtClean="0">
                <a:cs typeface="맑은 고딕"/>
              </a:rPr>
              <a:t>DIE TO SELF</a:t>
            </a:r>
            <a:br>
              <a:rPr lang="en-US" altLang="ko-KR" sz="1000" smtClean="0">
                <a:cs typeface="맑은 고딕"/>
              </a:rPr>
            </a:br>
            <a:r>
              <a:rPr lang="en-US" altLang="ko-KR" sz="1000" b="1" smtClean="0">
                <a:cs typeface="맑은 고딕"/>
              </a:rPr>
              <a:t>Col 3:3</a:t>
            </a:r>
            <a:r>
              <a:rPr lang="en-US" altLang="ko-KR" sz="1000" smtClean="0">
                <a:cs typeface="맑은 고딕"/>
              </a:rPr>
              <a:t>  For you have died, and your life is hidden with Christ in God. </a:t>
            </a:r>
          </a:p>
          <a:p>
            <a:pPr eaLnBrk="1" hangingPunct="1">
              <a:lnSpc>
                <a:spcPct val="90000"/>
              </a:lnSpc>
              <a:spcBef>
                <a:spcPct val="0"/>
              </a:spcBef>
            </a:pPr>
            <a:r>
              <a:rPr lang="en-US" altLang="ko-KR" sz="1000" smtClean="0">
                <a:cs typeface="맑은 고딕"/>
              </a:rPr>
              <a:t>Col 3:4  When Christ who is your life appears, then you also will appear with him in glory. </a:t>
            </a:r>
          </a:p>
          <a:p>
            <a:pPr eaLnBrk="1" hangingPunct="1">
              <a:lnSpc>
                <a:spcPct val="90000"/>
              </a:lnSpc>
              <a:spcBef>
                <a:spcPct val="0"/>
              </a:spcBef>
            </a:pPr>
            <a:r>
              <a:rPr lang="en-US" altLang="ko-KR" sz="1000" smtClean="0">
                <a:cs typeface="맑은 고딕"/>
              </a:rPr>
              <a:t>Col 3:5  Put to death therefore what is earthly in you: sexual immorality, impurity, passion, evil desire, and covetousness, which is idolatry.</a:t>
            </a:r>
          </a:p>
          <a:p>
            <a:pPr eaLnBrk="1" hangingPunct="1">
              <a:lnSpc>
                <a:spcPct val="90000"/>
              </a:lnSpc>
              <a:spcBef>
                <a:spcPct val="0"/>
              </a:spcBef>
            </a:pPr>
            <a:endParaRPr lang="en-US" altLang="ko-KR" sz="1000" smtClean="0">
              <a:cs typeface="맑은 고딕"/>
            </a:endParaRPr>
          </a:p>
          <a:p>
            <a:pPr eaLnBrk="1" hangingPunct="1">
              <a:lnSpc>
                <a:spcPct val="90000"/>
              </a:lnSpc>
              <a:spcBef>
                <a:spcPct val="0"/>
              </a:spcBef>
            </a:pPr>
            <a:r>
              <a:rPr lang="en-US" altLang="ko-KR" sz="1000" smtClean="0">
                <a:cs typeface="맑은 고딕"/>
              </a:rPr>
              <a:t>BORN AGAIN</a:t>
            </a:r>
          </a:p>
          <a:p>
            <a:pPr eaLnBrk="1" hangingPunct="1">
              <a:lnSpc>
                <a:spcPct val="90000"/>
              </a:lnSpc>
              <a:spcBef>
                <a:spcPct val="0"/>
              </a:spcBef>
            </a:pPr>
            <a:r>
              <a:rPr lang="en-US" altLang="ko-KR" sz="1000" smtClean="0">
                <a:cs typeface="맑은 고딕"/>
              </a:rPr>
              <a:t>Joh 3:3  Jesus answered and said unto him, Verily, verily, I say unto thee, Except a man be born again, he cannot see the kingdom of God. </a:t>
            </a:r>
          </a:p>
          <a:p>
            <a:pPr eaLnBrk="1" hangingPunct="1">
              <a:lnSpc>
                <a:spcPct val="90000"/>
              </a:lnSpc>
              <a:spcBef>
                <a:spcPct val="0"/>
              </a:spcBef>
            </a:pPr>
            <a:endParaRPr lang="en-US" altLang="ko-KR" sz="1000" smtClean="0">
              <a:cs typeface="맑은 고딕"/>
            </a:endParaRPr>
          </a:p>
          <a:p>
            <a:pPr eaLnBrk="1" hangingPunct="1">
              <a:lnSpc>
                <a:spcPct val="90000"/>
              </a:lnSpc>
              <a:spcBef>
                <a:spcPct val="0"/>
              </a:spcBef>
            </a:pPr>
            <a:r>
              <a:rPr lang="en-US" altLang="ko-KR" sz="1000" smtClean="0">
                <a:cs typeface="맑은 고딕"/>
              </a:rPr>
              <a:t>RAISED ANEW</a:t>
            </a:r>
          </a:p>
          <a:p>
            <a:pPr eaLnBrk="1" hangingPunct="1">
              <a:lnSpc>
                <a:spcPct val="90000"/>
              </a:lnSpc>
              <a:spcBef>
                <a:spcPct val="0"/>
              </a:spcBef>
            </a:pPr>
            <a:r>
              <a:rPr lang="en-US" altLang="ko-KR" sz="1000" smtClean="0">
                <a:cs typeface="맑은 고딕"/>
              </a:rPr>
              <a:t>Col 3:1  If then you have been raised with Christ, seek the things that are above, where Christ is, seated at the right hand of God. </a:t>
            </a:r>
          </a:p>
          <a:p>
            <a:pPr eaLnBrk="1" hangingPunct="1">
              <a:lnSpc>
                <a:spcPct val="90000"/>
              </a:lnSpc>
              <a:spcBef>
                <a:spcPct val="0"/>
              </a:spcBef>
            </a:pPr>
            <a:r>
              <a:rPr lang="en-US" altLang="ko-KR" sz="1000" smtClean="0">
                <a:cs typeface="맑은 고딕"/>
              </a:rPr>
              <a:t>Rom 6:6  Knowing this, that our old man is crucified with </a:t>
            </a:r>
            <a:r>
              <a:rPr lang="en-US" altLang="ko-KR" sz="1000" i="1" smtClean="0">
                <a:cs typeface="맑은 고딕"/>
              </a:rPr>
              <a:t>him,</a:t>
            </a:r>
            <a:r>
              <a:rPr lang="en-US" altLang="ko-KR" sz="1000" smtClean="0">
                <a:cs typeface="맑은 고딕"/>
              </a:rPr>
              <a:t> that the body of sin might be destroyed, that henceforth we should not serve sin. </a:t>
            </a:r>
          </a:p>
          <a:p>
            <a:pPr eaLnBrk="1" hangingPunct="1">
              <a:lnSpc>
                <a:spcPct val="90000"/>
              </a:lnSpc>
              <a:spcBef>
                <a:spcPct val="0"/>
              </a:spcBef>
            </a:pPr>
            <a:endParaRPr lang="en-US" altLang="ko-KR" sz="1000" smtClean="0">
              <a:cs typeface="맑은 고딕"/>
            </a:endParaRPr>
          </a:p>
          <a:p>
            <a:pPr eaLnBrk="1" hangingPunct="1">
              <a:lnSpc>
                <a:spcPct val="90000"/>
              </a:lnSpc>
              <a:spcBef>
                <a:spcPct val="0"/>
              </a:spcBef>
            </a:pPr>
            <a:r>
              <a:rPr lang="en-US" altLang="ko-KR" sz="1000" smtClean="0">
                <a:cs typeface="맑은 고딕"/>
              </a:rPr>
              <a:t>LIVE FOR CHRIST</a:t>
            </a:r>
          </a:p>
          <a:p>
            <a:pPr eaLnBrk="1" hangingPunct="1">
              <a:lnSpc>
                <a:spcPct val="90000"/>
              </a:lnSpc>
              <a:spcBef>
                <a:spcPct val="0"/>
              </a:spcBef>
            </a:pPr>
            <a:r>
              <a:rPr lang="en-US" altLang="ko-KR" sz="1000" smtClean="0">
                <a:cs typeface="맑은 고딕"/>
              </a:rPr>
              <a:t>Rom 6:8  Now if we have died with Christ, we believe that we will also live with him. </a:t>
            </a:r>
          </a:p>
          <a:p>
            <a:pPr eaLnBrk="1" hangingPunct="1">
              <a:lnSpc>
                <a:spcPct val="90000"/>
              </a:lnSpc>
              <a:spcBef>
                <a:spcPct val="0"/>
              </a:spcBef>
            </a:pPr>
            <a:endParaRPr lang="en-US" altLang="ko-KR" sz="1000" smtClean="0">
              <a:cs typeface="맑은 고딕"/>
            </a:endParaRPr>
          </a:p>
          <a:p>
            <a:pPr eaLnBrk="1" hangingPunct="1">
              <a:lnSpc>
                <a:spcPct val="90000"/>
              </a:lnSpc>
              <a:spcBef>
                <a:spcPct val="0"/>
              </a:spcBef>
            </a:pPr>
            <a:r>
              <a:rPr lang="en-US" altLang="ko-KR" sz="1000" smtClean="0">
                <a:cs typeface="맑은 고딕"/>
              </a:rPr>
              <a:t>LIVE FOREVER</a:t>
            </a:r>
          </a:p>
          <a:p>
            <a:pPr eaLnBrk="1" hangingPunct="1">
              <a:lnSpc>
                <a:spcPct val="90000"/>
              </a:lnSpc>
              <a:spcBef>
                <a:spcPct val="0"/>
              </a:spcBef>
            </a:pPr>
            <a:r>
              <a:rPr lang="en-US" altLang="ko-KR" sz="1000" smtClean="0">
                <a:cs typeface="맑은 고딕"/>
              </a:rPr>
              <a:t>Joh 3:16  "For God so loved the world, that he gave his only Son, that whoever believes in him should not perish but have eternal life.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080AA63-8B7E-43ED-8AD5-F3F2A52609D1}" type="datetimeFigureOut">
              <a:rPr lang="en-GB"/>
              <a:pPr>
                <a:defRPr/>
              </a:pPr>
              <a:t>07/07/2012</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D71C08A6-3463-4474-84DE-C2B86DD82A36}"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79B6EA1-188C-4EE7-94F7-B6C81D294C69}" type="datetimeFigureOut">
              <a:rPr lang="en-GB"/>
              <a:pPr>
                <a:defRPr/>
              </a:pPr>
              <a:t>07/07/2012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C346F583-4E6D-48BB-93E1-9D101C324F0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D5900E2-F962-41B6-9F70-830A249B3CC2}" type="datetimeFigureOut">
              <a:rPr lang="en-GB"/>
              <a:pPr>
                <a:defRPr/>
              </a:pPr>
              <a:t>07/07/2012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46997958-0064-4AAC-AAD3-D3338D32E87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8011D5B-2706-4E36-A94C-B0196DAD767D}" type="datetimeFigureOut">
              <a:rPr lang="en-GB"/>
              <a:pPr>
                <a:defRPr/>
              </a:pPr>
              <a:t>07/07/2012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9B1893D-B3E5-4775-93D5-0802F728174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F7662D-09F6-4DF6-B621-FF9102FC383E}" type="datetimeFigureOut">
              <a:rPr lang="en-GB"/>
              <a:pPr>
                <a:defRPr/>
              </a:pPr>
              <a:t>07/07/2012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46622FF-063F-4EFD-B178-6B10BD304ACC}"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D47E95-2262-4B1C-B223-18997A8559B1}" type="datetimeFigureOut">
              <a:rPr lang="en-GB"/>
              <a:pPr>
                <a:defRPr/>
              </a:pPr>
              <a:t>07/07/2012</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81B36A42-5156-41CB-B993-E637733363B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3D6D46A-05D5-4EFD-883D-BA2F9A21B44D}" type="datetimeFigureOut">
              <a:rPr lang="en-GB"/>
              <a:pPr>
                <a:defRPr/>
              </a:pPr>
              <a:t>07/07/2012</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F384D9F6-D702-43E6-8264-860A40FA8B3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13B0F68-0133-400B-BB18-D1883ADA0088}" type="datetimeFigureOut">
              <a:rPr lang="en-GB"/>
              <a:pPr>
                <a:defRPr/>
              </a:pPr>
              <a:t>07/07/2012</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78F71577-5F84-4FBF-9A49-EBC54121111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E7D46EB-1338-487D-8435-8A178804B072}" type="datetimeFigureOut">
              <a:rPr lang="en-GB"/>
              <a:pPr>
                <a:defRPr/>
              </a:pPr>
              <a:t>07/07/2012</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45A021C8-FF97-4705-A520-D70C1521B3C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964B4A2-F4F2-4642-A96A-F4405629584D}" type="datetimeFigureOut">
              <a:rPr lang="en-GB"/>
              <a:pPr>
                <a:defRPr/>
              </a:pPr>
              <a:t>07/07/2012</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84AD616C-1E56-4268-A252-3B875233305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65D454D-3727-475F-AD30-686D91543782}" type="datetimeFigureOut">
              <a:rPr lang="en-GB"/>
              <a:pPr>
                <a:defRPr/>
              </a:pPr>
              <a:t>07/07/2012</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F9EB194-815D-4CFB-BA6E-564AD506837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C4179ED3-AE0A-4295-9D3F-DE040EBFC719}" type="datetimeFigureOut">
              <a:rPr lang="en-GB"/>
              <a:pPr>
                <a:defRPr/>
              </a:pPr>
              <a:t>07/07/2012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3EAE0C5F-56D1-41FD-8AEC-F5C200A5239E}" type="slidenum">
              <a:rPr lang="en-GB"/>
              <a:pPr>
                <a:defRPr/>
              </a:pPr>
              <a:t>‹#›</a:t>
            </a:fld>
            <a:endParaRPr lang="en-GB"/>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533400" y="3228975"/>
            <a:ext cx="7854950" cy="1752600"/>
          </a:xfrm>
        </p:spPr>
        <p:txBody>
          <a:bodyPr/>
          <a:lstStyle/>
          <a:p>
            <a:pPr marR="0" eaLnBrk="1" hangingPunct="1"/>
            <a:r>
              <a:rPr lang="lv-LV" smtClean="0"/>
              <a:t>4.NODARBIBA : DIEVS UN NĀVE </a:t>
            </a:r>
          </a:p>
          <a:p>
            <a:pPr marR="0" eaLnBrk="1" hangingPunct="1"/>
            <a:r>
              <a:rPr lang="lv-LV" smtClean="0"/>
              <a:t>   </a:t>
            </a:r>
          </a:p>
          <a:p>
            <a:pPr marR="0" eaLnBrk="1" hangingPunct="1"/>
            <a:endParaRPr lang="en-GB"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68313" y="692150"/>
            <a:ext cx="8229600" cy="1143000"/>
          </a:xfrm>
        </p:spPr>
        <p:txBody>
          <a:bodyPr/>
          <a:lstStyle/>
          <a:p>
            <a:pPr eaLnBrk="1" hangingPunct="1"/>
            <a:r>
              <a:rPr lang="en-GB" smtClean="0"/>
              <a:t>‘Nephesh’ </a:t>
            </a:r>
            <a:r>
              <a:rPr lang="lv-LV" smtClean="0"/>
              <a:t>un</a:t>
            </a:r>
            <a:r>
              <a:rPr lang="en-GB" smtClean="0"/>
              <a:t> ‘Psuche’</a:t>
            </a:r>
          </a:p>
        </p:txBody>
      </p:sp>
      <p:sp>
        <p:nvSpPr>
          <p:cNvPr id="24578" name="Content Placeholder 2"/>
          <p:cNvSpPr>
            <a:spLocks noGrp="1"/>
          </p:cNvSpPr>
          <p:nvPr>
            <p:ph idx="1"/>
          </p:nvPr>
        </p:nvSpPr>
        <p:spPr/>
        <p:txBody>
          <a:bodyPr/>
          <a:lstStyle/>
          <a:p>
            <a:pPr eaLnBrk="1" hangingPunct="1">
              <a:lnSpc>
                <a:spcPct val="80000"/>
              </a:lnSpc>
            </a:pPr>
            <a:r>
              <a:rPr lang="lv-LV" sz="2400" smtClean="0"/>
              <a:t>Šie ebreju un grieķu vārdi, kas Bībelē tulkoti kā ‘dvēsele’</a:t>
            </a:r>
            <a:r>
              <a:rPr lang="en-GB" sz="2400" smtClean="0"/>
              <a:t> (‘Nephesh’ and ‘Psuche’</a:t>
            </a:r>
            <a:r>
              <a:rPr lang="lv-LV" sz="2400" smtClean="0"/>
              <a:t> attiecīgi</a:t>
            </a:r>
            <a:r>
              <a:rPr lang="en-GB" sz="2400" smtClean="0"/>
              <a:t>) </a:t>
            </a:r>
            <a:r>
              <a:rPr lang="lv-LV" sz="2400" smtClean="0"/>
              <a:t>tiek tulkoti arī sekojošā veidā</a:t>
            </a:r>
            <a:r>
              <a:rPr lang="en-GB" sz="2400" smtClean="0"/>
              <a:t>:</a:t>
            </a:r>
          </a:p>
          <a:p>
            <a:pPr eaLnBrk="1" hangingPunct="1">
              <a:lnSpc>
                <a:spcPct val="80000"/>
              </a:lnSpc>
            </a:pPr>
            <a:r>
              <a:rPr lang="lv-LV" sz="2400" i="1" smtClean="0"/>
              <a:t>Ķermenis/miesa, elpa, radība, sirds, prāts, persona, pats, dzīve.</a:t>
            </a:r>
            <a:endParaRPr lang="en-GB" sz="2400" smtClean="0"/>
          </a:p>
          <a:p>
            <a:pPr eaLnBrk="1" hangingPunct="1">
              <a:lnSpc>
                <a:spcPct val="80000"/>
              </a:lnSpc>
            </a:pPr>
            <a:r>
              <a:rPr lang="lv-LV" sz="2400" smtClean="0"/>
              <a:t>Tādējādi ‘dvēsele’ attiecas uz personu, ķermeni vai sevi pašu</a:t>
            </a:r>
            <a:r>
              <a:rPr lang="en-GB" sz="2400" smtClean="0"/>
              <a:t>. </a:t>
            </a:r>
            <a:r>
              <a:rPr lang="lv-LV" sz="2400" smtClean="0"/>
              <a:t>Visiem zināmais S.O.S. (Glābiet mūsu dvēseles!) nozīmē ‘Glābiet mūs no nāves briesmām’! Tātad ‘dvēsele’ ir pats cilvēks, visu to īpašību, kas sastāda personību, apkopojums. </a:t>
            </a:r>
            <a:endParaRPr lang="en-GB" sz="24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lv-LV" smtClean="0"/>
              <a:t>Ādama radīšana</a:t>
            </a:r>
            <a:endParaRPr lang="en-GB" smtClean="0"/>
          </a:p>
        </p:txBody>
      </p:sp>
      <p:sp>
        <p:nvSpPr>
          <p:cNvPr id="25602" name="Content Placeholder 2"/>
          <p:cNvSpPr>
            <a:spLocks noGrp="1"/>
          </p:cNvSpPr>
          <p:nvPr>
            <p:ph idx="1"/>
          </p:nvPr>
        </p:nvSpPr>
        <p:spPr/>
        <p:txBody>
          <a:bodyPr/>
          <a:lstStyle/>
          <a:p>
            <a:pPr eaLnBrk="1" hangingPunct="1"/>
            <a:r>
              <a:rPr lang="lv-LV" smtClean="0"/>
              <a:t>Dzīvnieki, kurus Dievs radīja, sauca par “dzīvām radībām… kas rāpo un mudž”</a:t>
            </a:r>
            <a:r>
              <a:rPr lang="en-GB" smtClean="0"/>
              <a:t> (</a:t>
            </a:r>
            <a:r>
              <a:rPr lang="lv-LV" smtClean="0"/>
              <a:t>1</a:t>
            </a:r>
            <a:r>
              <a:rPr lang="en-GB" smtClean="0"/>
              <a:t>.</a:t>
            </a:r>
            <a:r>
              <a:rPr lang="lv-LV" smtClean="0"/>
              <a:t>Moz.</a:t>
            </a:r>
            <a:r>
              <a:rPr lang="en-GB" smtClean="0"/>
              <a:t> 1:20,21). </a:t>
            </a:r>
            <a:r>
              <a:rPr lang="lv-LV" smtClean="0"/>
              <a:t>Ebreju valodas vārds, kas šeit tulkots kā “dzīva radība” vai dzīvs radījums”, ir ‘nephesh’, kuru tulko arī kā “dzīvu dvēseli”; piemēram, 1.Moz.2:7: “…tā cilvēks tapa par dzīvu dvēseli”. Tātad cilvēks ir ‘dvēsele’ vai ‘dzīva radība’, tāpat kā dzīvnieki ir ‘dzīvas radības’.  </a:t>
            </a:r>
            <a:endParaRPr lang="en-GB"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lv-LV" smtClean="0"/>
              <a:t>Cilvēks nāvē ir kā dzīvnieks</a:t>
            </a:r>
            <a:endParaRPr lang="en-GB" smtClean="0"/>
          </a:p>
        </p:txBody>
      </p:sp>
      <p:sp>
        <p:nvSpPr>
          <p:cNvPr id="26626" name="Content Placeholder 2"/>
          <p:cNvSpPr>
            <a:spLocks noGrp="1"/>
          </p:cNvSpPr>
          <p:nvPr>
            <p:ph idx="1"/>
          </p:nvPr>
        </p:nvSpPr>
        <p:spPr/>
        <p:txBody>
          <a:bodyPr/>
          <a:lstStyle/>
          <a:p>
            <a:pPr eaLnBrk="1" hangingPunct="1">
              <a:lnSpc>
                <a:spcPct val="80000"/>
              </a:lnSpc>
            </a:pPr>
            <a:r>
              <a:rPr lang="en-GB" sz="2000" smtClean="0"/>
              <a:t>“</a:t>
            </a:r>
            <a:r>
              <a:rPr lang="lv-LV" sz="2000" smtClean="0"/>
              <a:t>Tiešām, kāds ir cilvēku, tāds pats ir arī dzīvnieku liktenis: kā viens, tā otrs mirst … un cilvēks nav pārāks par dzīvniekiem. Visi noiet vienā vietā (kapā); visi viņi ir cēlušies no pīšļiem, un visi atgriežas atpakaļ pīšļos”</a:t>
            </a:r>
            <a:r>
              <a:rPr lang="en-GB" sz="2000" smtClean="0"/>
              <a:t> (</a:t>
            </a:r>
            <a:r>
              <a:rPr lang="lv-LV" sz="2000" smtClean="0"/>
              <a:t>Sal</a:t>
            </a:r>
            <a:r>
              <a:rPr lang="en-GB" sz="2000" smtClean="0"/>
              <a:t>.</a:t>
            </a:r>
            <a:r>
              <a:rPr lang="lv-LV" sz="2000" smtClean="0"/>
              <a:t> māc.</a:t>
            </a:r>
            <a:r>
              <a:rPr lang="en-GB" sz="2000" smtClean="0"/>
              <a:t> 3:19,20). </a:t>
            </a:r>
            <a:r>
              <a:rPr lang="lv-LV" sz="2000" smtClean="0"/>
              <a:t>Un rakstītājs vēlas, lai Dievs palīdzētu cilvēkiem pieņemt šo skarbo faktu, “lai viņi (cilvēki) redzētu, ka būtībā viņi ir līdzīgi dzīvniekiem</a:t>
            </a:r>
            <a:r>
              <a:rPr lang="en-GB" sz="2000" smtClean="0"/>
              <a:t>” (</a:t>
            </a:r>
            <a:r>
              <a:rPr lang="lv-LV" sz="2000" smtClean="0"/>
              <a:t>Sal</a:t>
            </a:r>
            <a:r>
              <a:rPr lang="en-GB" sz="2000" smtClean="0"/>
              <a:t>.</a:t>
            </a:r>
            <a:r>
              <a:rPr lang="lv-LV" sz="2000" smtClean="0"/>
              <a:t> māc.</a:t>
            </a:r>
            <a:r>
              <a:rPr lang="en-GB" sz="2000" smtClean="0"/>
              <a:t> 3:18).</a:t>
            </a:r>
          </a:p>
          <a:p>
            <a:pPr eaLnBrk="1" hangingPunct="1">
              <a:lnSpc>
                <a:spcPct val="80000"/>
              </a:lnSpc>
            </a:pPr>
            <a:r>
              <a:rPr lang="lv-LV" sz="2000" smtClean="0"/>
              <a:t>Sal. māc.</a:t>
            </a:r>
            <a:r>
              <a:rPr lang="en-GB" sz="2000" smtClean="0"/>
              <a:t> 3:18</a:t>
            </a:r>
            <a:r>
              <a:rPr lang="lv-LV" sz="2000" smtClean="0"/>
              <a:t> teikts, ka Dievs</a:t>
            </a:r>
            <a:r>
              <a:rPr lang="en-GB" sz="2000" smtClean="0"/>
              <a:t> </a:t>
            </a:r>
            <a:r>
              <a:rPr lang="lv-LV" sz="2000" smtClean="0"/>
              <a:t>grib cilvēkus “pārbaudīt”, liekot viņiem redzēt, ka būtībā viņi neatšķiras no dzīvniekiem, proti, tie, kuru pazemība liecina, ka viņi ir patiesā Dieva tauta, sapratīs šo patiesību, taču tie, kuriem trūkst pazemības, šo ‘pārbaudījumu’ neizturēs. </a:t>
            </a:r>
            <a:endParaRPr lang="en-GB" sz="2000" smtClean="0"/>
          </a:p>
        </p:txBody>
      </p:sp>
      <p:sp>
        <p:nvSpPr>
          <p:cNvPr id="26627" name="Text Box 4"/>
          <p:cNvSpPr txBox="1">
            <a:spLocks noChangeArrowheads="1"/>
          </p:cNvSpPr>
          <p:nvPr/>
        </p:nvSpPr>
        <p:spPr bwMode="auto">
          <a:xfrm>
            <a:off x="7380288" y="1268413"/>
            <a:ext cx="184150" cy="366712"/>
          </a:xfrm>
          <a:prstGeom prst="rect">
            <a:avLst/>
          </a:prstGeom>
          <a:noFill/>
          <a:ln w="9525">
            <a:noFill/>
            <a:miter lim="800000"/>
            <a:headEnd/>
            <a:tailEnd/>
          </a:ln>
        </p:spPr>
        <p:txBody>
          <a:bodyPr wrap="none">
            <a:spAutoFit/>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lv-LV" smtClean="0"/>
              <a:t>Dvēsele mirst</a:t>
            </a:r>
            <a:r>
              <a:rPr lang="en-GB" smtClean="0"/>
              <a:t> [1]</a:t>
            </a:r>
          </a:p>
        </p:txBody>
      </p:sp>
      <p:sp>
        <p:nvSpPr>
          <p:cNvPr id="27650" name="Content Placeholder 2"/>
          <p:cNvSpPr>
            <a:spLocks noGrp="1"/>
          </p:cNvSpPr>
          <p:nvPr>
            <p:ph idx="1"/>
          </p:nvPr>
        </p:nvSpPr>
        <p:spPr/>
        <p:txBody>
          <a:bodyPr/>
          <a:lstStyle/>
          <a:p>
            <a:pPr eaLnBrk="1" hangingPunct="1">
              <a:lnSpc>
                <a:spcPct val="90000"/>
              </a:lnSpc>
            </a:pPr>
            <a:r>
              <a:rPr lang="en-GB" sz="2200" smtClean="0"/>
              <a:t>652 </a:t>
            </a:r>
            <a:r>
              <a:rPr lang="lv-LV" sz="2200" smtClean="0"/>
              <a:t>no</a:t>
            </a:r>
            <a:r>
              <a:rPr lang="en-GB" sz="2200" smtClean="0"/>
              <a:t> 754 </a:t>
            </a:r>
            <a:r>
              <a:rPr lang="lv-LV" sz="2200" smtClean="0"/>
              <a:t>reizēm, kad ebreju vārds</a:t>
            </a:r>
            <a:r>
              <a:rPr lang="en-GB" sz="2200" smtClean="0"/>
              <a:t> </a:t>
            </a:r>
            <a:r>
              <a:rPr lang="en-GB" sz="2200" i="1" smtClean="0"/>
              <a:t>nephesh</a:t>
            </a:r>
            <a:r>
              <a:rPr lang="en-GB" sz="2200" smtClean="0"/>
              <a:t> </a:t>
            </a:r>
            <a:r>
              <a:rPr lang="lv-LV" sz="2200" smtClean="0"/>
              <a:t>lietots Bībelē, tas lietots par dvēseles vai dzīvas radības nāvi</a:t>
            </a:r>
            <a:r>
              <a:rPr lang="en-GB" sz="2200" smtClean="0"/>
              <a:t>.</a:t>
            </a:r>
          </a:p>
          <a:p>
            <a:pPr eaLnBrk="1" hangingPunct="1">
              <a:lnSpc>
                <a:spcPct val="90000"/>
              </a:lnSpc>
            </a:pPr>
            <a:r>
              <a:rPr lang="en-GB" sz="2200" smtClean="0"/>
              <a:t>“</a:t>
            </a:r>
            <a:r>
              <a:rPr lang="lv-LV" sz="2200" smtClean="0"/>
              <a:t>Kura dvēsele grēko, tai jāmirst</a:t>
            </a:r>
            <a:r>
              <a:rPr lang="en-GB" sz="2200" smtClean="0"/>
              <a:t>” (</a:t>
            </a:r>
            <a:r>
              <a:rPr lang="lv-LV" sz="2200" smtClean="0"/>
              <a:t>Ecēh</a:t>
            </a:r>
            <a:r>
              <a:rPr lang="en-GB" sz="2200" smtClean="0"/>
              <a:t>. 18:4).</a:t>
            </a:r>
          </a:p>
          <a:p>
            <a:pPr eaLnBrk="1" hangingPunct="1">
              <a:lnSpc>
                <a:spcPct val="90000"/>
              </a:lnSpc>
            </a:pPr>
            <a:r>
              <a:rPr lang="lv-LV" sz="2200" smtClean="0"/>
              <a:t>Dievs var nomaitāt dvēseli</a:t>
            </a:r>
            <a:r>
              <a:rPr lang="en-GB" sz="2200" smtClean="0"/>
              <a:t> (Mt. 10:28). </a:t>
            </a:r>
            <a:r>
              <a:rPr lang="lv-LV" sz="2200" smtClean="0"/>
              <a:t>Citas atsauces uz dvēseles nomaitāšanu : Ecēh.</a:t>
            </a:r>
            <a:r>
              <a:rPr lang="en-GB" sz="2200" smtClean="0"/>
              <a:t> 22:27 (</a:t>
            </a:r>
            <a:r>
              <a:rPr lang="lv-LV" sz="2200" smtClean="0"/>
              <a:t>cilvēku dzīvības</a:t>
            </a:r>
            <a:r>
              <a:rPr lang="en-GB" sz="2200" smtClean="0"/>
              <a:t> = </a:t>
            </a:r>
            <a:r>
              <a:rPr lang="en-GB" sz="2200" i="1" smtClean="0"/>
              <a:t>nephesh</a:t>
            </a:r>
            <a:r>
              <a:rPr lang="en-GB" sz="2200" smtClean="0"/>
              <a:t>); </a:t>
            </a:r>
            <a:r>
              <a:rPr lang="lv-LV" sz="2200" smtClean="0"/>
              <a:t>Sal</a:t>
            </a:r>
            <a:r>
              <a:rPr lang="en-GB" sz="2200" smtClean="0"/>
              <a:t>.</a:t>
            </a:r>
            <a:r>
              <a:rPr lang="lv-LV" sz="2200" smtClean="0"/>
              <a:t>pam.</a:t>
            </a:r>
            <a:r>
              <a:rPr lang="en-GB" sz="2200" smtClean="0"/>
              <a:t> 6:32; </a:t>
            </a:r>
            <a:r>
              <a:rPr lang="lv-LV" sz="2200" smtClean="0"/>
              <a:t>3</a:t>
            </a:r>
            <a:r>
              <a:rPr lang="en-GB" sz="2200" smtClean="0"/>
              <a:t>.</a:t>
            </a:r>
            <a:r>
              <a:rPr lang="lv-LV" sz="2200" smtClean="0"/>
              <a:t>Moz.</a:t>
            </a:r>
            <a:r>
              <a:rPr lang="en-GB" sz="2200" smtClean="0"/>
              <a:t> 23:30 (person</a:t>
            </a:r>
            <a:r>
              <a:rPr lang="lv-LV" sz="2200" smtClean="0"/>
              <a:t>a</a:t>
            </a:r>
            <a:r>
              <a:rPr lang="en-GB" sz="2200" smtClean="0"/>
              <a:t> = </a:t>
            </a:r>
            <a:r>
              <a:rPr lang="en-GB" sz="2200" i="1" smtClean="0"/>
              <a:t>nephesh</a:t>
            </a:r>
            <a:r>
              <a:rPr lang="en-GB" sz="2200" smtClean="0"/>
              <a:t>).</a:t>
            </a:r>
          </a:p>
          <a:p>
            <a:pPr eaLnBrk="1" hangingPunct="1">
              <a:lnSpc>
                <a:spcPct val="90000"/>
              </a:lnSpc>
            </a:pPr>
            <a:r>
              <a:rPr lang="lv-LV" sz="2200" smtClean="0"/>
              <a:t>Tie nokāva visus Hacoras “iedzīvotājus”</a:t>
            </a:r>
            <a:r>
              <a:rPr lang="en-GB" sz="2200" smtClean="0"/>
              <a:t> (</a:t>
            </a:r>
            <a:r>
              <a:rPr lang="en-GB" sz="2200" i="1" smtClean="0"/>
              <a:t>nephesh</a:t>
            </a:r>
            <a:r>
              <a:rPr lang="en-GB" sz="2200" smtClean="0"/>
              <a:t>) </a:t>
            </a:r>
            <a:r>
              <a:rPr lang="lv-LV" sz="2200" smtClean="0"/>
              <a:t>ar zobena asmeni, un tur nepalika pāri neviena dvēsele</a:t>
            </a:r>
            <a:r>
              <a:rPr lang="en-GB" sz="2200" smtClean="0"/>
              <a:t> (</a:t>
            </a:r>
            <a:r>
              <a:rPr lang="lv-LV" sz="2200" smtClean="0"/>
              <a:t>Jozuas</a:t>
            </a:r>
            <a:r>
              <a:rPr lang="en-GB" sz="2200" smtClean="0"/>
              <a:t> 11:11; </a:t>
            </a:r>
            <a:r>
              <a:rPr lang="lv-LV" sz="2200" smtClean="0"/>
              <a:t>salīdz. ar</a:t>
            </a:r>
            <a:r>
              <a:rPr lang="en-GB" sz="2200" smtClean="0"/>
              <a:t> Jo</a:t>
            </a:r>
            <a:r>
              <a:rPr lang="lv-LV" sz="2200" smtClean="0"/>
              <a:t>zuas</a:t>
            </a:r>
            <a:r>
              <a:rPr lang="en-GB" sz="2200" smtClean="0"/>
              <a:t> 10:30-39).</a:t>
            </a:r>
          </a:p>
          <a:p>
            <a:pPr eaLnBrk="1" hangingPunct="1">
              <a:lnSpc>
                <a:spcPct val="90000"/>
              </a:lnSpc>
            </a:pPr>
            <a:r>
              <a:rPr lang="en-GB" sz="2200" smtClean="0"/>
              <a:t>“...</a:t>
            </a:r>
            <a:r>
              <a:rPr lang="lv-LV" sz="2200" smtClean="0"/>
              <a:t>visa dzīvā radība</a:t>
            </a:r>
            <a:r>
              <a:rPr lang="en-GB" sz="2200" smtClean="0"/>
              <a:t> (</a:t>
            </a:r>
            <a:r>
              <a:rPr lang="en-GB" sz="2200" i="1" smtClean="0"/>
              <a:t>psuche)</a:t>
            </a:r>
            <a:r>
              <a:rPr lang="en-GB" sz="2200" smtClean="0"/>
              <a:t>… </a:t>
            </a:r>
            <a:r>
              <a:rPr lang="lv-LV" sz="2200" smtClean="0"/>
              <a:t>nobeidzās</a:t>
            </a:r>
            <a:r>
              <a:rPr lang="en-GB" sz="2200" smtClean="0"/>
              <a:t>” (</a:t>
            </a:r>
            <a:r>
              <a:rPr lang="lv-LV" sz="2200" smtClean="0"/>
              <a:t>Atkl</a:t>
            </a:r>
            <a:r>
              <a:rPr lang="en-GB" sz="2200" smtClean="0"/>
              <a:t>. 16:3; </a:t>
            </a:r>
            <a:r>
              <a:rPr lang="lv-LV" sz="2200" smtClean="0"/>
              <a:t>salīdz. ar</a:t>
            </a:r>
            <a:r>
              <a:rPr lang="en-GB" sz="2200" smtClean="0"/>
              <a:t> Ps. 78:50).</a:t>
            </a:r>
          </a:p>
          <a:p>
            <a:pPr eaLnBrk="1" hangingPunct="1">
              <a:lnSpc>
                <a:spcPct val="90000"/>
              </a:lnSpc>
            </a:pPr>
            <a:endParaRPr lang="en-GB" sz="22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lv-LV" smtClean="0"/>
              <a:t>Dvēsele mirst </a:t>
            </a:r>
            <a:r>
              <a:rPr lang="en-GB" smtClean="0"/>
              <a:t>[2]</a:t>
            </a:r>
          </a:p>
        </p:txBody>
      </p:sp>
      <p:sp>
        <p:nvSpPr>
          <p:cNvPr id="28674" name="Content Placeholder 2"/>
          <p:cNvSpPr>
            <a:spLocks noGrp="1"/>
          </p:cNvSpPr>
          <p:nvPr>
            <p:ph idx="1"/>
          </p:nvPr>
        </p:nvSpPr>
        <p:spPr/>
        <p:txBody>
          <a:bodyPr/>
          <a:lstStyle/>
          <a:p>
            <a:pPr eaLnBrk="1" hangingPunct="1"/>
            <a:r>
              <a:rPr lang="en-GB" smtClean="0"/>
              <a:t>“</a:t>
            </a:r>
            <a:r>
              <a:rPr lang="lv-LV" smtClean="0"/>
              <a:t>…nenoziedzīgu ļaužu</a:t>
            </a:r>
            <a:r>
              <a:rPr lang="en-GB" smtClean="0"/>
              <a:t> (</a:t>
            </a:r>
            <a:r>
              <a:rPr lang="en-GB" i="1" smtClean="0"/>
              <a:t>nephesh</a:t>
            </a:r>
            <a:r>
              <a:rPr lang="en-GB" smtClean="0"/>
              <a:t>) </a:t>
            </a:r>
            <a:r>
              <a:rPr lang="lv-LV" smtClean="0"/>
              <a:t>asinis</a:t>
            </a:r>
            <a:r>
              <a:rPr lang="en-GB" smtClean="0"/>
              <a:t> ... ” (Jer. 2:34).</a:t>
            </a:r>
          </a:p>
          <a:p>
            <a:pPr eaLnBrk="1" hangingPunct="1"/>
            <a:r>
              <a:rPr lang="en-GB" smtClean="0"/>
              <a:t>“</a:t>
            </a:r>
            <a:r>
              <a:rPr lang="lv-LV" smtClean="0"/>
              <a:t>Ja kāds cilvēks </a:t>
            </a:r>
            <a:r>
              <a:rPr lang="en-GB" smtClean="0"/>
              <a:t>(</a:t>
            </a:r>
            <a:r>
              <a:rPr lang="en-GB" i="1" smtClean="0"/>
              <a:t>nephesh</a:t>
            </a:r>
            <a:r>
              <a:rPr lang="en-GB" smtClean="0"/>
              <a:t>) </a:t>
            </a:r>
            <a:r>
              <a:rPr lang="lv-LV" smtClean="0"/>
              <a:t>apgrēkotos dzirdēdams lādētāja balsi… ja tas tad nepaziņo…  ja kāds cilvēks  </a:t>
            </a:r>
            <a:r>
              <a:rPr lang="en-GB" smtClean="0"/>
              <a:t>(</a:t>
            </a:r>
            <a:r>
              <a:rPr lang="en-GB" i="1" smtClean="0"/>
              <a:t>nephesh</a:t>
            </a:r>
            <a:r>
              <a:rPr lang="en-GB" smtClean="0"/>
              <a:t>) </a:t>
            </a:r>
            <a:r>
              <a:rPr lang="lv-LV" smtClean="0"/>
              <a:t>pieskaras kādai nešķīstai lietai</a:t>
            </a:r>
            <a:r>
              <a:rPr lang="en-GB" smtClean="0"/>
              <a:t> ...</a:t>
            </a:r>
            <a:r>
              <a:rPr lang="lv-LV" smtClean="0"/>
              <a:t>ja kāds cilvēks </a:t>
            </a:r>
            <a:r>
              <a:rPr lang="en-GB" smtClean="0"/>
              <a:t>(</a:t>
            </a:r>
            <a:r>
              <a:rPr lang="en-GB" i="1" smtClean="0"/>
              <a:t>nephesh</a:t>
            </a:r>
            <a:r>
              <a:rPr lang="en-GB" smtClean="0"/>
              <a:t>) </a:t>
            </a:r>
            <a:r>
              <a:rPr lang="lv-LV" smtClean="0"/>
              <a:t>ar neapdomīgām lūpām nodod zvērestu</a:t>
            </a:r>
            <a:r>
              <a:rPr lang="en-GB" smtClean="0"/>
              <a:t>” (</a:t>
            </a:r>
            <a:r>
              <a:rPr lang="lv-LV" smtClean="0"/>
              <a:t>3</a:t>
            </a:r>
            <a:r>
              <a:rPr lang="en-GB" smtClean="0"/>
              <a:t>.</a:t>
            </a:r>
            <a:r>
              <a:rPr lang="lv-LV" smtClean="0"/>
              <a:t>Moz.</a:t>
            </a:r>
            <a:r>
              <a:rPr lang="en-GB" smtClean="0"/>
              <a:t> 5:1-4).</a:t>
            </a:r>
          </a:p>
          <a:p>
            <a:pPr eaLnBrk="1" hangingPunct="1"/>
            <a:endParaRPr lang="en-GB"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7" descr="graveyard_07"/>
          <p:cNvPicPr>
            <a:picLocks noChangeAspect="1" noChangeArrowheads="1"/>
          </p:cNvPicPr>
          <p:nvPr/>
        </p:nvPicPr>
        <p:blipFill>
          <a:blip r:embed="rId3"/>
          <a:srcRect/>
          <a:stretch>
            <a:fillRect/>
          </a:stretch>
        </p:blipFill>
        <p:spPr bwMode="auto">
          <a:xfrm>
            <a:off x="0" y="0"/>
            <a:ext cx="9144000" cy="6861175"/>
          </a:xfrm>
          <a:prstGeom prst="rect">
            <a:avLst/>
          </a:prstGeom>
          <a:noFill/>
          <a:ln w="9525">
            <a:noFill/>
            <a:miter lim="800000"/>
            <a:headEnd/>
            <a:tailEnd/>
          </a:ln>
        </p:spPr>
      </p:pic>
      <p:sp>
        <p:nvSpPr>
          <p:cNvPr id="29698" name="Rectangle 8"/>
          <p:cNvSpPr>
            <a:spLocks noChangeArrowheads="1"/>
          </p:cNvSpPr>
          <p:nvPr/>
        </p:nvSpPr>
        <p:spPr bwMode="auto">
          <a:xfrm>
            <a:off x="409575" y="5486400"/>
            <a:ext cx="8324850" cy="1190625"/>
          </a:xfrm>
          <a:prstGeom prst="rect">
            <a:avLst/>
          </a:prstGeom>
          <a:noFill/>
          <a:ln w="9525">
            <a:noFill/>
            <a:miter lim="800000"/>
            <a:headEnd/>
            <a:tailEnd/>
          </a:ln>
        </p:spPr>
        <p:txBody>
          <a:bodyPr>
            <a:spAutoFit/>
          </a:bodyPr>
          <a:lstStyle/>
          <a:p>
            <a:pPr algn="ctr"/>
            <a:r>
              <a:rPr lang="en-US" altLang="ko-KR" sz="3600" i="1">
                <a:solidFill>
                  <a:schemeClr val="bg1"/>
                </a:solidFill>
                <a:latin typeface="Times New Roman" pitchFamily="18" charset="0"/>
                <a:cs typeface="HY신명조"/>
              </a:rPr>
              <a:t>“</a:t>
            </a:r>
            <a:r>
              <a:rPr lang="lv-LV" altLang="ko-KR" sz="3600" i="1">
                <a:solidFill>
                  <a:schemeClr val="bg1"/>
                </a:solidFill>
                <a:latin typeface="Times New Roman" pitchFamily="18" charset="0"/>
                <a:cs typeface="HY신명조"/>
              </a:rPr>
              <a:t>Ikvienam, kas grēku dara, jāmirst</a:t>
            </a:r>
            <a:r>
              <a:rPr lang="en-US" altLang="ko-KR" sz="3600" i="1">
                <a:solidFill>
                  <a:schemeClr val="bg1"/>
                </a:solidFill>
                <a:latin typeface="Times New Roman" pitchFamily="18" charset="0"/>
                <a:cs typeface="HY신명조"/>
              </a:rPr>
              <a:t>.”</a:t>
            </a:r>
          </a:p>
          <a:p>
            <a:pPr algn="ctr"/>
            <a:r>
              <a:rPr lang="lv-LV" altLang="ko-KR" sz="2800">
                <a:solidFill>
                  <a:schemeClr val="bg2"/>
                </a:solidFill>
                <a:latin typeface="Times New Roman" pitchFamily="18" charset="0"/>
                <a:cs typeface="HY신명조"/>
              </a:rPr>
              <a:t>Ecēh.</a:t>
            </a:r>
            <a:r>
              <a:rPr lang="en-US" altLang="ko-KR" sz="2800">
                <a:solidFill>
                  <a:schemeClr val="bg2"/>
                </a:solidFill>
                <a:latin typeface="Times New Roman" pitchFamily="18" charset="0"/>
                <a:cs typeface="HY신명조"/>
              </a:rPr>
              <a:t> 18:20</a:t>
            </a:r>
            <a:r>
              <a:rPr lang="en-US" altLang="ko-KR" sz="3600">
                <a:solidFill>
                  <a:schemeClr val="bg1"/>
                </a:solidFill>
                <a:latin typeface="Times New Roman" pitchFamily="18" charset="0"/>
                <a:cs typeface="HY신명조"/>
              </a:rPr>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GB" sz="4500" smtClean="0"/>
              <a:t>4.3  </a:t>
            </a:r>
            <a:r>
              <a:rPr lang="lv-LV" sz="4500" smtClean="0"/>
              <a:t>Gars</a:t>
            </a:r>
            <a:r>
              <a:rPr lang="en-GB" sz="4500" smtClean="0"/>
              <a:t/>
            </a:r>
            <a:br>
              <a:rPr lang="en-GB" sz="4500" smtClean="0"/>
            </a:br>
            <a:endParaRPr lang="en-GB" sz="4500" smtClean="0"/>
          </a:p>
        </p:txBody>
      </p:sp>
      <p:sp>
        <p:nvSpPr>
          <p:cNvPr id="31746"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lv-LV" smtClean="0"/>
              <a:t>Vārda “gars” nozīme</a:t>
            </a:r>
            <a:r>
              <a:rPr lang="en-GB" smtClean="0"/>
              <a:t> </a:t>
            </a:r>
          </a:p>
        </p:txBody>
      </p:sp>
      <p:sp>
        <p:nvSpPr>
          <p:cNvPr id="32770" name="Content Placeholder 2"/>
          <p:cNvSpPr>
            <a:spLocks noGrp="1"/>
          </p:cNvSpPr>
          <p:nvPr>
            <p:ph idx="1"/>
          </p:nvPr>
        </p:nvSpPr>
        <p:spPr/>
        <p:txBody>
          <a:bodyPr/>
          <a:lstStyle/>
          <a:p>
            <a:pPr eaLnBrk="1" hangingPunct="1"/>
            <a:r>
              <a:rPr lang="lv-LV" smtClean="0"/>
              <a:t>Ebreju un grieķu vārdi </a:t>
            </a:r>
            <a:r>
              <a:rPr lang="en-GB" smtClean="0"/>
              <a:t>(</a:t>
            </a:r>
            <a:r>
              <a:rPr lang="lv-LV" smtClean="0"/>
              <a:t>attiecīgi </a:t>
            </a:r>
            <a:r>
              <a:rPr lang="en-GB" smtClean="0"/>
              <a:t>‘Ruach’ </a:t>
            </a:r>
            <a:r>
              <a:rPr lang="lv-LV" smtClean="0"/>
              <a:t>un</a:t>
            </a:r>
            <a:r>
              <a:rPr lang="en-GB" smtClean="0"/>
              <a:t> ‘Pneuma’)</a:t>
            </a:r>
            <a:r>
              <a:rPr lang="lv-LV" smtClean="0"/>
              <a:t>, kas Bībelē tulkoti kā ‘gars’, pieļauj arī šādus tulkojumus:</a:t>
            </a:r>
            <a:endParaRPr lang="en-GB" smtClean="0"/>
          </a:p>
          <a:p>
            <a:pPr eaLnBrk="1" hangingPunct="1">
              <a:buFont typeface="Wingdings 2" pitchFamily="18" charset="2"/>
              <a:buNone/>
            </a:pPr>
            <a:r>
              <a:rPr lang="en-GB" i="1" smtClean="0"/>
              <a:t>     </a:t>
            </a:r>
          </a:p>
          <a:p>
            <a:pPr eaLnBrk="1" hangingPunct="1">
              <a:buFont typeface="Wingdings 2" pitchFamily="18" charset="2"/>
              <a:buNone/>
            </a:pPr>
            <a:r>
              <a:rPr lang="en-GB" i="1" smtClean="0"/>
              <a:t>     </a:t>
            </a:r>
            <a:r>
              <a:rPr lang="lv-LV" i="1" smtClean="0"/>
              <a:t>Dzīve, gars, prāts, vējš, elpa</a:t>
            </a:r>
            <a:endParaRPr lang="en-GB" smtClean="0"/>
          </a:p>
          <a:p>
            <a:pPr eaLnBrk="1" hangingPunct="1"/>
            <a:endParaRPr lang="en-GB"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lv-LV" smtClean="0"/>
              <a:t>Gars kā dzīvības spēks</a:t>
            </a:r>
            <a:endParaRPr lang="en-GB" smtClean="0"/>
          </a:p>
        </p:txBody>
      </p:sp>
      <p:sp>
        <p:nvSpPr>
          <p:cNvPr id="33794" name="Content Placeholder 2"/>
          <p:cNvSpPr>
            <a:spLocks noGrp="1"/>
          </p:cNvSpPr>
          <p:nvPr>
            <p:ph idx="1"/>
          </p:nvPr>
        </p:nvSpPr>
        <p:spPr/>
        <p:txBody>
          <a:bodyPr/>
          <a:lstStyle/>
          <a:p>
            <a:pPr eaLnBrk="1" hangingPunct="1"/>
            <a:r>
              <a:rPr lang="en-GB" smtClean="0"/>
              <a:t>“</a:t>
            </a:r>
            <a:r>
              <a:rPr lang="lv-LV" smtClean="0"/>
              <a:t>Miesa bez gara ir nedzīva</a:t>
            </a:r>
            <a:r>
              <a:rPr lang="en-GB" smtClean="0"/>
              <a:t>” (</a:t>
            </a:r>
            <a:r>
              <a:rPr lang="lv-LV" smtClean="0"/>
              <a:t>Jēkaba</a:t>
            </a:r>
            <a:r>
              <a:rPr lang="en-GB" smtClean="0"/>
              <a:t> 2:26). </a:t>
            </a:r>
            <a:r>
              <a:rPr lang="lv-LV" smtClean="0"/>
              <a:t>Dievs </a:t>
            </a:r>
            <a:r>
              <a:rPr lang="en-GB" smtClean="0"/>
              <a:t>“</a:t>
            </a:r>
            <a:r>
              <a:rPr lang="lv-LV" smtClean="0"/>
              <a:t>iedvesa viņa (Ādama) nāsīs dzīvības dvašu (garu); tā cilvēks tapa par dzīvu dvēseli</a:t>
            </a:r>
            <a:r>
              <a:rPr lang="en-GB" smtClean="0"/>
              <a:t>” (</a:t>
            </a:r>
            <a:r>
              <a:rPr lang="lv-LV" smtClean="0"/>
              <a:t>1</a:t>
            </a:r>
            <a:r>
              <a:rPr lang="en-GB" smtClean="0"/>
              <a:t>.</a:t>
            </a:r>
            <a:r>
              <a:rPr lang="lv-LV" smtClean="0"/>
              <a:t>Moz.</a:t>
            </a:r>
            <a:r>
              <a:rPr lang="en-GB" smtClean="0"/>
              <a:t> 2:7). </a:t>
            </a:r>
            <a:r>
              <a:rPr lang="lv-LV" smtClean="0"/>
              <a:t>Ījabs runā par “dzīvības elpu… manās nāsīs”</a:t>
            </a:r>
            <a:r>
              <a:rPr lang="en-GB" smtClean="0"/>
              <a:t> (</a:t>
            </a:r>
            <a:r>
              <a:rPr lang="lv-LV" smtClean="0"/>
              <a:t>Ījaba</a:t>
            </a:r>
            <a:r>
              <a:rPr lang="en-GB" smtClean="0"/>
              <a:t> 27:3 </a:t>
            </a:r>
            <a:r>
              <a:rPr lang="lv-LV" smtClean="0"/>
              <a:t>salīdz. ar</a:t>
            </a:r>
            <a:r>
              <a:rPr lang="en-GB" smtClean="0"/>
              <a:t> </a:t>
            </a:r>
            <a:r>
              <a:rPr lang="lv-LV" smtClean="0"/>
              <a:t>Jes</a:t>
            </a:r>
            <a:r>
              <a:rPr lang="en-GB" smtClean="0"/>
              <a:t>. 2:22). </a:t>
            </a:r>
            <a:r>
              <a:rPr lang="lv-LV" smtClean="0"/>
              <a:t>Dzīvības gars mums tiek dots piedzimstot, un tas paliek ar mums, kamēr mēs esam dzīvi</a:t>
            </a:r>
            <a:r>
              <a:rPr lang="en-GB" smtClean="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lv-LV" smtClean="0"/>
              <a:t>Gars nāves stundā</a:t>
            </a:r>
            <a:r>
              <a:rPr lang="en-GB" smtClean="0"/>
              <a:t> [1]</a:t>
            </a:r>
          </a:p>
        </p:txBody>
      </p:sp>
      <p:sp>
        <p:nvSpPr>
          <p:cNvPr id="34818" name="Content Placeholder 2"/>
          <p:cNvSpPr>
            <a:spLocks noGrp="1"/>
          </p:cNvSpPr>
          <p:nvPr>
            <p:ph idx="1"/>
          </p:nvPr>
        </p:nvSpPr>
        <p:spPr/>
        <p:txBody>
          <a:bodyPr/>
          <a:lstStyle/>
          <a:p>
            <a:pPr eaLnBrk="1" hangingPunct="1"/>
            <a:r>
              <a:rPr lang="lv-LV" smtClean="0"/>
              <a:t>Kad Dieva dvaša tiek atņemta no kāda, tas momentā iznīkst – gars ir dzīvības spēks.</a:t>
            </a:r>
            <a:r>
              <a:rPr lang="en-GB" smtClean="0"/>
              <a:t> </a:t>
            </a:r>
            <a:r>
              <a:rPr lang="lv-LV" smtClean="0"/>
              <a:t>Ja Dievs “Savu garu un Savu dvašu būtu paturējis tikai Sev pašam, tad visa radība kopā iznīktu un cilvēkam būtu jākļūst atkal par pīšļiem. Bet, ja tev ir saprašana, tad paklausi to, ko es saku</a:t>
            </a:r>
            <a:r>
              <a:rPr lang="en-GB" smtClean="0"/>
              <a:t>” (Job 34:14-16).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GB" smtClean="0"/>
              <a:t>4.1  </a:t>
            </a:r>
            <a:r>
              <a:rPr lang="lv-LV" smtClean="0"/>
              <a:t>CILVĒKA DABA</a:t>
            </a:r>
            <a:endParaRPr lang="en-GB" smtClean="0"/>
          </a:p>
        </p:txBody>
      </p:sp>
      <p:sp>
        <p:nvSpPr>
          <p:cNvPr id="15362"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lv-LV" smtClean="0"/>
              <a:t>Gars nāves stundā </a:t>
            </a:r>
            <a:r>
              <a:rPr lang="en-GB" smtClean="0"/>
              <a:t>[2]</a:t>
            </a:r>
          </a:p>
        </p:txBody>
      </p:sp>
      <p:sp>
        <p:nvSpPr>
          <p:cNvPr id="35842" name="Content Placeholder 2"/>
          <p:cNvSpPr>
            <a:spLocks noGrp="1"/>
          </p:cNvSpPr>
          <p:nvPr>
            <p:ph idx="1"/>
          </p:nvPr>
        </p:nvSpPr>
        <p:spPr/>
        <p:txBody>
          <a:bodyPr/>
          <a:lstStyle/>
          <a:p>
            <a:pPr eaLnBrk="1" hangingPunct="1">
              <a:lnSpc>
                <a:spcPct val="90000"/>
              </a:lnSpc>
            </a:pPr>
            <a:r>
              <a:rPr lang="en-GB" smtClean="0"/>
              <a:t>Ps. 146:3-5: “</a:t>
            </a:r>
            <a:r>
              <a:rPr lang="lv-LV" smtClean="0"/>
              <a:t>Nepaļaujieties uz dižciltīgajiem, uz cilvēku bērniem, kas taču nevar palīdzēt! Kad gars iziet no miesas, tad viņi atgriežas pīšļos (no kuriem radīti), un tai pašā brīdī viņu nodomi aiziet bojā. Svētīgs tas, kura palīgs ir Jēkaba Dievs</a:t>
            </a:r>
            <a:r>
              <a:rPr lang="en-GB" smtClean="0"/>
              <a:t>”. </a:t>
            </a:r>
          </a:p>
          <a:p>
            <a:pPr eaLnBrk="1" hangingPunct="1">
              <a:lnSpc>
                <a:spcPct val="90000"/>
              </a:lnSpc>
            </a:pPr>
            <a:r>
              <a:rPr lang="lv-LV" smtClean="0"/>
              <a:t>Nāves laikā</a:t>
            </a:r>
            <a:r>
              <a:rPr lang="en-GB" smtClean="0"/>
              <a:t> “</a:t>
            </a:r>
            <a:r>
              <a:rPr lang="lv-LV" smtClean="0"/>
              <a:t>pīšļiem būs atkal atgriezties atpakaļ zemē un kļūt par to, kas tie iepriekš bijuši, un garam atkal atgriezties atpakaļ pie Dieva, kas to ir devis</a:t>
            </a:r>
            <a:r>
              <a:rPr lang="en-GB" smtClean="0"/>
              <a:t>” (</a:t>
            </a:r>
            <a:r>
              <a:rPr lang="lv-LV" smtClean="0"/>
              <a:t>Sal.māc</a:t>
            </a:r>
            <a:r>
              <a:rPr lang="en-GB" smtClean="0"/>
              <a:t>. 12:7).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lv-LV" sz="4600" smtClean="0"/>
              <a:t>Cilvēks kā dzīvnieks nāves laikā</a:t>
            </a:r>
            <a:r>
              <a:rPr lang="en-GB" sz="4600" smtClean="0"/>
              <a:t>[1]</a:t>
            </a:r>
          </a:p>
        </p:txBody>
      </p:sp>
      <p:sp>
        <p:nvSpPr>
          <p:cNvPr id="36866" name="Content Placeholder 2"/>
          <p:cNvSpPr>
            <a:spLocks noGrp="1"/>
          </p:cNvSpPr>
          <p:nvPr>
            <p:ph idx="1"/>
          </p:nvPr>
        </p:nvSpPr>
        <p:spPr/>
        <p:txBody>
          <a:bodyPr/>
          <a:lstStyle/>
          <a:p>
            <a:pPr eaLnBrk="1" hangingPunct="1"/>
            <a:r>
              <a:rPr lang="lv-LV" smtClean="0"/>
              <a:t>Cilvēkiem un dzīvniekiem ir dots tas pats gars vai dzīvības spēks</a:t>
            </a:r>
            <a:r>
              <a:rPr lang="en-GB" smtClean="0"/>
              <a:t>. “</a:t>
            </a:r>
            <a:r>
              <a:rPr lang="lv-LV" smtClean="0"/>
              <a:t>Tiešām, kāds ir cilvēku, tāds pats ir arī dzīvnieku liktenis: kā viens, tā otrs mirst, visiem ir viena dvaša (tas pats gars), un cilvēks nav pārāks par dzīvniekiem</a:t>
            </a:r>
            <a:r>
              <a:rPr lang="en-GB" smtClean="0"/>
              <a:t>” (</a:t>
            </a:r>
            <a:r>
              <a:rPr lang="lv-LV" smtClean="0"/>
              <a:t>Sal.māc</a:t>
            </a:r>
            <a:r>
              <a:rPr lang="en-GB" smtClean="0"/>
              <a:t>. 3:19). </a:t>
            </a:r>
            <a:r>
              <a:rPr lang="lv-LV" smtClean="0"/>
              <a:t>Nav redzamas starpības starp to, kurp dodas cilvēku un kurp dzīvnieku dvaša</a:t>
            </a:r>
            <a:r>
              <a:rPr lang="en-GB" smtClean="0"/>
              <a:t> (</a:t>
            </a:r>
            <a:r>
              <a:rPr lang="lv-LV" smtClean="0"/>
              <a:t>Sal</a:t>
            </a:r>
            <a:r>
              <a:rPr lang="en-GB" smtClean="0"/>
              <a:t>.</a:t>
            </a:r>
            <a:r>
              <a:rPr lang="lv-LV" smtClean="0"/>
              <a:t>māc.</a:t>
            </a:r>
            <a:r>
              <a:rPr lang="en-GB" smtClean="0"/>
              <a:t> 3:21).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lv-LV" sz="4600" smtClean="0"/>
              <a:t>Cilvēks kā dzīvnieks nāves laikā</a:t>
            </a:r>
            <a:r>
              <a:rPr lang="en-GB" sz="4600" smtClean="0"/>
              <a:t> [2]</a:t>
            </a:r>
          </a:p>
        </p:txBody>
      </p:sp>
      <p:sp>
        <p:nvSpPr>
          <p:cNvPr id="37890" name="Content Placeholder 2"/>
          <p:cNvSpPr>
            <a:spLocks noGrp="1"/>
          </p:cNvSpPr>
          <p:nvPr>
            <p:ph idx="1"/>
          </p:nvPr>
        </p:nvSpPr>
        <p:spPr/>
        <p:txBody>
          <a:bodyPr/>
          <a:lstStyle/>
          <a:p>
            <a:pPr eaLnBrk="1" hangingPunct="1"/>
            <a:r>
              <a:rPr lang="lv-LV" smtClean="0"/>
              <a:t>Kā cilvēki, tā arī dzīvnieki kuriem Dievs bija iedevis dzīvības garu (1.Moz.2:7; 7:15) vienādi gāja bojā plūdu laikā:</a:t>
            </a:r>
            <a:r>
              <a:rPr lang="en-GB" smtClean="0"/>
              <a:t> “</a:t>
            </a:r>
            <a:r>
              <a:rPr lang="lv-LV" smtClean="0"/>
              <a:t>Tad nobeidzās ikviena radība, kas kustēja zemes virsū, putni, lopi, zvēri un visi cilvēki. Viss, kam bija dzīvības dvaša… nobeidzās… tā Viņš iznīcināja visu dzīvo, kas bija zemes virsū</a:t>
            </a:r>
            <a:r>
              <a:rPr lang="en-GB" smtClean="0"/>
              <a:t>” (</a:t>
            </a:r>
            <a:r>
              <a:rPr lang="lv-LV" smtClean="0"/>
              <a:t>1</a:t>
            </a:r>
            <a:r>
              <a:rPr lang="en-GB" smtClean="0"/>
              <a:t>.</a:t>
            </a:r>
            <a:r>
              <a:rPr lang="lv-LV" smtClean="0"/>
              <a:t>Moz</a:t>
            </a:r>
            <a:r>
              <a:rPr lang="en-GB" smtClean="0"/>
              <a:t> 7:21-23).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GB" smtClean="0"/>
              <a:t>4.4  </a:t>
            </a:r>
            <a:r>
              <a:rPr lang="lv-LV" smtClean="0"/>
              <a:t>Nāve ir bezsamaņa</a:t>
            </a:r>
            <a:endParaRPr lang="en-GB" smtClean="0"/>
          </a:p>
        </p:txBody>
      </p:sp>
      <p:sp>
        <p:nvSpPr>
          <p:cNvPr id="38914"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lv-LV" smtClean="0"/>
              <a:t>Nāve ir bezsamaņa</a:t>
            </a:r>
            <a:r>
              <a:rPr lang="en-GB" smtClean="0"/>
              <a:t> [1]</a:t>
            </a:r>
          </a:p>
        </p:txBody>
      </p:sp>
      <p:sp>
        <p:nvSpPr>
          <p:cNvPr id="39938" name="Content Placeholder 2"/>
          <p:cNvSpPr>
            <a:spLocks noGrp="1"/>
          </p:cNvSpPr>
          <p:nvPr>
            <p:ph idx="1"/>
          </p:nvPr>
        </p:nvSpPr>
        <p:spPr/>
        <p:txBody>
          <a:bodyPr/>
          <a:lstStyle/>
          <a:p>
            <a:pPr lvl="1" eaLnBrk="1" hangingPunct="1">
              <a:lnSpc>
                <a:spcPct val="90000"/>
              </a:lnSpc>
            </a:pPr>
            <a:r>
              <a:rPr lang="en-GB" smtClean="0"/>
              <a:t>“</a:t>
            </a:r>
            <a:r>
              <a:rPr lang="lv-LV" smtClean="0"/>
              <a:t>Kad gars iziet no miesas, tad viņi (cilvēki) atgriežas pīšļos, un tai pašā brīdī viņu nodomi aiziet bojā</a:t>
            </a:r>
            <a:r>
              <a:rPr lang="en-GB" smtClean="0"/>
              <a:t>” (Ps. 146:4).</a:t>
            </a:r>
          </a:p>
          <a:p>
            <a:pPr lvl="1" eaLnBrk="1" hangingPunct="1">
              <a:lnSpc>
                <a:spcPct val="90000"/>
              </a:lnSpc>
            </a:pPr>
            <a:r>
              <a:rPr lang="en-GB" smtClean="0"/>
              <a:t>“</a:t>
            </a:r>
            <a:r>
              <a:rPr lang="lv-LV" smtClean="0"/>
              <a:t>Nomirušie vispār nezina vairāk nekā… Tiklab laiks mīlēt, kā ienīst un dzīves iekārēs degt viņiem jau sen pāri</a:t>
            </a:r>
            <a:r>
              <a:rPr lang="en-GB" smtClean="0"/>
              <a:t>” (</a:t>
            </a:r>
            <a:r>
              <a:rPr lang="lv-LV" smtClean="0"/>
              <a:t>Sal</a:t>
            </a:r>
            <a:r>
              <a:rPr lang="en-GB" smtClean="0"/>
              <a:t>.</a:t>
            </a:r>
            <a:r>
              <a:rPr lang="lv-LV" smtClean="0"/>
              <a:t>māc.</a:t>
            </a:r>
            <a:r>
              <a:rPr lang="en-GB" smtClean="0"/>
              <a:t> 9:5,6). </a:t>
            </a:r>
            <a:r>
              <a:rPr lang="lv-LV" smtClean="0"/>
              <a:t>“Pazemē, kurp tavs ceļš iet, nav ne darba, ne vairs kādu pārdomu, ne atziņas, ne gudrības</a:t>
            </a:r>
            <a:r>
              <a:rPr lang="en-GB" smtClean="0"/>
              <a:t>” (</a:t>
            </a:r>
            <a:r>
              <a:rPr lang="lv-LV" smtClean="0"/>
              <a:t>Sal.māc</a:t>
            </a:r>
            <a:r>
              <a:rPr lang="en-GB" smtClean="0"/>
              <a:t>. 9:10).</a:t>
            </a:r>
          </a:p>
          <a:p>
            <a:pPr lvl="1" eaLnBrk="1" hangingPunct="1">
              <a:lnSpc>
                <a:spcPct val="90000"/>
              </a:lnSpc>
            </a:pPr>
            <a:r>
              <a:rPr lang="lv-LV" smtClean="0"/>
              <a:t>Ījabs saka, ka iznīkstot viņš būtu bijis “kā tāds, kas mūžam nav bijis”. Viņš redz nāvi kā aizmirstību, bezsamaņu, kā “biezu tumsību”</a:t>
            </a:r>
            <a:r>
              <a:rPr lang="en-GB" smtClean="0"/>
              <a:t> (</a:t>
            </a:r>
            <a:r>
              <a:rPr lang="lv-LV" smtClean="0"/>
              <a:t>Ījaba</a:t>
            </a:r>
            <a:r>
              <a:rPr lang="en-GB" smtClean="0"/>
              <a:t> 10:18-19)</a:t>
            </a:r>
            <a:r>
              <a:rPr lang="lv-LV" smtClean="0"/>
              <a:t>, nebūtību</a:t>
            </a:r>
            <a:r>
              <a:rPr lang="en-GB" smtClean="0"/>
              <a:t>.</a:t>
            </a:r>
          </a:p>
          <a:p>
            <a:pPr eaLnBrk="1" hangingPunct="1">
              <a:lnSpc>
                <a:spcPct val="90000"/>
              </a:lnSpc>
            </a:pPr>
            <a:endParaRPr lang="en-GB"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lv-LV" smtClean="0"/>
              <a:t>Nāve ir bezsamaņa</a:t>
            </a:r>
            <a:r>
              <a:rPr lang="en-GB" smtClean="0"/>
              <a:t> [2]</a:t>
            </a:r>
          </a:p>
        </p:txBody>
      </p:sp>
      <p:sp>
        <p:nvSpPr>
          <p:cNvPr id="40962" name="Content Placeholder 2"/>
          <p:cNvSpPr>
            <a:spLocks noGrp="1"/>
          </p:cNvSpPr>
          <p:nvPr>
            <p:ph idx="1"/>
          </p:nvPr>
        </p:nvSpPr>
        <p:spPr/>
        <p:txBody>
          <a:bodyPr/>
          <a:lstStyle/>
          <a:p>
            <a:pPr lvl="1" eaLnBrk="1" hangingPunct="1">
              <a:lnSpc>
                <a:spcPct val="80000"/>
              </a:lnSpc>
            </a:pPr>
            <a:r>
              <a:rPr lang="lv-LV" sz="2200" smtClean="0"/>
              <a:t>“Kāds ir cilvēku, tāds pats ir arī dzīvnieku liktenis, kā viens tā otrs mirst”</a:t>
            </a:r>
            <a:r>
              <a:rPr lang="en-GB" sz="2200" smtClean="0"/>
              <a:t> (</a:t>
            </a:r>
            <a:r>
              <a:rPr lang="lv-LV" sz="2200" smtClean="0"/>
              <a:t>Sal.māc.</a:t>
            </a:r>
            <a:r>
              <a:rPr lang="en-GB" sz="2200" smtClean="0"/>
              <a:t> 3:19); </a:t>
            </a:r>
            <a:r>
              <a:rPr lang="lv-LV" sz="2200" smtClean="0"/>
              <a:t>ja cilvēka apziņa saglabātos kaut kādā veidā, tad tā vajadzētu notikt arī ar dzīvniekiem, taču ne Raksti, ne zinātne neko tādu nemin.</a:t>
            </a:r>
            <a:endParaRPr lang="en-GB" sz="2200" smtClean="0"/>
          </a:p>
          <a:p>
            <a:pPr lvl="1" eaLnBrk="1" hangingPunct="1">
              <a:lnSpc>
                <a:spcPct val="80000"/>
              </a:lnSpc>
            </a:pPr>
            <a:r>
              <a:rPr lang="lv-LV" sz="2200" smtClean="0"/>
              <a:t>Kungs</a:t>
            </a:r>
            <a:r>
              <a:rPr lang="en-GB" sz="2200" smtClean="0"/>
              <a:t> “</a:t>
            </a:r>
            <a:r>
              <a:rPr lang="lv-LV" sz="2200" smtClean="0"/>
              <a:t>zina, ka mēs esam pīšļi. Cilvēks savā dzīvē ir kā zāle, viņš zied kā puķe laukā, kad vējš to skar, tad tās vairs nav, un neatrod vairs pat tās vietu</a:t>
            </a:r>
            <a:r>
              <a:rPr lang="en-GB" sz="2200" smtClean="0"/>
              <a:t>” (Ps. 103:14-16).</a:t>
            </a:r>
          </a:p>
          <a:p>
            <a:pPr eaLnBrk="1" hangingPunct="1">
              <a:lnSpc>
                <a:spcPct val="80000"/>
              </a:lnSpc>
            </a:pPr>
            <a:r>
              <a:rPr lang="lv-LV" sz="2400" smtClean="0"/>
              <a:t>Ticīgie zināja, ka pēc nāves viņi nevarēs slavēt Dievu un teikt Tā slavu – piem. Hiskija (Jes.38:17-19) un Dāvids</a:t>
            </a:r>
            <a:r>
              <a:rPr lang="en-GB" sz="2400" smtClean="0"/>
              <a:t> (Ps. 6:4,5; 30:9; 39:13; 115:17</a:t>
            </a:r>
            <a:r>
              <a:rPr lang="lv-LV" sz="2400" smtClean="0"/>
              <a:t>)</a:t>
            </a:r>
            <a:endParaRPr lang="en-GB" sz="2400" smtClean="0"/>
          </a:p>
          <a:p>
            <a:pPr eaLnBrk="1" hangingPunct="1">
              <a:lnSpc>
                <a:spcPct val="80000"/>
              </a:lnSpc>
            </a:pPr>
            <a:endParaRPr lang="en-GB" sz="24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lv-LV" smtClean="0"/>
              <a:t>Nāve kā miegs</a:t>
            </a:r>
            <a:endParaRPr lang="en-GB" smtClean="0"/>
          </a:p>
        </p:txBody>
      </p:sp>
      <p:sp>
        <p:nvSpPr>
          <p:cNvPr id="41986" name="Content Placeholder 2"/>
          <p:cNvSpPr>
            <a:spLocks noGrp="1"/>
          </p:cNvSpPr>
          <p:nvPr>
            <p:ph idx="1"/>
          </p:nvPr>
        </p:nvSpPr>
        <p:spPr/>
        <p:txBody>
          <a:bodyPr/>
          <a:lstStyle/>
          <a:p>
            <a:pPr eaLnBrk="1" hangingPunct="1">
              <a:lnSpc>
                <a:spcPct val="90000"/>
              </a:lnSpc>
            </a:pPr>
            <a:r>
              <a:rPr lang="lv-LV" sz="2200" b="1" smtClean="0"/>
              <a:t>Ījabs</a:t>
            </a:r>
            <a:r>
              <a:rPr lang="en-GB" sz="2200" b="1" smtClean="0"/>
              <a:t> 3:11-17:  </a:t>
            </a:r>
            <a:r>
              <a:rPr lang="lv-LV" sz="2200" b="1" smtClean="0"/>
              <a:t>Kādēļ es neesmu nomiris mātes miesās, vai gājis bojā, kad es iznācu no mātes klēpja?</a:t>
            </a:r>
            <a:r>
              <a:rPr lang="en-GB" sz="2200" b="1" smtClean="0"/>
              <a:t> … </a:t>
            </a:r>
            <a:r>
              <a:rPr lang="lv-LV" sz="2200" b="1" smtClean="0"/>
              <a:t>Jo tad jau es būtu apgūlies kapa tumsā, es snaustu, es būtu iemidzis, man būtu atpūta… Tur pat bezdievīgie ir mitējušies trakot… tur atdusa tiem, kuru spēki ir galā.</a:t>
            </a:r>
            <a:r>
              <a:rPr lang="en-GB" sz="2200" smtClean="0"/>
              <a:t> </a:t>
            </a:r>
          </a:p>
          <a:p>
            <a:pPr eaLnBrk="1" hangingPunct="1">
              <a:lnSpc>
                <a:spcPct val="90000"/>
              </a:lnSpc>
            </a:pPr>
            <a:r>
              <a:rPr lang="en-GB" sz="2200" smtClean="0"/>
              <a:t>Dan. 12:2,13 </a:t>
            </a:r>
            <a:r>
              <a:rPr lang="lv-LV" sz="2200" smtClean="0"/>
              <a:t>Un daudzi no tiem, kas dus zemes pīšļos, uzmodīsies: citi mūžīgai dzīvībai, citi mūžīgam negodam un kaunam… Bet tu ej un noej beidzamajam laiku posmam pretī līdz galam! Tagad tu drīksti dusēt, un pēc tam tu atkal celsies saņemt savu tiesu pastarā galā visu dienu beigās.</a:t>
            </a:r>
            <a:endParaRPr lang="en-GB" sz="2200" smtClean="0"/>
          </a:p>
          <a:p>
            <a:pPr eaLnBrk="1" hangingPunct="1">
              <a:lnSpc>
                <a:spcPct val="90000"/>
              </a:lnSpc>
            </a:pPr>
            <a:endParaRPr lang="en-GB" sz="2200" smtClean="0"/>
          </a:p>
          <a:p>
            <a:pPr eaLnBrk="1" hangingPunct="1">
              <a:lnSpc>
                <a:spcPct val="90000"/>
              </a:lnSpc>
            </a:pPr>
            <a:endParaRPr lang="en-GB" sz="2200" smtClean="0"/>
          </a:p>
          <a:p>
            <a:pPr eaLnBrk="1" hangingPunct="1">
              <a:lnSpc>
                <a:spcPct val="90000"/>
              </a:lnSpc>
            </a:pPr>
            <a:endParaRPr lang="en-GB" sz="22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lv-LV" smtClean="0"/>
              <a:t>Aplamas domas</a:t>
            </a:r>
            <a:endParaRPr lang="en-GB" smtClean="0"/>
          </a:p>
        </p:txBody>
      </p:sp>
      <p:sp>
        <p:nvSpPr>
          <p:cNvPr id="43010" name="Content Placeholder 2"/>
          <p:cNvSpPr>
            <a:spLocks noGrp="1"/>
          </p:cNvSpPr>
          <p:nvPr>
            <p:ph idx="1"/>
          </p:nvPr>
        </p:nvSpPr>
        <p:spPr/>
        <p:txBody>
          <a:bodyPr/>
          <a:lstStyle/>
          <a:p>
            <a:pPr eaLnBrk="1" hangingPunct="1">
              <a:lnSpc>
                <a:spcPct val="80000"/>
              </a:lnSpc>
            </a:pPr>
            <a:r>
              <a:rPr lang="en-GB" sz="2200" b="1" smtClean="0"/>
              <a:t>1.</a:t>
            </a:r>
            <a:r>
              <a:rPr lang="en-GB" sz="2200" smtClean="0"/>
              <a:t> </a:t>
            </a:r>
            <a:r>
              <a:rPr lang="lv-LV" sz="2200" smtClean="0"/>
              <a:t>Ka balvu par mūsu dzīvi mēs saņemam mirstot, kad mūsu ‘nemirstīgajai dvēselei’ tiekot piešķirta kāda noteikta vieta</a:t>
            </a:r>
            <a:r>
              <a:rPr lang="en-GB" sz="2200" smtClean="0"/>
              <a:t>.</a:t>
            </a:r>
          </a:p>
          <a:p>
            <a:pPr eaLnBrk="1" hangingPunct="1">
              <a:lnSpc>
                <a:spcPct val="80000"/>
              </a:lnSpc>
            </a:pPr>
            <a:r>
              <a:rPr lang="en-GB" sz="2200" b="1" smtClean="0"/>
              <a:t>2.</a:t>
            </a:r>
            <a:r>
              <a:rPr lang="en-GB" sz="2200" smtClean="0"/>
              <a:t> </a:t>
            </a:r>
            <a:r>
              <a:rPr lang="lv-LV" sz="2200" smtClean="0"/>
              <a:t>Ka nodalīšana taisnajos un ļaunajos notiekot cilvēkam mirstot</a:t>
            </a:r>
            <a:r>
              <a:rPr lang="en-GB" sz="2200" smtClean="0"/>
              <a:t>.</a:t>
            </a:r>
          </a:p>
          <a:p>
            <a:pPr eaLnBrk="1" hangingPunct="1">
              <a:lnSpc>
                <a:spcPct val="80000"/>
              </a:lnSpc>
            </a:pPr>
            <a:r>
              <a:rPr lang="en-GB" sz="2200" b="1" smtClean="0"/>
              <a:t>3.</a:t>
            </a:r>
            <a:r>
              <a:rPr lang="en-GB" sz="2200" smtClean="0"/>
              <a:t> </a:t>
            </a:r>
            <a:r>
              <a:rPr lang="lv-LV" sz="2200" smtClean="0"/>
              <a:t>Ka taisno balva ir nonākšana debesīs pēc nāves</a:t>
            </a:r>
            <a:r>
              <a:rPr lang="en-GB" sz="2200" smtClean="0"/>
              <a:t>.</a:t>
            </a:r>
          </a:p>
          <a:p>
            <a:pPr eaLnBrk="1" hangingPunct="1">
              <a:lnSpc>
                <a:spcPct val="80000"/>
              </a:lnSpc>
            </a:pPr>
            <a:r>
              <a:rPr lang="en-GB" sz="2200" b="1" smtClean="0"/>
              <a:t>4.</a:t>
            </a:r>
            <a:r>
              <a:rPr lang="en-GB" sz="2200" smtClean="0"/>
              <a:t> </a:t>
            </a:r>
            <a:r>
              <a:rPr lang="lv-LV" sz="2200" smtClean="0"/>
              <a:t>Ka, ja visiem ir ‘nemirstīga dvēsele’, tad visiem ir jānonāk vai nu debesīs vai ellē.</a:t>
            </a:r>
            <a:endParaRPr lang="en-GB" sz="2200" smtClean="0"/>
          </a:p>
          <a:p>
            <a:pPr eaLnBrk="1" hangingPunct="1">
              <a:lnSpc>
                <a:spcPct val="80000"/>
              </a:lnSpc>
            </a:pPr>
            <a:r>
              <a:rPr lang="en-GB" sz="2200" b="1" smtClean="0"/>
              <a:t>5.</a:t>
            </a:r>
            <a:r>
              <a:rPr lang="en-GB" sz="2200" smtClean="0"/>
              <a:t> </a:t>
            </a:r>
            <a:r>
              <a:rPr lang="lv-LV" sz="2200" smtClean="0"/>
              <a:t>Ka ļauno ‘dvēseles’ nonāk soda vietā, ko sauc par elli. </a:t>
            </a:r>
            <a:endParaRPr lang="en-GB" sz="2200" smtClean="0"/>
          </a:p>
          <a:p>
            <a:pPr eaLnBrk="1" hangingPunct="1">
              <a:lnSpc>
                <a:spcPct val="80000"/>
              </a:lnSpc>
            </a:pPr>
            <a:r>
              <a:rPr lang="en-GB" sz="2200" b="1" smtClean="0"/>
              <a:t>6. </a:t>
            </a:r>
            <a:r>
              <a:rPr lang="lv-LV" sz="2200" b="1" smtClean="0"/>
              <a:t>Dvēseles nemirstība</a:t>
            </a:r>
            <a:r>
              <a:rPr lang="en-GB" sz="2200" smtClean="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09600" y="1176338"/>
            <a:ext cx="2212975" cy="1582737"/>
          </a:xfrm>
        </p:spPr>
        <p:txBody>
          <a:bodyPr/>
          <a:lstStyle/>
          <a:p>
            <a:pPr eaLnBrk="1" hangingPunct="1"/>
            <a:endParaRPr lang="en-GB" smtClean="0"/>
          </a:p>
        </p:txBody>
      </p:sp>
      <p:sp>
        <p:nvSpPr>
          <p:cNvPr id="44034" name="Text Placeholder 3"/>
          <p:cNvSpPr>
            <a:spLocks noGrp="1"/>
          </p:cNvSpPr>
          <p:nvPr>
            <p:ph type="body" sz="half" idx="2"/>
          </p:nvPr>
        </p:nvSpPr>
        <p:spPr>
          <a:xfrm>
            <a:off x="609600" y="2828925"/>
            <a:ext cx="2209800" cy="2179638"/>
          </a:xfrm>
        </p:spPr>
        <p:txBody>
          <a:bodyPr/>
          <a:lstStyle/>
          <a:p>
            <a:pPr eaLnBrk="1" hangingPunct="1"/>
            <a:r>
              <a:rPr lang="lv-LV" smtClean="0"/>
              <a:t>Apsolījums Ābrahāmam</a:t>
            </a:r>
          </a:p>
          <a:p>
            <a:pPr eaLnBrk="1" hangingPunct="1"/>
            <a:r>
              <a:rPr lang="lv-LV" smtClean="0"/>
              <a:t>Vai viņš nonāca debesīs?</a:t>
            </a:r>
            <a:endParaRPr lang="en-GB" smtClean="0"/>
          </a:p>
        </p:txBody>
      </p:sp>
      <p:pic>
        <p:nvPicPr>
          <p:cNvPr id="44035" name="Picture Placeholder 4" descr="AbrahamPromises2.png"/>
          <p:cNvPicPr>
            <a:picLocks noGrp="1" noChangeAspect="1"/>
          </p:cNvPicPr>
          <p:nvPr>
            <p:ph type="pic" idx="1"/>
          </p:nvPr>
        </p:nvPicPr>
        <p:blipFill>
          <a:blip r:embed="rId2"/>
          <a:srcRect l="5942" r="5942"/>
          <a:stretch>
            <a:fillRect/>
          </a:stretch>
        </p:blipFill>
        <p:spPr>
          <a:xfrm rot="420000">
            <a:off x="3132138" y="765175"/>
            <a:ext cx="4618037" cy="393065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endParaRPr lang="en-GB" smtClean="0"/>
          </a:p>
        </p:txBody>
      </p:sp>
      <p:sp>
        <p:nvSpPr>
          <p:cNvPr id="45058" name="Content Placeholder 2"/>
          <p:cNvSpPr>
            <a:spLocks noGrp="1"/>
          </p:cNvSpPr>
          <p:nvPr>
            <p:ph idx="1"/>
          </p:nvPr>
        </p:nvSpPr>
        <p:spPr/>
        <p:txBody>
          <a:bodyPr/>
          <a:lstStyle/>
          <a:p>
            <a:pPr eaLnBrk="1" hangingPunct="1"/>
            <a:r>
              <a:rPr lang="en-GB" smtClean="0"/>
              <a:t>“</a:t>
            </a:r>
            <a:r>
              <a:rPr lang="lv-LV" smtClean="0"/>
              <a:t>Bībelē nekur nav teikts, ka mēs nonākam debesīs pēc nāves; nāve nekur netiek aprakstīta kā došanās uz debesīm.</a:t>
            </a:r>
            <a:r>
              <a:rPr lang="en-GB" smtClean="0"/>
              <a:t> </a:t>
            </a:r>
            <a:r>
              <a:rPr lang="lv-LV" smtClean="0"/>
              <a:t>Vecajā derībā teikts, ka pēc nāves cilvēks nonāk kapā</a:t>
            </a:r>
            <a:r>
              <a:rPr lang="en-GB" smtClean="0"/>
              <a:t> </a:t>
            </a:r>
            <a:r>
              <a:rPr lang="lv-LV" smtClean="0"/>
              <a:t>[</a:t>
            </a:r>
            <a:r>
              <a:rPr lang="en-GB" i="1" smtClean="0"/>
              <a:t>sheol</a:t>
            </a:r>
            <a:r>
              <a:rPr lang="lv-LV" smtClean="0"/>
              <a:t>]</a:t>
            </a:r>
            <a:r>
              <a:rPr lang="en-GB" smtClean="0"/>
              <a:t>.</a:t>
            </a:r>
          </a:p>
          <a:p>
            <a:pPr eaLnBrk="1" hangingPunct="1"/>
            <a:endParaRPr lang="en-GB"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endParaRPr lang="en-GB" smtClean="0"/>
          </a:p>
        </p:txBody>
      </p:sp>
      <p:sp>
        <p:nvSpPr>
          <p:cNvPr id="16386" name="Content Placeholder 2"/>
          <p:cNvSpPr>
            <a:spLocks noGrp="1"/>
          </p:cNvSpPr>
          <p:nvPr>
            <p:ph idx="1"/>
          </p:nvPr>
        </p:nvSpPr>
        <p:spPr/>
        <p:txBody>
          <a:bodyPr/>
          <a:lstStyle/>
          <a:p>
            <a:pPr eaLnBrk="1" hangingPunct="1"/>
            <a:r>
              <a:rPr lang="lv-LV" sz="2400" smtClean="0"/>
              <a:t>Pastāv atteikšanās –lai cik dziļi slēpta – pieņemt to faktu, ka dzīve ir tik īsa, ka drīz vien mēs atradīsimies uz neizbēgamās nāves sliekšņa. “Jūs taču nezināt, kāda jūsu dzīve ir rītu; jo tā ir tvaiks, kas uz īsu brīdi ir redzams un tad izgaist”. “Mirt taču mums visiem ir jāmirst: mēs esam kā ūdens, kas zemē izliets un kuru nav iespējams sasmelt”. “Kā zāle, kas agrumā ir augšanas spēka pilna, kas rītā atzeļ un zied, vakarā vīst un kalst”.</a:t>
            </a:r>
            <a:r>
              <a:rPr lang="en-GB" sz="2400" smtClean="0"/>
              <a:t>  (</a:t>
            </a:r>
            <a:r>
              <a:rPr lang="lv-LV" sz="2400" smtClean="0"/>
              <a:t>Jēkaba</a:t>
            </a:r>
            <a:r>
              <a:rPr lang="en-GB" sz="2400" smtClean="0"/>
              <a:t> 4:14; 2</a:t>
            </a:r>
            <a:r>
              <a:rPr lang="lv-LV" sz="2400" smtClean="0"/>
              <a:t>.</a:t>
            </a:r>
            <a:r>
              <a:rPr lang="en-GB" sz="2400" smtClean="0"/>
              <a:t> Sam. 14:14; Ps. 90:5,6). </a:t>
            </a:r>
          </a:p>
          <a:p>
            <a:pPr eaLnBrk="1" hangingPunct="1"/>
            <a:r>
              <a:rPr lang="en-GB" sz="2400" smtClean="0"/>
              <a:t>“</a:t>
            </a:r>
            <a:r>
              <a:rPr lang="lv-LV" sz="2400" smtClean="0"/>
              <a:t>Māci mums mūsu dienas tā skaitīt, ka mēs gudru sirdi dabūjam!</a:t>
            </a:r>
            <a:r>
              <a:rPr lang="en-GB" sz="2400" smtClean="0"/>
              <a:t>” (Ps. 90:12)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5" descr="graveyard-28-06-2006"/>
          <p:cNvPicPr>
            <a:picLocks noChangeAspect="1" noChangeArrowheads="1"/>
          </p:cNvPicPr>
          <p:nvPr/>
        </p:nvPicPr>
        <p:blipFill>
          <a:blip r:embed="rId3"/>
          <a:srcRect/>
          <a:stretch>
            <a:fillRect/>
          </a:stretch>
        </p:blipFill>
        <p:spPr bwMode="auto">
          <a:xfrm>
            <a:off x="0" y="0"/>
            <a:ext cx="9144000" cy="6861175"/>
          </a:xfrm>
          <a:prstGeom prst="rect">
            <a:avLst/>
          </a:prstGeom>
          <a:noFill/>
          <a:ln w="9525">
            <a:noFill/>
            <a:miter lim="800000"/>
            <a:headEnd/>
            <a:tailEnd/>
          </a:ln>
        </p:spPr>
      </p:pic>
      <p:sp>
        <p:nvSpPr>
          <p:cNvPr id="4103" name="Rectangle 7"/>
          <p:cNvSpPr>
            <a:spLocks noChangeArrowheads="1"/>
          </p:cNvSpPr>
          <p:nvPr/>
        </p:nvSpPr>
        <p:spPr bwMode="auto">
          <a:xfrm>
            <a:off x="4800600" y="4648200"/>
            <a:ext cx="4267200" cy="2771775"/>
          </a:xfrm>
          <a:prstGeom prst="rect">
            <a:avLst/>
          </a:prstGeom>
          <a:noFill/>
          <a:ln w="9525">
            <a:noFill/>
            <a:miter lim="800000"/>
            <a:headEnd/>
            <a:tailEnd/>
          </a:ln>
          <a:effectLst/>
        </p:spPr>
        <p:txBody>
          <a:bodyPr>
            <a:spAutoFit/>
          </a:bodyPr>
          <a:lstStyle/>
          <a:p>
            <a:pPr algn="r">
              <a:defRPr/>
            </a:pPr>
            <a:r>
              <a:rPr lang="lv-LV" altLang="ko-KR" sz="4400" i="1">
                <a:effectLst>
                  <a:outerShdw blurRad="38100" dist="38100" dir="2700000" algn="tl">
                    <a:srgbClr val="C0C0C0"/>
                  </a:outerShdw>
                </a:effectLst>
                <a:latin typeface="Times New Roman" pitchFamily="18" charset="0"/>
                <a:cs typeface="HY신명조"/>
              </a:rPr>
              <a:t>Vai tad tā ir mūsu vienīgā cerība?</a:t>
            </a:r>
            <a:r>
              <a:rPr lang="en-US" altLang="ko-KR" sz="4400" i="1">
                <a:effectLst>
                  <a:outerShdw blurRad="38100" dist="38100" dir="2700000" algn="tl">
                    <a:srgbClr val="C0C0C0"/>
                  </a:outerShdw>
                </a:effectLst>
                <a:latin typeface="Times New Roman" pitchFamily="18" charset="0"/>
                <a:cs typeface="HY신명조"/>
              </a:rPr>
              <a:t> </a:t>
            </a:r>
          </a:p>
          <a:p>
            <a:pPr algn="r">
              <a:defRPr/>
            </a:pPr>
            <a:r>
              <a:rPr lang="lv-LV" altLang="ko-KR" sz="4400" i="1">
                <a:effectLst>
                  <a:outerShdw blurRad="38100" dist="38100" dir="2700000" algn="tl">
                    <a:srgbClr val="C0C0C0"/>
                  </a:outerShdw>
                </a:effectLst>
                <a:latin typeface="Times New Roman" pitchFamily="18" charset="0"/>
                <a:cs typeface="HY신명조"/>
              </a:rPr>
              <a:t>Nāve? Uz mūžu?</a:t>
            </a:r>
            <a:r>
              <a:rPr lang="en-US" altLang="ko-KR" sz="3600">
                <a:effectLst>
                  <a:outerShdw blurRad="38100" dist="38100" dir="2700000" algn="tl">
                    <a:srgbClr val="C0C0C0"/>
                  </a:outerShdw>
                </a:effectLst>
                <a:latin typeface="Times New Roman" pitchFamily="18" charset="0"/>
                <a:cs typeface="HY신명조"/>
              </a:rPr>
              <a: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GB" sz="4500" smtClean="0"/>
              <a:t>4.5  </a:t>
            </a:r>
            <a:r>
              <a:rPr lang="lv-LV" sz="4500" smtClean="0"/>
              <a:t>Augšāmcelšanās</a:t>
            </a:r>
            <a:r>
              <a:rPr lang="en-GB" sz="4500" smtClean="0"/>
              <a:t/>
            </a:r>
            <a:br>
              <a:rPr lang="en-GB" sz="4500" smtClean="0"/>
            </a:br>
            <a:endParaRPr lang="en-GB" sz="4500" smtClean="0"/>
          </a:p>
        </p:txBody>
      </p:sp>
      <p:sp>
        <p:nvSpPr>
          <p:cNvPr id="48130"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3" name="Picture 3" descr="tombston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154" name="Text Box 4"/>
          <p:cNvSpPr txBox="1">
            <a:spLocks noChangeArrowheads="1"/>
          </p:cNvSpPr>
          <p:nvPr/>
        </p:nvSpPr>
        <p:spPr bwMode="auto">
          <a:xfrm>
            <a:off x="2032000" y="1431925"/>
            <a:ext cx="184150" cy="366713"/>
          </a:xfrm>
          <a:prstGeom prst="rect">
            <a:avLst/>
          </a:prstGeom>
          <a:noFill/>
          <a:ln w="9525">
            <a:noFill/>
            <a:miter lim="800000"/>
            <a:headEnd/>
            <a:tailEnd/>
          </a:ln>
        </p:spPr>
        <p:txBody>
          <a:bodyPr wrap="none">
            <a:spAutoFit/>
          </a:bodyPr>
          <a:lstStyle/>
          <a:p>
            <a:endParaRPr lang="en-US"/>
          </a:p>
        </p:txBody>
      </p:sp>
      <p:sp>
        <p:nvSpPr>
          <p:cNvPr id="49155" name="Text Box 5"/>
          <p:cNvSpPr txBox="1">
            <a:spLocks noChangeArrowheads="1"/>
          </p:cNvSpPr>
          <p:nvPr/>
        </p:nvSpPr>
        <p:spPr bwMode="auto">
          <a:xfrm>
            <a:off x="900113" y="2924175"/>
            <a:ext cx="184150" cy="366713"/>
          </a:xfrm>
          <a:prstGeom prst="rect">
            <a:avLst/>
          </a:prstGeom>
          <a:noFill/>
          <a:ln w="9525">
            <a:noFill/>
            <a:miter lim="800000"/>
            <a:headEnd/>
            <a:tailEnd/>
          </a:ln>
        </p:spPr>
        <p:txBody>
          <a:bodyPr wrap="none">
            <a:spAutoFit/>
          </a:bodyPr>
          <a:lstStyle/>
          <a:p>
            <a:endParaRPr lang="en-US"/>
          </a:p>
        </p:txBody>
      </p:sp>
      <p:sp>
        <p:nvSpPr>
          <p:cNvPr id="49156" name="Text Box 6"/>
          <p:cNvSpPr txBox="1">
            <a:spLocks noChangeArrowheads="1"/>
          </p:cNvSpPr>
          <p:nvPr/>
        </p:nvSpPr>
        <p:spPr bwMode="auto">
          <a:xfrm>
            <a:off x="1763713" y="1916113"/>
            <a:ext cx="5329237" cy="366712"/>
          </a:xfrm>
          <a:prstGeom prst="rect">
            <a:avLst/>
          </a:prstGeom>
          <a:noFill/>
          <a:ln w="9525">
            <a:noFill/>
            <a:miter lim="800000"/>
            <a:headEnd/>
            <a:tailEnd/>
          </a:ln>
        </p:spPr>
        <p:txBody>
          <a:bodyPr>
            <a:spAutoFit/>
          </a:bodyPr>
          <a:lstStyle/>
          <a:p>
            <a:pPr>
              <a:spcBef>
                <a:spcPct val="50000"/>
              </a:spcBef>
            </a:pPr>
            <a:r>
              <a:rPr lang="lv-LV"/>
              <a:t>Vai tā ir mūsu vienīgā cerība? Nāve?</a:t>
            </a: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lstStyle/>
          <a:p>
            <a:endParaRPr lang="en-US" smtClean="0"/>
          </a:p>
        </p:txBody>
      </p:sp>
      <p:sp>
        <p:nvSpPr>
          <p:cNvPr id="51202" name="Rectangle 3"/>
          <p:cNvSpPr>
            <a:spLocks noGrp="1"/>
          </p:cNvSpPr>
          <p:nvPr>
            <p:ph type="body" idx="1"/>
          </p:nvPr>
        </p:nvSpPr>
        <p:spPr/>
        <p:txBody>
          <a:bodyPr/>
          <a:lstStyle/>
          <a:p>
            <a:endParaRPr lang="en-US" smtClean="0"/>
          </a:p>
        </p:txBody>
      </p:sp>
      <p:pic>
        <p:nvPicPr>
          <p:cNvPr id="44037" name="Picture 5" descr="tombstone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04" name="Text Box 5"/>
          <p:cNvSpPr txBox="1">
            <a:spLocks noChangeArrowheads="1"/>
          </p:cNvSpPr>
          <p:nvPr/>
        </p:nvSpPr>
        <p:spPr bwMode="auto">
          <a:xfrm>
            <a:off x="1042988" y="1700213"/>
            <a:ext cx="5905500" cy="779462"/>
          </a:xfrm>
          <a:prstGeom prst="rect">
            <a:avLst/>
          </a:prstGeom>
          <a:noFill/>
          <a:ln w="9525">
            <a:noFill/>
            <a:miter lim="800000"/>
            <a:headEnd/>
            <a:tailEnd/>
          </a:ln>
        </p:spPr>
        <p:txBody>
          <a:bodyPr>
            <a:spAutoFit/>
          </a:bodyPr>
          <a:lstStyle/>
          <a:p>
            <a:pPr>
              <a:spcBef>
                <a:spcPct val="50000"/>
              </a:spcBef>
            </a:pPr>
            <a:r>
              <a:rPr lang="lv-LV"/>
              <a:t>Daudzi no tiem, kas dus zemes pīšļos, uzmodīsies</a:t>
            </a:r>
          </a:p>
          <a:p>
            <a:pPr>
              <a:spcBef>
                <a:spcPct val="50000"/>
              </a:spcBef>
            </a:pPr>
            <a:r>
              <a:rPr lang="lv-LV"/>
              <a:t>Daniēla 12. 2. pants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2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endParaRPr lang="en-GB" smtClean="0"/>
          </a:p>
        </p:txBody>
      </p:sp>
      <p:pic>
        <p:nvPicPr>
          <p:cNvPr id="52226" name="Content Placeholder 3" descr="DSC00020.JPG"/>
          <p:cNvPicPr>
            <a:picLocks noGrp="1" noChangeAspect="1"/>
          </p:cNvPicPr>
          <p:nvPr>
            <p:ph idx="1"/>
          </p:nvPr>
        </p:nvPicPr>
        <p:blipFill>
          <a:blip r:embed="rId2"/>
          <a:srcRect/>
          <a:stretch>
            <a:fillRect/>
          </a:stretch>
        </p:blipFill>
        <p:spPr>
          <a:xfrm>
            <a:off x="1646238" y="1935163"/>
            <a:ext cx="5851525" cy="43894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AutoShape 7"/>
          <p:cNvSpPr>
            <a:spLocks noChangeArrowheads="1"/>
          </p:cNvSpPr>
          <p:nvPr/>
        </p:nvSpPr>
        <p:spPr bwMode="auto">
          <a:xfrm>
            <a:off x="2743200" y="762000"/>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p:spPr>
        <p:txBody>
          <a:bodyPr wrap="none" anchor="ctr"/>
          <a:lstStyle/>
          <a:p>
            <a:pPr algn="ctr"/>
            <a:r>
              <a:rPr lang="lv-LV" altLang="ko-KR" sz="2800" b="1">
                <a:latin typeface="Arial Black" pitchFamily="34" charset="0"/>
                <a:cs typeface="HY신명조"/>
              </a:rPr>
              <a:t>Nomirt</a:t>
            </a:r>
            <a:endParaRPr lang="en-US" altLang="ko-KR" sz="2800" b="1">
              <a:latin typeface="Arial Black" pitchFamily="34" charset="0"/>
              <a:cs typeface="HY신명조"/>
            </a:endParaRPr>
          </a:p>
        </p:txBody>
      </p:sp>
      <p:sp>
        <p:nvSpPr>
          <p:cNvPr id="86024" name="AutoShape 8"/>
          <p:cNvSpPr>
            <a:spLocks noChangeArrowheads="1"/>
          </p:cNvSpPr>
          <p:nvPr/>
        </p:nvSpPr>
        <p:spPr bwMode="auto">
          <a:xfrm>
            <a:off x="2743200" y="1952625"/>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p:spPr>
        <p:txBody>
          <a:bodyPr wrap="none" anchor="ctr"/>
          <a:lstStyle/>
          <a:p>
            <a:pPr algn="ctr"/>
            <a:r>
              <a:rPr lang="lv-LV" altLang="ko-KR" sz="2800" b="1">
                <a:latin typeface="Arial Black" pitchFamily="34" charset="0"/>
                <a:cs typeface="HY신명조"/>
              </a:rPr>
              <a:t>Piedzimt atkal</a:t>
            </a:r>
            <a:endParaRPr lang="en-US" altLang="ko-KR" sz="2800" b="1">
              <a:latin typeface="Arial Black" pitchFamily="34" charset="0"/>
              <a:cs typeface="HY신명조"/>
            </a:endParaRPr>
          </a:p>
        </p:txBody>
      </p:sp>
      <p:sp>
        <p:nvSpPr>
          <p:cNvPr id="86025" name="AutoShape 9"/>
          <p:cNvSpPr>
            <a:spLocks noChangeArrowheads="1"/>
          </p:cNvSpPr>
          <p:nvPr/>
        </p:nvSpPr>
        <p:spPr bwMode="auto">
          <a:xfrm>
            <a:off x="2743200" y="3144838"/>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p:spPr>
        <p:txBody>
          <a:bodyPr wrap="none" anchor="ctr"/>
          <a:lstStyle/>
          <a:p>
            <a:pPr algn="ctr"/>
            <a:r>
              <a:rPr lang="lv-LV" altLang="ko-KR" sz="2800" b="1">
                <a:latin typeface="Arial Black" pitchFamily="34" charset="0"/>
                <a:cs typeface="HY신명조"/>
              </a:rPr>
              <a:t>Augšāmcelts</a:t>
            </a:r>
            <a:endParaRPr lang="en-US" altLang="ko-KR" sz="2800" b="1">
              <a:latin typeface="Arial Black" pitchFamily="34" charset="0"/>
              <a:cs typeface="HY신명조"/>
            </a:endParaRPr>
          </a:p>
        </p:txBody>
      </p:sp>
      <p:sp>
        <p:nvSpPr>
          <p:cNvPr id="86026" name="Rectangle 10"/>
          <p:cNvSpPr>
            <a:spLocks noChangeArrowheads="1"/>
          </p:cNvSpPr>
          <p:nvPr/>
        </p:nvSpPr>
        <p:spPr bwMode="auto">
          <a:xfrm>
            <a:off x="2743200" y="5527675"/>
            <a:ext cx="3581400" cy="720725"/>
          </a:xfrm>
          <a:prstGeom prst="rect">
            <a:avLst/>
          </a:prstGeom>
          <a:solidFill>
            <a:schemeClr val="bg1"/>
          </a:solidFill>
          <a:ln w="57150">
            <a:solidFill>
              <a:srgbClr val="FF0000"/>
            </a:solidFill>
            <a:miter lim="800000"/>
            <a:headEnd/>
            <a:tailEnd/>
          </a:ln>
        </p:spPr>
        <p:txBody>
          <a:bodyPr wrap="none" anchor="ctr"/>
          <a:lstStyle/>
          <a:p>
            <a:pPr algn="ctr"/>
            <a:r>
              <a:rPr lang="lv-LV" altLang="ko-KR" sz="2800">
                <a:latin typeface="Arial Black" pitchFamily="34" charset="0"/>
                <a:cs typeface="HY신명조"/>
              </a:rPr>
              <a:t>Dzīvo mūžam</a:t>
            </a:r>
            <a:endParaRPr lang="en-US" altLang="ko-KR" sz="2800">
              <a:latin typeface="Arial Black" pitchFamily="34" charset="0"/>
              <a:cs typeface="HY신명조"/>
            </a:endParaRPr>
          </a:p>
        </p:txBody>
      </p:sp>
      <p:sp>
        <p:nvSpPr>
          <p:cNvPr id="86027" name="AutoShape 11"/>
          <p:cNvSpPr>
            <a:spLocks noChangeArrowheads="1"/>
          </p:cNvSpPr>
          <p:nvPr/>
        </p:nvSpPr>
        <p:spPr bwMode="auto">
          <a:xfrm>
            <a:off x="2743200" y="4335463"/>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p:spPr>
        <p:txBody>
          <a:bodyPr wrap="none" anchor="ctr"/>
          <a:lstStyle/>
          <a:p>
            <a:pPr algn="ctr"/>
            <a:r>
              <a:rPr lang="lv-LV" altLang="ko-KR" sz="2800" b="1">
                <a:latin typeface="Arial Black" pitchFamily="34" charset="0"/>
                <a:cs typeface="HY신명조"/>
              </a:rPr>
              <a:t>Dzīvo Kristum</a:t>
            </a:r>
            <a:endParaRPr lang="en-US" altLang="ko-KR" sz="2800" b="1">
              <a:latin typeface="Arial Black" pitchFamily="34" charset="0"/>
              <a:cs typeface="HY신명조"/>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6023"/>
                                        </p:tgtEl>
                                        <p:attrNameLst>
                                          <p:attrName>style.visibility</p:attrName>
                                        </p:attrNameLst>
                                      </p:cBhvr>
                                      <p:to>
                                        <p:strVal val="visible"/>
                                      </p:to>
                                    </p:set>
                                    <p:animEffect transition="in" filter="slide(fromTop)">
                                      <p:cBhvr>
                                        <p:cTn id="7" dur="500"/>
                                        <p:tgtEl>
                                          <p:spTgt spid="860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6024"/>
                                        </p:tgtEl>
                                        <p:attrNameLst>
                                          <p:attrName>style.visibility</p:attrName>
                                        </p:attrNameLst>
                                      </p:cBhvr>
                                      <p:to>
                                        <p:strVal val="visible"/>
                                      </p:to>
                                    </p:set>
                                    <p:animEffect transition="in" filter="slide(fromTop)">
                                      <p:cBhvr>
                                        <p:cTn id="12" dur="500"/>
                                        <p:tgtEl>
                                          <p:spTgt spid="8602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86025"/>
                                        </p:tgtEl>
                                        <p:attrNameLst>
                                          <p:attrName>style.visibility</p:attrName>
                                        </p:attrNameLst>
                                      </p:cBhvr>
                                      <p:to>
                                        <p:strVal val="visible"/>
                                      </p:to>
                                    </p:set>
                                    <p:animEffect transition="in" filter="slide(fromTop)">
                                      <p:cBhvr>
                                        <p:cTn id="17" dur="500"/>
                                        <p:tgtEl>
                                          <p:spTgt spid="8602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86027"/>
                                        </p:tgtEl>
                                        <p:attrNameLst>
                                          <p:attrName>style.visibility</p:attrName>
                                        </p:attrNameLst>
                                      </p:cBhvr>
                                      <p:to>
                                        <p:strVal val="visible"/>
                                      </p:to>
                                    </p:set>
                                    <p:animEffect transition="in" filter="slide(fromTop)">
                                      <p:cBhvr>
                                        <p:cTn id="22" dur="500"/>
                                        <p:tgtEl>
                                          <p:spTgt spid="8602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86026"/>
                                        </p:tgtEl>
                                        <p:attrNameLst>
                                          <p:attrName>style.visibility</p:attrName>
                                        </p:attrNameLst>
                                      </p:cBhvr>
                                      <p:to>
                                        <p:strVal val="visible"/>
                                      </p:to>
                                    </p:set>
                                    <p:animEffect transition="in" filter="slide(fromTop)">
                                      <p:cBhvr>
                                        <p:cTn id="27" dur="5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P spid="86024" grpId="0" animBg="1"/>
      <p:bldP spid="86025" grpId="0" animBg="1"/>
      <p:bldP spid="86026" grpId="0" animBg="1"/>
      <p:bldP spid="860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lv-LV" smtClean="0"/>
              <a:t>Miesas augšāmcelšanās</a:t>
            </a:r>
            <a:r>
              <a:rPr lang="en-GB" smtClean="0"/>
              <a:t> [1]</a:t>
            </a:r>
          </a:p>
        </p:txBody>
      </p:sp>
      <p:sp>
        <p:nvSpPr>
          <p:cNvPr id="55298" name="Content Placeholder 2"/>
          <p:cNvSpPr>
            <a:spLocks noGrp="1"/>
          </p:cNvSpPr>
          <p:nvPr>
            <p:ph idx="1"/>
          </p:nvPr>
        </p:nvSpPr>
        <p:spPr/>
        <p:txBody>
          <a:bodyPr/>
          <a:lstStyle/>
          <a:p>
            <a:pPr eaLnBrk="1" hangingPunct="1"/>
            <a:r>
              <a:rPr lang="lv-LV" sz="2400" smtClean="0"/>
              <a:t>Kad Kristus atgriezīsies, Viņš “pārvērtīs mūsu zemības miesu, līdzīgu Savai apskaidrotai miesai</a:t>
            </a:r>
            <a:r>
              <a:rPr lang="en-GB" sz="2400" smtClean="0"/>
              <a:t>” (</a:t>
            </a:r>
            <a:r>
              <a:rPr lang="lv-LV" sz="2400" smtClean="0"/>
              <a:t>Fil</a:t>
            </a:r>
            <a:r>
              <a:rPr lang="en-GB" sz="2400" smtClean="0"/>
              <a:t>. 3:20,21).  </a:t>
            </a:r>
            <a:r>
              <a:rPr lang="lv-LV" sz="2400" smtClean="0"/>
              <a:t>Tie, kas miruši un guļ pīšļos, “celsies augšā” un gavilēs!</a:t>
            </a:r>
            <a:r>
              <a:rPr lang="en-GB" sz="2400" smtClean="0"/>
              <a:t> (</a:t>
            </a:r>
            <a:r>
              <a:rPr lang="lv-LV" sz="2400" smtClean="0"/>
              <a:t>Jes</a:t>
            </a:r>
            <a:r>
              <a:rPr lang="en-GB" sz="2400" smtClean="0"/>
              <a:t>. 26:19).</a:t>
            </a:r>
          </a:p>
          <a:p>
            <a:pPr eaLnBrk="1" hangingPunct="1"/>
            <a:r>
              <a:rPr lang="lv-LV" sz="2400" smtClean="0"/>
              <a:t>Caur kristībām mēs iegremdējamies Kristus nāvē, ticot, ka tāpat kā Kristus tapsim uzcelti no mirušiem, lai dzīvotu atjaunotā dzīvē</a:t>
            </a:r>
            <a:r>
              <a:rPr lang="en-GB" sz="2400" smtClean="0"/>
              <a:t> (Rom. 6:3-5). </a:t>
            </a:r>
          </a:p>
          <a:p>
            <a:pPr eaLnBrk="1" hangingPunct="1"/>
            <a:endParaRPr lang="en-GB" sz="24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lv-LV" smtClean="0"/>
              <a:t>Miesas augšāmcelšanās</a:t>
            </a:r>
            <a:r>
              <a:rPr lang="en-GB" smtClean="0"/>
              <a:t> [2]</a:t>
            </a:r>
          </a:p>
        </p:txBody>
      </p:sp>
      <p:sp>
        <p:nvSpPr>
          <p:cNvPr id="56322" name="Content Placeholder 2"/>
          <p:cNvSpPr>
            <a:spLocks noGrp="1"/>
          </p:cNvSpPr>
          <p:nvPr>
            <p:ph idx="1"/>
          </p:nvPr>
        </p:nvSpPr>
        <p:spPr/>
        <p:txBody>
          <a:bodyPr/>
          <a:lstStyle/>
          <a:p>
            <a:pPr eaLnBrk="1" hangingPunct="1">
              <a:lnSpc>
                <a:spcPct val="90000"/>
              </a:lnSpc>
            </a:pPr>
            <a:r>
              <a:rPr lang="lv-LV" sz="2400" smtClean="0"/>
              <a:t>Daloties Viņa ciešanās tagad, mēs dalīsimies arī Viņa priekā: “Mēs visur nesam Jēzus miršanu savā miesā, lai arī Jēzus dzīvība parādītos mūsu miesā</a:t>
            </a:r>
            <a:r>
              <a:rPr lang="en-GB" sz="2400" smtClean="0"/>
              <a:t>” (2 </a:t>
            </a:r>
            <a:r>
              <a:rPr lang="lv-LV" sz="2400" smtClean="0"/>
              <a:t>Kor</a:t>
            </a:r>
            <a:r>
              <a:rPr lang="en-GB" sz="2400" smtClean="0"/>
              <a:t>. 4:10). </a:t>
            </a:r>
          </a:p>
          <a:p>
            <a:pPr eaLnBrk="1" hangingPunct="1">
              <a:lnSpc>
                <a:spcPct val="90000"/>
              </a:lnSpc>
            </a:pPr>
            <a:r>
              <a:rPr lang="en-GB" sz="2400" smtClean="0"/>
              <a:t>“</a:t>
            </a:r>
            <a:r>
              <a:rPr lang="lv-LV" sz="2400" smtClean="0"/>
              <a:t>Viņš, kas Kristu Jēzu uzmodinājis no miroņiem, arī jūsu mirstīgās miesas darīs dzīvas ar Savu Garu, kas ir jūsos</a:t>
            </a:r>
            <a:r>
              <a:rPr lang="en-GB" sz="2400" smtClean="0"/>
              <a:t>” (Rom. 8:11). </a:t>
            </a:r>
            <a:r>
              <a:rPr lang="lv-LV" sz="2400" smtClean="0"/>
              <a:t>Ar šo cerību mēs “ar ilgu pilnām nopūtām gaidām… savas miesas pilnīgo atpestīšanu”</a:t>
            </a:r>
            <a:r>
              <a:rPr lang="en-GB" sz="2400" smtClean="0"/>
              <a:t> (Rom. 8:23)</a:t>
            </a:r>
            <a:r>
              <a:rPr lang="lv-LV" sz="2400" smtClean="0"/>
              <a:t> atjaunotai dzīvībai</a:t>
            </a:r>
            <a:r>
              <a:rPr lang="en-GB" sz="2400" smtClean="0"/>
              <a:t>.</a:t>
            </a:r>
          </a:p>
          <a:p>
            <a:pPr eaLnBrk="1" hangingPunct="1">
              <a:lnSpc>
                <a:spcPct val="90000"/>
              </a:lnSpc>
            </a:pPr>
            <a:endParaRPr lang="en-GB" sz="2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GB" smtClean="0"/>
              <a:t>“</a:t>
            </a:r>
            <a:r>
              <a:rPr lang="lv-LV" smtClean="0"/>
              <a:t>Šī svētītā cerība</a:t>
            </a:r>
            <a:r>
              <a:rPr lang="en-GB" smtClean="0"/>
              <a:t>”</a:t>
            </a:r>
          </a:p>
        </p:txBody>
      </p:sp>
      <p:pic>
        <p:nvPicPr>
          <p:cNvPr id="57346" name="Content Placeholder 3" descr="IMG_0178.JPG"/>
          <p:cNvPicPr>
            <a:picLocks noGrp="1" noChangeAspect="1"/>
          </p:cNvPicPr>
          <p:nvPr>
            <p:ph idx="1"/>
          </p:nvPr>
        </p:nvPicPr>
        <p:blipFill>
          <a:blip r:embed="rId2"/>
          <a:srcRect/>
          <a:stretch>
            <a:fillRect/>
          </a:stretch>
        </p:blipFill>
        <p:spPr>
          <a:xfrm>
            <a:off x="1646238" y="1935163"/>
            <a:ext cx="5851525" cy="438943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lv-LV" smtClean="0"/>
              <a:t>Ticīgie cer uz augšāmcelšanos</a:t>
            </a:r>
            <a:endParaRPr lang="en-GB" smtClean="0"/>
          </a:p>
        </p:txBody>
      </p:sp>
      <p:sp>
        <p:nvSpPr>
          <p:cNvPr id="58370" name="Content Placeholder 2"/>
          <p:cNvSpPr>
            <a:spLocks noGrp="1"/>
          </p:cNvSpPr>
          <p:nvPr>
            <p:ph idx="1"/>
          </p:nvPr>
        </p:nvSpPr>
        <p:spPr/>
        <p:txBody>
          <a:bodyPr/>
          <a:lstStyle/>
          <a:p>
            <a:pPr eaLnBrk="1" hangingPunct="1">
              <a:lnSpc>
                <a:spcPct val="80000"/>
              </a:lnSpc>
            </a:pPr>
            <a:r>
              <a:rPr lang="en-GB" sz="2200" smtClean="0"/>
              <a:t>“</a:t>
            </a:r>
            <a:r>
              <a:rPr lang="lv-LV" sz="2200" smtClean="0"/>
              <a:t>Taču es zinu, ka mans pestītājs ir dzīvs, un pēcgalā Viņš celsies pār pīšļiem… ja arī mana āda būs saplosīta gabalos un es būšu bez miesas palicis, es tomēr skatīšu Dievu. Tiešām, es Viņu skatīšu… Viņu, pēc kura mana sirds manās krūtīs tā noilgojusies!</a:t>
            </a:r>
            <a:r>
              <a:rPr lang="en-GB" sz="2200" smtClean="0"/>
              <a:t>” (</a:t>
            </a:r>
            <a:r>
              <a:rPr lang="lv-LV" sz="2200" smtClean="0"/>
              <a:t>Ījaba</a:t>
            </a:r>
            <a:r>
              <a:rPr lang="en-GB" sz="2200" smtClean="0"/>
              <a:t> 19:25-27). </a:t>
            </a:r>
          </a:p>
          <a:p>
            <a:pPr eaLnBrk="1" hangingPunct="1">
              <a:lnSpc>
                <a:spcPct val="80000"/>
              </a:lnSpc>
            </a:pPr>
            <a:r>
              <a:rPr lang="lv-LV" sz="2200" smtClean="0"/>
              <a:t>Arī Jesaja cerēja, ka </a:t>
            </a:r>
            <a:r>
              <a:rPr lang="en-GB" sz="2200" smtClean="0"/>
              <a:t> “</a:t>
            </a:r>
            <a:r>
              <a:rPr lang="lv-LV" sz="2200" smtClean="0"/>
              <a:t>zeme mirušos atkal atdos dienas gaismai</a:t>
            </a:r>
            <a:r>
              <a:rPr lang="en-GB" sz="2200" smtClean="0"/>
              <a:t>” (</a:t>
            </a:r>
            <a:r>
              <a:rPr lang="lv-LV" sz="2200" smtClean="0"/>
              <a:t>Jes</a:t>
            </a:r>
            <a:r>
              <a:rPr lang="en-GB" sz="2200" smtClean="0"/>
              <a:t>. 26:19).</a:t>
            </a:r>
          </a:p>
          <a:p>
            <a:pPr eaLnBrk="1" hangingPunct="1">
              <a:lnSpc>
                <a:spcPct val="80000"/>
              </a:lnSpc>
            </a:pPr>
            <a:r>
              <a:rPr lang="en-GB" sz="2200" smtClean="0"/>
              <a:t>“</a:t>
            </a:r>
            <a:r>
              <a:rPr lang="lv-LV" sz="2200" smtClean="0"/>
              <a:t>Tavs brālis celsies augšām!” Marta saka Viņam: ‘Es zinu, ka viņš celsies augšām, kad miroņi celsies augšām, pastarā dienā</a:t>
            </a:r>
            <a:r>
              <a:rPr lang="en-GB" sz="2200" smtClean="0"/>
              <a:t>” (</a:t>
            </a:r>
            <a:r>
              <a:rPr lang="lv-LV" sz="2200" smtClean="0"/>
              <a:t>Jāņa</a:t>
            </a:r>
            <a:r>
              <a:rPr lang="en-GB" sz="2200" smtClean="0"/>
              <a:t> 11:23,24).</a:t>
            </a:r>
          </a:p>
          <a:p>
            <a:pPr eaLnBrk="1" hangingPunct="1">
              <a:lnSpc>
                <a:spcPct val="80000"/>
              </a:lnSpc>
            </a:pPr>
            <a:r>
              <a:rPr lang="en-GB" sz="2200" smtClean="0"/>
              <a:t>“</a:t>
            </a:r>
            <a:r>
              <a:rPr lang="lv-LV" sz="2200" smtClean="0"/>
              <a:t>Neviens nevar nākt pie Manis, ja viņu nevelk Tēvs, kas Mani sūtījis, un Es viņu celšu augšā pastarā dienā</a:t>
            </a:r>
            <a:r>
              <a:rPr lang="en-GB" sz="2200" smtClean="0"/>
              <a:t>” (</a:t>
            </a:r>
            <a:r>
              <a:rPr lang="lv-LV" sz="2200" smtClean="0"/>
              <a:t>Jāņa</a:t>
            </a:r>
            <a:r>
              <a:rPr lang="en-GB" sz="2200" smtClean="0"/>
              <a:t> 6:44,45).</a:t>
            </a:r>
          </a:p>
          <a:p>
            <a:pPr eaLnBrk="1" hangingPunct="1">
              <a:lnSpc>
                <a:spcPct val="80000"/>
              </a:lnSpc>
            </a:pPr>
            <a:endParaRPr lang="en-GB" sz="2200" smtClean="0"/>
          </a:p>
          <a:p>
            <a:pPr eaLnBrk="1" hangingPunct="1">
              <a:lnSpc>
                <a:spcPct val="80000"/>
              </a:lnSpc>
            </a:pPr>
            <a:endParaRPr lang="en-GB" sz="22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endParaRPr lang="en-GB" smtClean="0"/>
          </a:p>
        </p:txBody>
      </p:sp>
      <p:sp>
        <p:nvSpPr>
          <p:cNvPr id="17410" name="Content Placeholder 2"/>
          <p:cNvSpPr>
            <a:spLocks noGrp="1"/>
          </p:cNvSpPr>
          <p:nvPr>
            <p:ph idx="1"/>
          </p:nvPr>
        </p:nvSpPr>
        <p:spPr/>
        <p:txBody>
          <a:bodyPr/>
          <a:lstStyle/>
          <a:p>
            <a:pPr eaLnBrk="1" hangingPunct="1"/>
            <a:r>
              <a:rPr lang="lv-LV" smtClean="0"/>
              <a:t>Pretēji Dieva skaidri teiktajam, ka cilvēks “mirdams mirs”, ja viņš grēkos (1.Mozus 2:17), čūska apgalvoja: “Jūs mirt nemirsit”</a:t>
            </a:r>
            <a:r>
              <a:rPr lang="en-GB" smtClean="0"/>
              <a:t> (</a:t>
            </a:r>
            <a:r>
              <a:rPr lang="lv-LV" smtClean="0"/>
              <a:t>1</a:t>
            </a:r>
            <a:r>
              <a:rPr lang="en-GB" smtClean="0"/>
              <a:t>.</a:t>
            </a:r>
            <a:r>
              <a:rPr lang="lv-LV" smtClean="0"/>
              <a:t>Mozus</a:t>
            </a:r>
            <a:r>
              <a:rPr lang="en-GB" smtClean="0"/>
              <a:t> 3:4). </a:t>
            </a:r>
            <a:r>
              <a:rPr lang="lv-LV" smtClean="0"/>
              <a:t>Šis mēģinājums noliegt nāves neizbēgamību un galējību ir raksturīgs visām maldu ceļus ejošām reliģijām.</a:t>
            </a:r>
            <a:r>
              <a:rPr lang="en-GB" smtClean="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endParaRPr lang="en-GB" smtClean="0"/>
          </a:p>
        </p:txBody>
      </p:sp>
      <p:pic>
        <p:nvPicPr>
          <p:cNvPr id="59394" name="Content Placeholder 3" descr="funeral.JPG"/>
          <p:cNvPicPr>
            <a:picLocks noGrp="1" noChangeAspect="1"/>
          </p:cNvPicPr>
          <p:nvPr>
            <p:ph idx="1"/>
          </p:nvPr>
        </p:nvPicPr>
        <p:blipFill>
          <a:blip r:embed="rId2"/>
          <a:srcRect/>
          <a:stretch>
            <a:fillRect/>
          </a:stretch>
        </p:blipFill>
        <p:spPr>
          <a:xfrm>
            <a:off x="3471863" y="1935163"/>
            <a:ext cx="2200275" cy="438943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GB" sz="4500" smtClean="0"/>
              <a:t>4.6 </a:t>
            </a:r>
            <a:r>
              <a:rPr lang="lv-LV" sz="4500" smtClean="0"/>
              <a:t>Dieva sods</a:t>
            </a:r>
            <a:r>
              <a:rPr lang="en-GB" sz="4500" smtClean="0"/>
              <a:t> </a:t>
            </a:r>
          </a:p>
        </p:txBody>
      </p:sp>
      <p:sp>
        <p:nvSpPr>
          <p:cNvPr id="60418"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lv-LV" sz="4600" smtClean="0"/>
              <a:t>Visi stāvēsim Dieva soģa krēsla priekšā</a:t>
            </a:r>
            <a:endParaRPr lang="en-GB" sz="4600" smtClean="0"/>
          </a:p>
        </p:txBody>
      </p:sp>
      <p:sp>
        <p:nvSpPr>
          <p:cNvPr id="61442" name="Content Placeholder 2"/>
          <p:cNvSpPr>
            <a:spLocks noGrp="1"/>
          </p:cNvSpPr>
          <p:nvPr>
            <p:ph idx="1"/>
          </p:nvPr>
        </p:nvSpPr>
        <p:spPr/>
        <p:txBody>
          <a:bodyPr/>
          <a:lstStyle/>
          <a:p>
            <a:pPr eaLnBrk="1" hangingPunct="1"/>
            <a:r>
              <a:rPr lang="lv-LV" smtClean="0"/>
              <a:t>“Visi stāvēsim Dieva soģa krēsla priekšā</a:t>
            </a:r>
            <a:r>
              <a:rPr lang="en-GB" smtClean="0"/>
              <a:t>” (Rom. 14:10);  “</a:t>
            </a:r>
            <a:r>
              <a:rPr lang="lv-LV" smtClean="0"/>
              <a:t>jo mums visiem jāparādās Kristus soģa krēsla priekšā, lai ikviens saņemtu, ko, miesā būdams, darījis – vai labu vai ļaunu</a:t>
            </a:r>
            <a:r>
              <a:rPr lang="en-GB" smtClean="0"/>
              <a:t>” (2.</a:t>
            </a:r>
            <a:r>
              <a:rPr lang="lv-LV" smtClean="0"/>
              <a:t>Kor</a:t>
            </a:r>
            <a:r>
              <a:rPr lang="en-GB" smtClean="0"/>
              <a:t> 5:10)</a:t>
            </a:r>
            <a:r>
              <a:rPr lang="lv-LV" smtClean="0"/>
              <a:t>.</a:t>
            </a:r>
            <a:endParaRPr lang="en-GB" smtClean="0"/>
          </a:p>
          <a:p>
            <a:pPr eaLnBrk="1" hangingPunct="1"/>
            <a:r>
              <a:rPr lang="en-GB" smtClean="0"/>
              <a:t>“</a:t>
            </a:r>
            <a:r>
              <a:rPr lang="lv-LV" smtClean="0"/>
              <a:t>Tā tas būs pasaules pastarā galā: eņģeļi izies un atšķirs ļaunos no taisnajiem</a:t>
            </a:r>
            <a:r>
              <a:rPr lang="en-GB" smtClean="0"/>
              <a:t>” (Mt. 13:47-49). </a:t>
            </a:r>
          </a:p>
          <a:p>
            <a:pPr eaLnBrk="1" hangingPunct="1"/>
            <a:endParaRPr lang="en-GB"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lv-LV" smtClean="0"/>
              <a:t>Taisno no ļauno atšķiršana</a:t>
            </a:r>
            <a:endParaRPr lang="en-GB" smtClean="0"/>
          </a:p>
        </p:txBody>
      </p:sp>
      <p:sp>
        <p:nvSpPr>
          <p:cNvPr id="62466" name="Content Placeholder 2"/>
          <p:cNvSpPr>
            <a:spLocks noGrp="1"/>
          </p:cNvSpPr>
          <p:nvPr>
            <p:ph idx="1"/>
          </p:nvPr>
        </p:nvSpPr>
        <p:spPr/>
        <p:txBody>
          <a:bodyPr/>
          <a:lstStyle/>
          <a:p>
            <a:pPr eaLnBrk="1" hangingPunct="1">
              <a:lnSpc>
                <a:spcPct val="80000"/>
              </a:lnSpc>
            </a:pPr>
            <a:r>
              <a:rPr lang="en-GB" sz="2400" smtClean="0"/>
              <a:t>“</a:t>
            </a:r>
            <a:r>
              <a:rPr lang="lv-LV" sz="2400" smtClean="0"/>
              <a:t>Cilvēka Dēls nāks Savā godībā un visi eņģeļi līdz ar Viņu… un Dievs Tas Kungs Tam dos Viņa Tēva Dāvida troni”</a:t>
            </a:r>
            <a:r>
              <a:rPr lang="en-GB" sz="2400" smtClean="0"/>
              <a:t> (</a:t>
            </a:r>
            <a:r>
              <a:rPr lang="lv-LV" sz="2400" smtClean="0"/>
              <a:t>Mt.25:31;</a:t>
            </a:r>
            <a:r>
              <a:rPr lang="en-GB" sz="2400" smtClean="0"/>
              <a:t> Lk. 1:32,33). </a:t>
            </a:r>
            <a:r>
              <a:rPr lang="lv-LV" sz="2400" smtClean="0"/>
              <a:t>“Un visas tautas tiks sapulcētas Viņa priekšā </a:t>
            </a:r>
            <a:r>
              <a:rPr lang="en-GB" sz="2400" smtClean="0"/>
              <a:t>(</a:t>
            </a:r>
            <a:r>
              <a:rPr lang="lv-LV" sz="2400" smtClean="0"/>
              <a:t>salīdz. ar</a:t>
            </a:r>
            <a:r>
              <a:rPr lang="en-GB" sz="2400" smtClean="0"/>
              <a:t> Mt. 28:19)</a:t>
            </a:r>
            <a:r>
              <a:rPr lang="lv-LV" sz="2400" smtClean="0"/>
              <a:t>; un Viņš tās šķirs, kā gans šķir avis no āžiem, un liks avis pa Savu labo, bet āžus pa kreiso roku. Tad Ķēniņš sacīs tiem, kas pa labo roku: nāciet šurp, jūs Mana Tēva svētītie, iemantojiet Valstību, kas jums ir sataisīta no pasaules iesākuma</a:t>
            </a:r>
            <a:r>
              <a:rPr lang="en-GB" sz="2400" smtClean="0"/>
              <a:t>” (Mt. 25:31-34).</a:t>
            </a:r>
          </a:p>
          <a:p>
            <a:pPr eaLnBrk="1" hangingPunct="1">
              <a:lnSpc>
                <a:spcPct val="80000"/>
              </a:lnSpc>
            </a:pPr>
            <a:endParaRPr lang="en-GB" sz="24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lv-LV" sz="4500" i="1" smtClean="0"/>
              <a:t>Kad Kristus atgriezīsies, taisnie saņems taisnības vainagu</a:t>
            </a:r>
            <a:r>
              <a:rPr lang="en-GB" sz="4500" smtClean="0"/>
              <a:t> – </a:t>
            </a:r>
            <a:r>
              <a:rPr lang="lv-LV" sz="4500" smtClean="0"/>
              <a:t>un ne agrāk</a:t>
            </a:r>
            <a:endParaRPr lang="en-GB" sz="4500" smtClean="0"/>
          </a:p>
        </p:txBody>
      </p:sp>
      <p:sp>
        <p:nvSpPr>
          <p:cNvPr id="63490" name="Content Placeholder 2"/>
          <p:cNvSpPr>
            <a:spLocks noGrp="1"/>
          </p:cNvSpPr>
          <p:nvPr>
            <p:ph idx="1"/>
          </p:nvPr>
        </p:nvSpPr>
        <p:spPr/>
        <p:txBody>
          <a:bodyPr/>
          <a:lstStyle/>
          <a:p>
            <a:pPr lvl="1" eaLnBrk="1" hangingPunct="1">
              <a:lnSpc>
                <a:spcPct val="90000"/>
              </a:lnSpc>
            </a:pPr>
            <a:r>
              <a:rPr lang="en-GB" smtClean="0"/>
              <a:t> “</a:t>
            </a:r>
            <a:r>
              <a:rPr lang="lv-LV" smtClean="0"/>
              <a:t>Tad, kad Augstais Gans (Jēzus) parādīsies, jūs saņemsit nevīstošo godības vainagu</a:t>
            </a:r>
            <a:r>
              <a:rPr lang="en-GB" smtClean="0"/>
              <a:t>” (1</a:t>
            </a:r>
            <a:r>
              <a:rPr lang="lv-LV" smtClean="0"/>
              <a:t>.</a:t>
            </a:r>
            <a:r>
              <a:rPr lang="en-GB" smtClean="0"/>
              <a:t> P</a:t>
            </a:r>
            <a:r>
              <a:rPr lang="lv-LV" smtClean="0"/>
              <a:t>ē</a:t>
            </a:r>
            <a:r>
              <a:rPr lang="en-GB" smtClean="0"/>
              <a:t>t. 5:4 </a:t>
            </a:r>
            <a:r>
              <a:rPr lang="lv-LV" smtClean="0"/>
              <a:t>salīdz. ar</a:t>
            </a:r>
            <a:r>
              <a:rPr lang="en-GB" smtClean="0"/>
              <a:t> 1:13).</a:t>
            </a:r>
          </a:p>
          <a:p>
            <a:pPr lvl="1" eaLnBrk="1" hangingPunct="1">
              <a:lnSpc>
                <a:spcPct val="90000"/>
              </a:lnSpc>
            </a:pPr>
            <a:r>
              <a:rPr lang="en-GB" smtClean="0"/>
              <a:t> “</a:t>
            </a:r>
            <a:r>
              <a:rPr lang="lv-LV" smtClean="0"/>
              <a:t>Kristus Jēzus</a:t>
            </a:r>
            <a:r>
              <a:rPr lang="en-GB" smtClean="0"/>
              <a:t>...</a:t>
            </a:r>
            <a:r>
              <a:rPr lang="lv-LV" smtClean="0"/>
              <a:t> Tiesās dzīvus un mirušus, Viņa parādīšanos un Viņa Valstību minēdams… atliek man tikai saņemt taisnības vainagu, ko mans Kungs, taisnais tiesnesis dos man </a:t>
            </a:r>
            <a:r>
              <a:rPr lang="lv-LV" i="1" smtClean="0"/>
              <a:t>viņā</a:t>
            </a:r>
            <a:r>
              <a:rPr lang="lv-LV" smtClean="0"/>
              <a:t> </a:t>
            </a:r>
            <a:r>
              <a:rPr lang="lv-LV" i="1" smtClean="0"/>
              <a:t>dienā</a:t>
            </a:r>
            <a:r>
              <a:rPr lang="en-GB" smtClean="0"/>
              <a:t>” (2</a:t>
            </a:r>
            <a:r>
              <a:rPr lang="lv-LV" smtClean="0"/>
              <a:t>.</a:t>
            </a:r>
            <a:r>
              <a:rPr lang="en-GB" smtClean="0"/>
              <a:t> Tim. 4:1,8).</a:t>
            </a:r>
          </a:p>
          <a:p>
            <a:pPr lvl="1" eaLnBrk="1" hangingPunct="1">
              <a:lnSpc>
                <a:spcPct val="90000"/>
              </a:lnSpc>
            </a:pPr>
            <a:r>
              <a:rPr lang="lv-LV" smtClean="0"/>
              <a:t>Mesijas atgriešanās dienā “daudzi no tiem, kas dus zemes pīšļos (salīdz. ar 1.Moz.3:19), uzmodīsies: citi mūžīgai dzīvībai, citi mūžīgam negodam un kaunam</a:t>
            </a:r>
            <a:r>
              <a:rPr lang="en-GB" smtClean="0"/>
              <a:t>” (Dan. 12:2).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endParaRPr lang="en-GB" smtClean="0"/>
          </a:p>
        </p:txBody>
      </p:sp>
      <p:sp>
        <p:nvSpPr>
          <p:cNvPr id="64514" name="Content Placeholder 2"/>
          <p:cNvSpPr>
            <a:spLocks noGrp="1"/>
          </p:cNvSpPr>
          <p:nvPr>
            <p:ph idx="1"/>
          </p:nvPr>
        </p:nvSpPr>
        <p:spPr/>
        <p:txBody>
          <a:bodyPr/>
          <a:lstStyle/>
          <a:p>
            <a:pPr lvl="1" eaLnBrk="1" hangingPunct="1"/>
            <a:r>
              <a:rPr lang="lv-LV" smtClean="0"/>
              <a:t>Kad Kristus nāks turēt tiesu,</a:t>
            </a:r>
            <a:r>
              <a:rPr lang="en-GB" smtClean="0"/>
              <a:t> “</a:t>
            </a:r>
            <a:r>
              <a:rPr lang="lv-LV" smtClean="0"/>
              <a:t>visi, kas ir kapos… nāks ārā: tie, kas labu darījuši, lai celtos augšām dzīvībai, bet tie, kas ļaunu darījuši, lai celtos augšām sodam</a:t>
            </a:r>
            <a:r>
              <a:rPr lang="en-GB" smtClean="0"/>
              <a:t>” (J</a:t>
            </a:r>
            <a:r>
              <a:rPr lang="lv-LV" smtClean="0"/>
              <a:t>āņa</a:t>
            </a:r>
            <a:r>
              <a:rPr lang="en-GB" smtClean="0"/>
              <a:t> 5:25-29).</a:t>
            </a:r>
          </a:p>
          <a:p>
            <a:pPr lvl="1" eaLnBrk="1" hangingPunct="1"/>
            <a:r>
              <a:rPr lang="en-GB" smtClean="0"/>
              <a:t>“</a:t>
            </a:r>
            <a:r>
              <a:rPr lang="lv-LV" smtClean="0"/>
              <a:t>Redzi, Es (Jēzus) nāku drīz un Mana alga līdz ar Mani atmaksāt ikvienam pēc viņa darbiem</a:t>
            </a:r>
            <a:r>
              <a:rPr lang="en-GB" smtClean="0"/>
              <a:t>” (</a:t>
            </a:r>
            <a:r>
              <a:rPr lang="lv-LV" smtClean="0"/>
              <a:t>Atkl</a:t>
            </a:r>
            <a:r>
              <a:rPr lang="en-GB" smtClean="0"/>
              <a:t>. 22:12).</a:t>
            </a:r>
            <a:r>
              <a:rPr lang="lv-LV" smtClean="0"/>
              <a:t> Mēs nenonākam debesīs, lai saņemtu savu algu – Kristus to atnes mums no debesīm</a:t>
            </a:r>
            <a:r>
              <a:rPr lang="en-GB" smtClean="0"/>
              <a:t>.</a:t>
            </a:r>
          </a:p>
          <a:p>
            <a:pPr eaLnBrk="1" hangingPunct="1"/>
            <a:endParaRPr lang="en-GB" smtClean="0"/>
          </a:p>
          <a:p>
            <a:pPr eaLnBrk="1" hangingPunct="1"/>
            <a:endParaRPr lang="en-GB"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lv-LV" sz="4500" smtClean="0"/>
              <a:t>Taisnie tiek atšķirti no ļaunajiem pastarā dienā</a:t>
            </a:r>
            <a:r>
              <a:rPr lang="en-GB" sz="4500" smtClean="0"/>
              <a:t>- </a:t>
            </a:r>
            <a:r>
              <a:rPr lang="lv-LV" sz="4500" smtClean="0"/>
              <a:t>nevis nāves dienā</a:t>
            </a:r>
            <a:endParaRPr lang="en-GB" sz="4500" smtClean="0"/>
          </a:p>
        </p:txBody>
      </p:sp>
      <p:sp>
        <p:nvSpPr>
          <p:cNvPr id="65538" name="Content Placeholder 2"/>
          <p:cNvSpPr>
            <a:spLocks noGrp="1"/>
          </p:cNvSpPr>
          <p:nvPr>
            <p:ph idx="1"/>
          </p:nvPr>
        </p:nvSpPr>
        <p:spPr/>
        <p:txBody>
          <a:bodyPr/>
          <a:lstStyle/>
          <a:p>
            <a:pPr lvl="1" eaLnBrk="1" hangingPunct="1"/>
            <a:r>
              <a:rPr lang="lv-LV" smtClean="0"/>
              <a:t>Jonatāns bija taisns un Sauls ļauns, taču “nāvē tie netika šķirti</a:t>
            </a:r>
            <a:r>
              <a:rPr lang="en-GB" smtClean="0"/>
              <a:t>” (2</a:t>
            </a:r>
            <a:r>
              <a:rPr lang="lv-LV" smtClean="0"/>
              <a:t>.</a:t>
            </a:r>
            <a:r>
              <a:rPr lang="en-GB" smtClean="0"/>
              <a:t> Sam. 1:23).</a:t>
            </a:r>
          </a:p>
          <a:p>
            <a:pPr lvl="1" eaLnBrk="1" hangingPunct="1"/>
            <a:r>
              <a:rPr lang="en-GB" smtClean="0"/>
              <a:t>Saul</a:t>
            </a:r>
            <a:r>
              <a:rPr lang="lv-LV" smtClean="0"/>
              <a:t>s</a:t>
            </a:r>
            <a:r>
              <a:rPr lang="en-GB" smtClean="0"/>
              <a:t>, Jonat</a:t>
            </a:r>
            <a:r>
              <a:rPr lang="lv-LV" smtClean="0"/>
              <a:t>āns</a:t>
            </a:r>
            <a:r>
              <a:rPr lang="en-GB" smtClean="0"/>
              <a:t> </a:t>
            </a:r>
            <a:r>
              <a:rPr lang="lv-LV" smtClean="0"/>
              <a:t>un</a:t>
            </a:r>
            <a:r>
              <a:rPr lang="en-GB" smtClean="0"/>
              <a:t> Samu</a:t>
            </a:r>
            <a:r>
              <a:rPr lang="lv-LV" smtClean="0"/>
              <a:t>ēls, pēc nāves visi nonāca vienā vietā </a:t>
            </a:r>
            <a:r>
              <a:rPr lang="en-GB" smtClean="0"/>
              <a:t>(1 Sam. 28:19).</a:t>
            </a:r>
          </a:p>
          <a:p>
            <a:pPr lvl="1" eaLnBrk="1" hangingPunct="1"/>
            <a:r>
              <a:rPr lang="lv-LV" smtClean="0"/>
              <a:t>Taisnais Ābrahāms “tika piepulcināts saviem tēviem”</a:t>
            </a:r>
            <a:r>
              <a:rPr lang="en-GB" smtClean="0"/>
              <a:t> (</a:t>
            </a:r>
            <a:r>
              <a:rPr lang="lv-LV" smtClean="0"/>
              <a:t>jeb senčiem</a:t>
            </a:r>
            <a:r>
              <a:rPr lang="en-GB" smtClean="0"/>
              <a:t>)</a:t>
            </a:r>
            <a:r>
              <a:rPr lang="lv-LV" smtClean="0"/>
              <a:t> pēc nāves</a:t>
            </a:r>
            <a:r>
              <a:rPr lang="en-GB" smtClean="0"/>
              <a:t>; </a:t>
            </a:r>
            <a:r>
              <a:rPr lang="lv-LV" smtClean="0"/>
              <a:t>tie kalpoja citiem dieviem</a:t>
            </a:r>
            <a:r>
              <a:rPr lang="en-GB" smtClean="0"/>
              <a:t> (</a:t>
            </a:r>
            <a:r>
              <a:rPr lang="lv-LV" smtClean="0"/>
              <a:t>1</a:t>
            </a:r>
            <a:r>
              <a:rPr lang="en-GB" smtClean="0"/>
              <a:t>.</a:t>
            </a:r>
            <a:r>
              <a:rPr lang="lv-LV" smtClean="0"/>
              <a:t>Moz</a:t>
            </a:r>
            <a:r>
              <a:rPr lang="en-GB" smtClean="0"/>
              <a:t> 25:8; </a:t>
            </a:r>
            <a:r>
              <a:rPr lang="lv-LV" smtClean="0"/>
              <a:t>Jozuas</a:t>
            </a:r>
            <a:r>
              <a:rPr lang="en-GB" smtClean="0"/>
              <a:t> 24:2).</a:t>
            </a:r>
          </a:p>
          <a:p>
            <a:pPr lvl="1" eaLnBrk="1" hangingPunct="1"/>
            <a:r>
              <a:rPr lang="lv-LV" smtClean="0"/>
              <a:t>Gudrais nomirst tāpat kā nepraša, viņiem ir tas pats liktenis</a:t>
            </a:r>
            <a:r>
              <a:rPr lang="en-GB" smtClean="0"/>
              <a:t> (</a:t>
            </a:r>
            <a:r>
              <a:rPr lang="lv-LV" smtClean="0"/>
              <a:t>Sal</a:t>
            </a:r>
            <a:r>
              <a:rPr lang="en-GB" smtClean="0"/>
              <a:t>.</a:t>
            </a:r>
            <a:r>
              <a:rPr lang="lv-LV" smtClean="0"/>
              <a:t>māc.</a:t>
            </a:r>
            <a:r>
              <a:rPr lang="en-GB" smtClean="0"/>
              <a:t> 2:15,16).</a:t>
            </a:r>
          </a:p>
          <a:p>
            <a:pPr eaLnBrk="1" hangingPunct="1"/>
            <a:endParaRPr lang="en-GB"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lv-LV" sz="4500" i="1" smtClean="0"/>
              <a:t>Visi taisnie saņems balvu vienā un tai pašā laikā</a:t>
            </a:r>
            <a:r>
              <a:rPr lang="en-GB" sz="4500" smtClean="0"/>
              <a:t>.</a:t>
            </a:r>
            <a:br>
              <a:rPr lang="en-GB" sz="4500" smtClean="0"/>
            </a:br>
            <a:endParaRPr lang="en-GB" sz="4500" smtClean="0"/>
          </a:p>
        </p:txBody>
      </p:sp>
      <p:sp>
        <p:nvSpPr>
          <p:cNvPr id="66562" name="Content Placeholder 2"/>
          <p:cNvSpPr>
            <a:spLocks noGrp="1"/>
          </p:cNvSpPr>
          <p:nvPr>
            <p:ph idx="1"/>
          </p:nvPr>
        </p:nvSpPr>
        <p:spPr/>
        <p:txBody>
          <a:bodyPr/>
          <a:lstStyle/>
          <a:p>
            <a:pPr lvl="2" eaLnBrk="1" hangingPunct="1">
              <a:lnSpc>
                <a:spcPct val="80000"/>
              </a:lnSpc>
            </a:pPr>
            <a:r>
              <a:rPr lang="en-GB" sz="1800" smtClean="0"/>
              <a:t>“</a:t>
            </a:r>
            <a:r>
              <a:rPr lang="lv-LV" sz="1800" smtClean="0"/>
              <a:t>Nāciet šurp, jūs Mana Tēva svētītie, iemantojiet Valstību, kas jums ir sataisīta no pasaules iesākuma</a:t>
            </a:r>
            <a:r>
              <a:rPr lang="en-GB" sz="1800" smtClean="0"/>
              <a:t>” (Mt. 25:34). </a:t>
            </a:r>
            <a:r>
              <a:rPr lang="lv-LV" sz="1800" smtClean="0"/>
              <a:t>Tādējādi visas avis iemantos Valstību vienā un tai pašā laikā</a:t>
            </a:r>
            <a:r>
              <a:rPr lang="en-GB" sz="1800" smtClean="0"/>
              <a:t> ( </a:t>
            </a:r>
            <a:r>
              <a:rPr lang="lv-LV" sz="1800" smtClean="0"/>
              <a:t>salīdz</a:t>
            </a:r>
            <a:r>
              <a:rPr lang="en-GB" sz="1800" smtClean="0"/>
              <a:t>.</a:t>
            </a:r>
            <a:r>
              <a:rPr lang="lv-LV" sz="1800" smtClean="0"/>
              <a:t>ar</a:t>
            </a:r>
            <a:r>
              <a:rPr lang="en-GB" sz="1800" smtClean="0"/>
              <a:t> 1</a:t>
            </a:r>
            <a:r>
              <a:rPr lang="lv-LV" sz="1800" smtClean="0"/>
              <a:t>.</a:t>
            </a:r>
            <a:r>
              <a:rPr lang="en-GB" sz="1800" smtClean="0"/>
              <a:t> </a:t>
            </a:r>
            <a:r>
              <a:rPr lang="lv-LV" sz="1800" smtClean="0"/>
              <a:t>K</a:t>
            </a:r>
            <a:r>
              <a:rPr lang="en-GB" sz="1800" smtClean="0"/>
              <a:t>or. 15:51).</a:t>
            </a:r>
          </a:p>
          <a:p>
            <a:pPr lvl="2" eaLnBrk="1" hangingPunct="1">
              <a:lnSpc>
                <a:spcPct val="80000"/>
              </a:lnSpc>
            </a:pPr>
            <a:r>
              <a:rPr lang="lv-LV" sz="1800" smtClean="0"/>
              <a:t>“Pļaujas laikā”, kad Kristus atgriezīsies, lai sēstos soģa krēslā, visi, kas strādāja evaņģēlija labā, “priecāsies” </a:t>
            </a:r>
            <a:r>
              <a:rPr lang="lv-LV" sz="1800" i="1" smtClean="0"/>
              <a:t>kopā</a:t>
            </a:r>
            <a:r>
              <a:rPr lang="lv-LV" sz="1800" smtClean="0"/>
              <a:t> </a:t>
            </a:r>
            <a:r>
              <a:rPr lang="en-GB" sz="1800" smtClean="0"/>
              <a:t>(J</a:t>
            </a:r>
            <a:r>
              <a:rPr lang="lv-LV" sz="1800" smtClean="0"/>
              <a:t>āņa</a:t>
            </a:r>
            <a:r>
              <a:rPr lang="en-GB" sz="1800" smtClean="0"/>
              <a:t> 4:35,36 </a:t>
            </a:r>
            <a:r>
              <a:rPr lang="lv-LV" sz="1800" smtClean="0"/>
              <a:t>salīdz. ar</a:t>
            </a:r>
            <a:r>
              <a:rPr lang="en-GB" sz="1800" smtClean="0"/>
              <a:t>. Mt. 13:39).</a:t>
            </a:r>
          </a:p>
          <a:p>
            <a:pPr eaLnBrk="1" hangingPunct="1">
              <a:lnSpc>
                <a:spcPct val="80000"/>
              </a:lnSpc>
            </a:pPr>
            <a:r>
              <a:rPr lang="en-GB" sz="2200" smtClean="0"/>
              <a:t>“</a:t>
            </a:r>
            <a:r>
              <a:rPr lang="lv-LV" sz="2200" smtClean="0"/>
              <a:t>Šie visi ir miruši ticībā, Ābrahāmam apsolītās lietas nesaņēmuši”</a:t>
            </a:r>
            <a:r>
              <a:rPr lang="en-GB" sz="2200" smtClean="0"/>
              <a:t> (</a:t>
            </a:r>
            <a:r>
              <a:rPr lang="lv-LV" sz="2200" smtClean="0"/>
              <a:t>Ebr</a:t>
            </a:r>
            <a:r>
              <a:rPr lang="en-GB" sz="2200" smtClean="0"/>
              <a:t>. 11:8-1</a:t>
            </a:r>
            <a:r>
              <a:rPr lang="lv-LV" sz="2200" smtClean="0"/>
              <a:t>3</a:t>
            </a:r>
            <a:r>
              <a:rPr lang="en-GB" sz="2200" smtClean="0"/>
              <a:t>). </a:t>
            </a:r>
            <a:r>
              <a:rPr lang="lv-LV" sz="2200" smtClean="0"/>
              <a:t>No tā izriet, ka pēc nāves šie cilvēki nenonāca debesīs, viens pēc otra, lai saņemtu savu balvu. Paskaidrojums dots 39. un 40. pantos: Šie visi nesaņēma apsolīto, “tāpēc, ka Dievs mums kaut ko labāku bija paredzējis, lai viņi bez mums nesasniegtu pilnību</a:t>
            </a:r>
            <a:r>
              <a:rPr lang="en-GB" sz="2200" smtClean="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GB" sz="4500" smtClean="0"/>
              <a:t>4.7  </a:t>
            </a:r>
            <a:r>
              <a:rPr lang="lv-LV" sz="4500" smtClean="0"/>
              <a:t>Balvas saņemšanas vieta: debesis vai zeme</a:t>
            </a:r>
            <a:r>
              <a:rPr lang="en-GB" sz="4500" smtClean="0"/>
              <a:t>?</a:t>
            </a:r>
            <a:br>
              <a:rPr lang="en-GB" sz="4500" smtClean="0"/>
            </a:br>
            <a:endParaRPr lang="en-GB" sz="4500" smtClean="0"/>
          </a:p>
        </p:txBody>
      </p:sp>
      <p:sp>
        <p:nvSpPr>
          <p:cNvPr id="67586"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endParaRPr lang="en-GB" smtClean="0"/>
          </a:p>
        </p:txBody>
      </p:sp>
      <p:sp>
        <p:nvSpPr>
          <p:cNvPr id="68610" name="Content Placeholder 2"/>
          <p:cNvSpPr>
            <a:spLocks noGrp="1"/>
          </p:cNvSpPr>
          <p:nvPr>
            <p:ph idx="1"/>
          </p:nvPr>
        </p:nvSpPr>
        <p:spPr/>
        <p:txBody>
          <a:bodyPr/>
          <a:lstStyle/>
          <a:p>
            <a:pPr eaLnBrk="1" hangingPunct="1">
              <a:lnSpc>
                <a:spcPct val="90000"/>
              </a:lnSpc>
            </a:pPr>
            <a:r>
              <a:rPr lang="lv-LV" sz="2200" smtClean="0"/>
              <a:t>‘Tēvreizē’ mēs lūdzam Dieva Valstības atnākšanu (proti, lūdzam Kristus atgriešanos), kad Dieva prāts notiks kā debesīs tā arī virs zemes</a:t>
            </a:r>
            <a:r>
              <a:rPr lang="en-GB" sz="2200" smtClean="0"/>
              <a:t> (Mt. 6:10). </a:t>
            </a:r>
            <a:r>
              <a:rPr lang="lv-LV" sz="2200" smtClean="0"/>
              <a:t>Tātad mēs lūdzam, lai Dieva Valstība būtu uz zemes</a:t>
            </a:r>
            <a:r>
              <a:rPr lang="en-GB" sz="2200" smtClean="0"/>
              <a:t>. </a:t>
            </a:r>
          </a:p>
          <a:p>
            <a:pPr eaLnBrk="1" hangingPunct="1">
              <a:lnSpc>
                <a:spcPct val="90000"/>
              </a:lnSpc>
            </a:pPr>
            <a:r>
              <a:rPr lang="en-GB" sz="2200" smtClean="0"/>
              <a:t>“</a:t>
            </a:r>
            <a:r>
              <a:rPr lang="lv-LV" sz="2200" smtClean="0"/>
              <a:t>Svētīgi lēnprātīgie, jo tie iemantos zemi</a:t>
            </a:r>
            <a:r>
              <a:rPr lang="en-GB" sz="2200" smtClean="0"/>
              <a:t>” (Mt. 5:5) – </a:t>
            </a:r>
            <a:r>
              <a:rPr lang="lv-LV" sz="2200" smtClean="0"/>
              <a:t>nevis to dvēseles nonāks debesīs</a:t>
            </a:r>
            <a:r>
              <a:rPr lang="en-GB" sz="2200" smtClean="0"/>
              <a:t>. </a:t>
            </a:r>
          </a:p>
          <a:p>
            <a:pPr eaLnBrk="1" hangingPunct="1">
              <a:lnSpc>
                <a:spcPct val="90000"/>
              </a:lnSpc>
            </a:pPr>
            <a:r>
              <a:rPr lang="en-GB" sz="2200" smtClean="0"/>
              <a:t>“</a:t>
            </a:r>
            <a:r>
              <a:rPr lang="lv-LV" sz="2200" smtClean="0"/>
              <a:t>Lēnprātīgie iemantos zemi</a:t>
            </a:r>
            <a:r>
              <a:rPr lang="en-GB" sz="2200" smtClean="0"/>
              <a:t>...</a:t>
            </a:r>
            <a:r>
              <a:rPr lang="lv-LV" sz="2200" smtClean="0"/>
              <a:t> Tā Kunga svētītie iemantos zemi</a:t>
            </a:r>
            <a:r>
              <a:rPr lang="en-GB" sz="2200" smtClean="0"/>
              <a:t>...</a:t>
            </a:r>
            <a:r>
              <a:rPr lang="lv-LV" sz="2200" smtClean="0"/>
              <a:t>Taisnie iemantos zemi un dzīvos tur mūžīgi</a:t>
            </a:r>
            <a:r>
              <a:rPr lang="en-GB" sz="2200" smtClean="0"/>
              <a:t>” (Ps. 37:11,22,29).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lv-LV" smtClean="0"/>
              <a:t>Cilvēks ir pīšļi</a:t>
            </a:r>
            <a:endParaRPr lang="en-GB" smtClean="0"/>
          </a:p>
        </p:txBody>
      </p:sp>
      <p:sp>
        <p:nvSpPr>
          <p:cNvPr id="18434" name="Content Placeholder 2"/>
          <p:cNvSpPr>
            <a:spLocks noGrp="1"/>
          </p:cNvSpPr>
          <p:nvPr>
            <p:ph idx="1"/>
          </p:nvPr>
        </p:nvSpPr>
        <p:spPr/>
        <p:txBody>
          <a:bodyPr/>
          <a:lstStyle/>
          <a:p>
            <a:pPr eaLnBrk="1" hangingPunct="1">
              <a:lnSpc>
                <a:spcPct val="80000"/>
              </a:lnSpc>
            </a:pPr>
            <a:r>
              <a:rPr lang="en-GB" sz="2200" smtClean="0"/>
              <a:t>“</a:t>
            </a:r>
            <a:r>
              <a:rPr lang="lv-LV" sz="2200" smtClean="0"/>
              <a:t>Dievs Tas Kungs radīja cilvēku no zemes pīšļiem… jo no tās (zemes) tu (Ādams) esi ņemts: jo tu esi pīšļi, un pie pīšļiem tev atkal būs atgriezties</a:t>
            </a:r>
            <a:r>
              <a:rPr lang="en-GB" sz="2200" smtClean="0"/>
              <a:t>” (</a:t>
            </a:r>
            <a:r>
              <a:rPr lang="lv-LV" sz="2200" smtClean="0"/>
              <a:t>1</a:t>
            </a:r>
            <a:r>
              <a:rPr lang="en-GB" sz="2200" smtClean="0"/>
              <a:t>.</a:t>
            </a:r>
            <a:r>
              <a:rPr lang="lv-LV" sz="2200" smtClean="0"/>
              <a:t>Moz.</a:t>
            </a:r>
            <a:r>
              <a:rPr lang="en-GB" sz="2200" smtClean="0"/>
              <a:t> 2:7; 3:19). </a:t>
            </a:r>
            <a:r>
              <a:rPr lang="lv-LV" sz="2200" smtClean="0"/>
              <a:t>Nav ne mazākā mājiena uz to, ka cilvēkam piemistu kāda iedzimta nemirstība; viņam nepiemīt it nekas, kas turpinātu dzīvot pēc nāves. </a:t>
            </a:r>
            <a:endParaRPr lang="en-GB" sz="2200" smtClean="0"/>
          </a:p>
          <a:p>
            <a:pPr eaLnBrk="1" hangingPunct="1">
              <a:lnSpc>
                <a:spcPct val="80000"/>
              </a:lnSpc>
            </a:pPr>
            <a:endParaRPr lang="en-GB" sz="2200" smtClean="0"/>
          </a:p>
          <a:p>
            <a:pPr eaLnBrk="1" hangingPunct="1">
              <a:lnSpc>
                <a:spcPct val="80000"/>
              </a:lnSpc>
            </a:pPr>
            <a:r>
              <a:rPr lang="en-GB" sz="2200" smtClean="0"/>
              <a:t>“</a:t>
            </a:r>
            <a:r>
              <a:rPr lang="lv-LV" sz="2200" smtClean="0"/>
              <a:t>Mēs esam māls</a:t>
            </a:r>
            <a:r>
              <a:rPr lang="en-GB" sz="2200" smtClean="0"/>
              <a:t>” (</a:t>
            </a:r>
            <a:r>
              <a:rPr lang="lv-LV" sz="2200" smtClean="0"/>
              <a:t>Jes</a:t>
            </a:r>
            <a:r>
              <a:rPr lang="en-GB" sz="2200" smtClean="0"/>
              <a:t>. 64:8); </a:t>
            </a:r>
            <a:r>
              <a:rPr lang="lv-LV" sz="2200" smtClean="0"/>
              <a:t>“cilvēks ir no zemes, no pīšļiem;” (1.Kor.15:47); </a:t>
            </a:r>
            <a:r>
              <a:rPr lang="en-GB" sz="2200" smtClean="0"/>
              <a:t>“</a:t>
            </a:r>
            <a:r>
              <a:rPr lang="lv-LV" sz="2200" smtClean="0"/>
              <a:t>no pašiem pamatiem ir veidojums no pīšļiem</a:t>
            </a:r>
            <a:r>
              <a:rPr lang="en-GB" sz="2200" smtClean="0"/>
              <a:t>” (</a:t>
            </a:r>
            <a:r>
              <a:rPr lang="lv-LV" sz="2200" smtClean="0"/>
              <a:t>Ījaba</a:t>
            </a:r>
            <a:r>
              <a:rPr lang="en-GB" sz="2200" smtClean="0"/>
              <a:t> 4:19); “</a:t>
            </a:r>
            <a:r>
              <a:rPr lang="lv-LV" sz="2200" smtClean="0"/>
              <a:t>un cilvēkam būtu jākļūst atkal par pīšļiem</a:t>
            </a:r>
            <a:r>
              <a:rPr lang="en-GB" sz="2200" smtClean="0"/>
              <a:t>” (</a:t>
            </a:r>
            <a:r>
              <a:rPr lang="lv-LV" sz="2200" smtClean="0"/>
              <a:t>Ījaba</a:t>
            </a:r>
            <a:r>
              <a:rPr lang="en-GB" sz="2200" smtClean="0"/>
              <a:t> 34:14,15). </a:t>
            </a:r>
            <a:r>
              <a:rPr lang="lv-LV" sz="2200" smtClean="0"/>
              <a:t>Ā</a:t>
            </a:r>
            <a:r>
              <a:rPr lang="en-GB" sz="2200" smtClean="0"/>
              <a:t>brah</a:t>
            </a:r>
            <a:r>
              <a:rPr lang="lv-LV" sz="2200" smtClean="0"/>
              <a:t>ā</a:t>
            </a:r>
            <a:r>
              <a:rPr lang="en-GB" sz="2200" smtClean="0"/>
              <a:t>m</a:t>
            </a:r>
            <a:r>
              <a:rPr lang="lv-LV" sz="2200" smtClean="0"/>
              <a:t>s</a:t>
            </a:r>
            <a:r>
              <a:rPr lang="en-GB" sz="2200" smtClean="0"/>
              <a:t> </a:t>
            </a:r>
            <a:r>
              <a:rPr lang="lv-LV" sz="2200" smtClean="0"/>
              <a:t>atzina: “es esmu pīšļi un pelni</a:t>
            </a:r>
            <a:r>
              <a:rPr lang="en-GB" sz="2200" smtClean="0"/>
              <a:t>” (</a:t>
            </a:r>
            <a:r>
              <a:rPr lang="lv-LV" sz="2200" smtClean="0"/>
              <a:t>1</a:t>
            </a:r>
            <a:r>
              <a:rPr lang="en-GB" sz="2200" smtClean="0"/>
              <a:t>.</a:t>
            </a:r>
            <a:r>
              <a:rPr lang="lv-LV" sz="2200" smtClean="0"/>
              <a:t>Moz.</a:t>
            </a:r>
            <a:r>
              <a:rPr lang="en-GB" sz="2200" smtClean="0"/>
              <a:t> 18:27). </a:t>
            </a:r>
            <a:r>
              <a:rPr lang="lv-LV" sz="2200" smtClean="0"/>
              <a:t>Tiklīdz cilvēks bija izrādījis nepaklausību Dieva pavēlei Ēdenē, Dievs viņu izraidīja no dārza, lai “tas tagad neizstiepj savu roku un neņem arī no dzīvības koka, un neēd, un nedzīvo mūžīgi</a:t>
            </a:r>
            <a:r>
              <a:rPr lang="en-GB" sz="2200" smtClean="0"/>
              <a:t>” (</a:t>
            </a:r>
            <a:r>
              <a:rPr lang="lv-LV" sz="2200" smtClean="0"/>
              <a:t>1</a:t>
            </a:r>
            <a:r>
              <a:rPr lang="en-GB" sz="2200" smtClean="0"/>
              <a:t>.</a:t>
            </a:r>
            <a:r>
              <a:rPr lang="lv-LV" sz="2200" smtClean="0"/>
              <a:t>Moz.</a:t>
            </a:r>
            <a:r>
              <a:rPr lang="en-GB" sz="2200" smtClean="0"/>
              <a:t> 3:24,22). </a:t>
            </a:r>
            <a:r>
              <a:rPr lang="lv-LV" sz="2200" smtClean="0"/>
              <a:t>Ja cilvēkam būtu kāda iedzimta kripata nemirstības, tas nebūtu bijis nepieciešams.</a:t>
            </a:r>
            <a:endParaRPr lang="en-GB" sz="2200" smtClean="0"/>
          </a:p>
        </p:txBody>
      </p:sp>
      <p:sp>
        <p:nvSpPr>
          <p:cNvPr id="18435" name="Text Box 4"/>
          <p:cNvSpPr txBox="1">
            <a:spLocks noChangeArrowheads="1"/>
          </p:cNvSpPr>
          <p:nvPr/>
        </p:nvSpPr>
        <p:spPr bwMode="auto">
          <a:xfrm>
            <a:off x="1835150" y="1268413"/>
            <a:ext cx="184150" cy="366712"/>
          </a:xfrm>
          <a:prstGeom prst="rect">
            <a:avLst/>
          </a:prstGeom>
          <a:noFill/>
          <a:ln w="9525">
            <a:noFill/>
            <a:miter lim="800000"/>
            <a:headEnd/>
            <a:tailEnd/>
          </a:ln>
        </p:spPr>
        <p:txBody>
          <a:bodyPr wrap="none">
            <a:spAutoFit/>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endParaRPr lang="en-GB" smtClean="0"/>
          </a:p>
        </p:txBody>
      </p:sp>
      <p:sp>
        <p:nvSpPr>
          <p:cNvPr id="69634" name="Content Placeholder 2"/>
          <p:cNvSpPr>
            <a:spLocks noGrp="1"/>
          </p:cNvSpPr>
          <p:nvPr>
            <p:ph idx="1"/>
          </p:nvPr>
        </p:nvSpPr>
        <p:spPr/>
        <p:txBody>
          <a:bodyPr/>
          <a:lstStyle/>
          <a:p>
            <a:pPr eaLnBrk="1" hangingPunct="1">
              <a:lnSpc>
                <a:spcPct val="90000"/>
              </a:lnSpc>
            </a:pPr>
            <a:r>
              <a:rPr lang="en-GB" sz="2200" smtClean="0"/>
              <a:t> “</a:t>
            </a:r>
            <a:r>
              <a:rPr lang="lv-LV" sz="2200" smtClean="0"/>
              <a:t>Dāvids ir nomiris un apglabāts</a:t>
            </a:r>
            <a:r>
              <a:rPr lang="en-GB" sz="2200" smtClean="0"/>
              <a:t>...</a:t>
            </a:r>
            <a:r>
              <a:rPr lang="lv-LV" sz="2200" smtClean="0"/>
              <a:t> Dā</a:t>
            </a:r>
            <a:r>
              <a:rPr lang="en-GB" sz="2200" smtClean="0"/>
              <a:t>vid</a:t>
            </a:r>
            <a:r>
              <a:rPr lang="lv-LV" sz="2200" smtClean="0"/>
              <a:t>s</a:t>
            </a:r>
            <a:r>
              <a:rPr lang="en-GB" sz="2200" smtClean="0"/>
              <a:t> </a:t>
            </a:r>
            <a:r>
              <a:rPr lang="lv-LV" sz="2200" smtClean="0"/>
              <a:t>nav uzkāpis debesīs</a:t>
            </a:r>
            <a:r>
              <a:rPr lang="en-GB" sz="2200" smtClean="0"/>
              <a:t>” (A</a:t>
            </a:r>
            <a:r>
              <a:rPr lang="lv-LV" sz="2200" smtClean="0"/>
              <a:t>p.d.</a:t>
            </a:r>
            <a:r>
              <a:rPr lang="en-GB" sz="2200" smtClean="0"/>
              <a:t> 2:29,34).</a:t>
            </a:r>
          </a:p>
          <a:p>
            <a:pPr eaLnBrk="1" hangingPunct="1">
              <a:lnSpc>
                <a:spcPct val="90000"/>
              </a:lnSpc>
            </a:pPr>
            <a:r>
              <a:rPr lang="lv-LV" sz="2200" smtClean="0"/>
              <a:t>Zeme ir Dieva darbības lauks ar cilvēci</a:t>
            </a:r>
            <a:r>
              <a:rPr lang="en-GB" sz="2200" smtClean="0"/>
              <a:t>: “</a:t>
            </a:r>
            <a:r>
              <a:rPr lang="lv-LV" sz="2200" smtClean="0"/>
              <a:t>Debesu debesis pieder Tam Kungam, bet zemi Viņš deva cilvēku bērniem</a:t>
            </a:r>
            <a:r>
              <a:rPr lang="en-GB" sz="2200" smtClean="0"/>
              <a:t>” (Ps. 115:16).</a:t>
            </a:r>
          </a:p>
          <a:p>
            <a:pPr eaLnBrk="1" hangingPunct="1">
              <a:lnSpc>
                <a:spcPct val="90000"/>
              </a:lnSpc>
            </a:pPr>
            <a:r>
              <a:rPr lang="lv-LV" sz="2200" smtClean="0"/>
              <a:t>Atkl</a:t>
            </a:r>
            <a:r>
              <a:rPr lang="en-GB" sz="2200" smtClean="0"/>
              <a:t>. 5:9,10: </a:t>
            </a:r>
            <a:r>
              <a:rPr lang="lv-LV" sz="2200" smtClean="0"/>
              <a:t>Kristus ir padarījis cilvēkus par “ķēniņiem un priesteriem, kas valdīs pār visu zemi”</a:t>
            </a:r>
            <a:r>
              <a:rPr lang="en-GB" sz="2200" smtClean="0"/>
              <a:t>.</a:t>
            </a:r>
          </a:p>
          <a:p>
            <a:pPr eaLnBrk="1" hangingPunct="1">
              <a:lnSpc>
                <a:spcPct val="90000"/>
              </a:lnSpc>
            </a:pPr>
            <a:r>
              <a:rPr lang="lv-LV" sz="2200" smtClean="0"/>
              <a:t>Virskundzība par visām valstīm “</a:t>
            </a:r>
            <a:r>
              <a:rPr lang="lv-LV" sz="2200" i="1" smtClean="0"/>
              <a:t>apakš</a:t>
            </a:r>
            <a:r>
              <a:rPr lang="lv-LV" sz="2200" smtClean="0"/>
              <a:t> debesīm” tiks nodota svēto tautai un Dieva Valstība “piepildīs visu </a:t>
            </a:r>
            <a:r>
              <a:rPr lang="lv-LV" sz="2200" i="1" smtClean="0"/>
              <a:t>zemi”</a:t>
            </a:r>
            <a:r>
              <a:rPr lang="en-GB" sz="2200" smtClean="0"/>
              <a:t> (Dan. 7:27; 2:35</a:t>
            </a:r>
            <a:r>
              <a:rPr lang="lv-LV" sz="2200" smtClean="0"/>
              <a:t> salīdz</a:t>
            </a:r>
            <a:r>
              <a:rPr lang="en-GB" sz="2200" smtClean="0"/>
              <a:t>.</a:t>
            </a:r>
            <a:r>
              <a:rPr lang="lv-LV" sz="2200" smtClean="0"/>
              <a:t> ar</a:t>
            </a:r>
            <a:r>
              <a:rPr lang="en-GB" sz="2200" smtClean="0"/>
              <a:t>  44</a:t>
            </a:r>
            <a:r>
              <a:rPr lang="lv-LV" sz="2200" smtClean="0"/>
              <a:t>.pantu</a:t>
            </a:r>
            <a:r>
              <a:rPr lang="en-GB" sz="2200" smtClean="0"/>
              <a:t>).  </a:t>
            </a:r>
          </a:p>
          <a:p>
            <a:pPr eaLnBrk="1" hangingPunct="1">
              <a:lnSpc>
                <a:spcPct val="90000"/>
              </a:lnSpc>
            </a:pPr>
            <a:endParaRPr lang="en-GB" sz="220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GB" smtClean="0"/>
              <a:t>4.8  </a:t>
            </a:r>
            <a:r>
              <a:rPr lang="lv-LV" smtClean="0"/>
              <a:t>Atbildība Dieva priekšā</a:t>
            </a:r>
            <a:endParaRPr lang="en-GB" smtClean="0"/>
          </a:p>
        </p:txBody>
      </p:sp>
      <p:sp>
        <p:nvSpPr>
          <p:cNvPr id="70658"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lv-LV" sz="4500" smtClean="0"/>
              <a:t>Dieva Vārda zināšana padara mūs atbildīgus Dieva priekšā</a:t>
            </a:r>
            <a:endParaRPr lang="en-GB" sz="4500" smtClean="0"/>
          </a:p>
        </p:txBody>
      </p:sp>
      <p:sp>
        <p:nvSpPr>
          <p:cNvPr id="71682" name="Content Placeholder 2"/>
          <p:cNvSpPr>
            <a:spLocks noGrp="1"/>
          </p:cNvSpPr>
          <p:nvPr>
            <p:ph idx="1"/>
          </p:nvPr>
        </p:nvSpPr>
        <p:spPr/>
        <p:txBody>
          <a:bodyPr/>
          <a:lstStyle/>
          <a:p>
            <a:pPr eaLnBrk="1" hangingPunct="1">
              <a:lnSpc>
                <a:spcPct val="80000"/>
              </a:lnSpc>
            </a:pPr>
            <a:r>
              <a:rPr lang="en-GB" sz="2400" smtClean="0"/>
              <a:t>“</a:t>
            </a:r>
            <a:r>
              <a:rPr lang="lv-LV" sz="2400" smtClean="0"/>
              <a:t>Kas Mani nievā un nepieņem Manus vārdus, tam jau ir savs tiesas spriedējs: Mans vārds, ko esmu runājis, spriedīs par viņu tiesu pastarā dienā</a:t>
            </a:r>
            <a:r>
              <a:rPr lang="en-GB" sz="2400" smtClean="0"/>
              <a:t>” (J</a:t>
            </a:r>
            <a:r>
              <a:rPr lang="lv-LV" sz="2400" smtClean="0"/>
              <a:t>āņa</a:t>
            </a:r>
            <a:r>
              <a:rPr lang="en-GB" sz="2400" smtClean="0"/>
              <a:t>. 12:48).</a:t>
            </a:r>
          </a:p>
          <a:p>
            <a:pPr eaLnBrk="1" hangingPunct="1">
              <a:lnSpc>
                <a:spcPct val="80000"/>
              </a:lnSpc>
            </a:pPr>
            <a:r>
              <a:rPr lang="en-GB" sz="2400" smtClean="0"/>
              <a:t>“</a:t>
            </a:r>
            <a:r>
              <a:rPr lang="lv-LV" sz="2400" smtClean="0"/>
              <a:t>Kas bez bauslības grēkojuši, bez bauslības ies bojā, bet, kas grēkojuši, pazīdami bauslību, pēc tās tiks tiesāti</a:t>
            </a:r>
            <a:r>
              <a:rPr lang="en-GB" sz="2400" smtClean="0"/>
              <a:t>” (Rom. 2:12).</a:t>
            </a:r>
          </a:p>
          <a:p>
            <a:pPr eaLnBrk="1" hangingPunct="1">
              <a:lnSpc>
                <a:spcPct val="80000"/>
              </a:lnSpc>
            </a:pPr>
            <a:r>
              <a:rPr lang="lv-LV" sz="2400" smtClean="0"/>
              <a:t>Dieva vārds pauž, ka “grēku nepielīdzina, ja nav bauslības”, “jo bauslība dod – grēka atziņu”</a:t>
            </a:r>
            <a:r>
              <a:rPr lang="en-GB" sz="2400" smtClean="0"/>
              <a:t> (Rom. 5:13; Rom. 3:20).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endParaRPr lang="en-GB" smtClean="0"/>
          </a:p>
        </p:txBody>
      </p:sp>
      <p:sp>
        <p:nvSpPr>
          <p:cNvPr id="72706" name="Content Placeholder 2"/>
          <p:cNvSpPr>
            <a:spLocks noGrp="1"/>
          </p:cNvSpPr>
          <p:nvPr>
            <p:ph idx="1"/>
          </p:nvPr>
        </p:nvSpPr>
        <p:spPr/>
        <p:txBody>
          <a:bodyPr/>
          <a:lstStyle/>
          <a:p>
            <a:pPr eaLnBrk="1" hangingPunct="1"/>
            <a:r>
              <a:rPr lang="lv-LV" smtClean="0"/>
              <a:t>Jāņa</a:t>
            </a:r>
            <a:r>
              <a:rPr lang="en-GB" smtClean="0"/>
              <a:t> 15:22 </a:t>
            </a:r>
            <a:r>
              <a:rPr lang="lv-LV" smtClean="0"/>
              <a:t>skaidri teikts, ka Vārda zināšana nes līdzi atbildību</a:t>
            </a:r>
            <a:r>
              <a:rPr lang="en-GB" smtClean="0"/>
              <a:t>: “</a:t>
            </a:r>
            <a:r>
              <a:rPr lang="lv-LV" smtClean="0"/>
              <a:t>Ja es nebūtu nācis un viņiem to teicis, viņiem nebūtu grēka. Bet tagad viņiem nav ar ko aizbildināt savu grēku</a:t>
            </a:r>
            <a:r>
              <a:rPr lang="en-GB" smtClean="0"/>
              <a:t>”.</a:t>
            </a:r>
          </a:p>
          <a:p>
            <a:pPr marL="342900" lvl="1" indent="-342900" eaLnBrk="1" hangingPunct="1">
              <a:buFont typeface="Arial" charset="0"/>
              <a:buChar char="•"/>
            </a:pPr>
            <a:r>
              <a:rPr lang="en-GB" smtClean="0"/>
              <a:t> “</a:t>
            </a:r>
            <a:r>
              <a:rPr lang="lv-LV" smtClean="0"/>
              <a:t>Ikviens, kas Tēvu ir dzirdējis un no Viņa mācījies… Es (Jēzus) viņu celšu augšā pastarā dienā</a:t>
            </a:r>
            <a:r>
              <a:rPr lang="en-GB" smtClean="0"/>
              <a:t>” (</a:t>
            </a:r>
            <a:r>
              <a:rPr lang="lv-LV" smtClean="0"/>
              <a:t>Jāņa</a:t>
            </a:r>
            <a:r>
              <a:rPr lang="en-GB" smtClean="0"/>
              <a:t> 6:44,45).</a:t>
            </a:r>
          </a:p>
          <a:p>
            <a:pPr marL="342900" lvl="1" indent="-342900" eaLnBrk="1" hangingPunct="1">
              <a:buFont typeface="Arial" charset="0"/>
              <a:buChar char="•"/>
            </a:pPr>
            <a:r>
              <a:rPr lang="en-GB" smtClean="0"/>
              <a:t> “</a:t>
            </a:r>
            <a:r>
              <a:rPr lang="lv-LV" smtClean="0"/>
              <a:t>Un, ja kāds neklausīs Maniem vārdiem… no tā Es prasīšu</a:t>
            </a:r>
            <a:r>
              <a:rPr lang="en-GB" smtClean="0"/>
              <a:t>” (</a:t>
            </a:r>
            <a:r>
              <a:rPr lang="lv-LV" smtClean="0"/>
              <a:t>5</a:t>
            </a:r>
            <a:r>
              <a:rPr lang="en-GB" smtClean="0"/>
              <a:t>.</a:t>
            </a:r>
            <a:r>
              <a:rPr lang="lv-LV" smtClean="0"/>
              <a:t>Moz.</a:t>
            </a:r>
            <a:r>
              <a:rPr lang="en-GB" smtClean="0"/>
              <a:t> 18:19). </a:t>
            </a:r>
          </a:p>
          <a:p>
            <a:pPr eaLnBrk="1" hangingPunct="1"/>
            <a:endParaRPr lang="en-GB"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endParaRPr lang="en-GB" smtClean="0"/>
          </a:p>
        </p:txBody>
      </p:sp>
      <p:sp>
        <p:nvSpPr>
          <p:cNvPr id="73730" name="Content Placeholder 2"/>
          <p:cNvSpPr>
            <a:spLocks noGrp="1"/>
          </p:cNvSpPr>
          <p:nvPr>
            <p:ph idx="1"/>
          </p:nvPr>
        </p:nvSpPr>
        <p:spPr/>
        <p:txBody>
          <a:bodyPr/>
          <a:lstStyle/>
          <a:p>
            <a:pPr marL="342900" lvl="1" indent="-342900" eaLnBrk="1" hangingPunct="1">
              <a:lnSpc>
                <a:spcPct val="90000"/>
              </a:lnSpc>
              <a:buFont typeface="Arial" charset="0"/>
              <a:buChar char="•"/>
            </a:pPr>
            <a:r>
              <a:rPr lang="en-GB" smtClean="0"/>
              <a:t>“</a:t>
            </a:r>
            <a:r>
              <a:rPr lang="lv-LV" smtClean="0"/>
              <a:t>Šāds kalps, kas, zinādams sava kunga gribu, nebūs sagatavojies vai darījis pēc viņa prāta, dabūs daudz sitienu. Bet, kas nezinādams būs darījis to, ar ko viņš pelnījis sitienus, dabūs maz (piem., paliekot kapā). Jo no katra, kam daudz dots, daudz prasīs un, kam daudz uzticēts, no tā jo vairāk atprasīs</a:t>
            </a:r>
            <a:r>
              <a:rPr lang="en-GB" smtClean="0"/>
              <a:t>” (Lk. 12:47,48) – </a:t>
            </a:r>
            <a:r>
              <a:rPr lang="lv-LV" smtClean="0"/>
              <a:t>un cik jo vairāk </a:t>
            </a:r>
            <a:r>
              <a:rPr lang="lv-LV" i="1" smtClean="0"/>
              <a:t>Dievs</a:t>
            </a:r>
            <a:r>
              <a:rPr lang="en-GB" smtClean="0"/>
              <a:t>?</a:t>
            </a:r>
          </a:p>
          <a:p>
            <a:pPr marL="342900" lvl="1" indent="-342900" eaLnBrk="1" hangingPunct="1">
              <a:lnSpc>
                <a:spcPct val="90000"/>
              </a:lnSpc>
              <a:buFont typeface="Arial" charset="0"/>
              <a:buChar char="•"/>
            </a:pPr>
            <a:r>
              <a:rPr lang="en-GB" smtClean="0"/>
              <a:t>“T</a:t>
            </a:r>
            <a:r>
              <a:rPr lang="lv-LV" smtClean="0"/>
              <a:t>ad nu kas zina labu darīt un to nedara, tam tas ir par grēku</a:t>
            </a:r>
            <a:r>
              <a:rPr lang="en-GB" smtClean="0"/>
              <a:t>” (</a:t>
            </a:r>
            <a:r>
              <a:rPr lang="lv-LV" smtClean="0"/>
              <a:t>Jēkaba</a:t>
            </a:r>
            <a:r>
              <a:rPr lang="en-GB" smtClean="0"/>
              <a:t> 4:17).</a:t>
            </a:r>
          </a:p>
          <a:p>
            <a:pPr eaLnBrk="1" hangingPunct="1">
              <a:lnSpc>
                <a:spcPct val="90000"/>
              </a:lnSpc>
            </a:pPr>
            <a:endParaRPr lang="en-GB"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endParaRPr lang="en-GB" smtClean="0"/>
          </a:p>
        </p:txBody>
      </p:sp>
      <p:sp>
        <p:nvSpPr>
          <p:cNvPr id="74754" name="Content Placeholder 2"/>
          <p:cNvSpPr>
            <a:spLocks noGrp="1"/>
          </p:cNvSpPr>
          <p:nvPr>
            <p:ph idx="1"/>
          </p:nvPr>
        </p:nvSpPr>
        <p:spPr/>
        <p:txBody>
          <a:bodyPr/>
          <a:lstStyle/>
          <a:p>
            <a:pPr marL="342900" lvl="1" indent="-342900" eaLnBrk="1" hangingPunct="1">
              <a:buFont typeface="Arial" charset="0"/>
              <a:buChar char="•"/>
            </a:pPr>
            <a:r>
              <a:rPr lang="lv-LV" smtClean="0"/>
              <a:t>Izraēlas īpašā atbildība Dieva priekšā saistīta ar Dieva atklāsmi viņiem par Sevi Pašu</a:t>
            </a:r>
            <a:r>
              <a:rPr lang="en-GB" smtClean="0"/>
              <a:t> (Am. 3:2). “</a:t>
            </a:r>
            <a:r>
              <a:rPr lang="lv-LV" smtClean="0"/>
              <a:t>Tāpēc Es jūs piemeklēšu par visiem jūsu pārkāpumiem</a:t>
            </a:r>
            <a:r>
              <a:rPr lang="en-GB" smtClean="0"/>
              <a:t>...” “</a:t>
            </a:r>
            <a:r>
              <a:rPr lang="lv-LV" smtClean="0"/>
              <a:t>jums visiem būs galvas jānoliec nociršanai, jo jūs Man neatbildējāt, kad Es jūs aicināju, un neklausījāties, kad Es runāju, bet darījāt to, kas ļauns Manās acīs</a:t>
            </a:r>
            <a:r>
              <a:rPr lang="en-GB" smtClean="0"/>
              <a:t>” (</a:t>
            </a:r>
            <a:r>
              <a:rPr lang="lv-LV" smtClean="0"/>
              <a:t>Jes</a:t>
            </a:r>
            <a:r>
              <a:rPr lang="en-GB" smtClean="0"/>
              <a:t>. 65:12).</a:t>
            </a:r>
          </a:p>
          <a:p>
            <a:pPr eaLnBrk="1" hangingPunct="1"/>
            <a:endParaRPr lang="en-GB"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lv-LV" sz="4500" smtClean="0"/>
              <a:t>Ne visi, kas jelkad ir dzīvojuši, tiks augšāmcelti</a:t>
            </a:r>
            <a:endParaRPr lang="en-GB" sz="4500" smtClean="0"/>
          </a:p>
        </p:txBody>
      </p:sp>
      <p:sp>
        <p:nvSpPr>
          <p:cNvPr id="75778" name="Content Placeholder 2"/>
          <p:cNvSpPr>
            <a:spLocks noGrp="1"/>
          </p:cNvSpPr>
          <p:nvPr>
            <p:ph idx="1"/>
          </p:nvPr>
        </p:nvSpPr>
        <p:spPr/>
        <p:txBody>
          <a:bodyPr/>
          <a:lstStyle/>
          <a:p>
            <a:pPr lvl="1" eaLnBrk="1" hangingPunct="1">
              <a:lnSpc>
                <a:spcPct val="80000"/>
              </a:lnSpc>
            </a:pPr>
            <a:r>
              <a:rPr lang="lv-LV" sz="2000" smtClean="0"/>
              <a:t>Senās Bābeles tautas “iemieg mūžīgā miegā, no kura tie vairs neuzmodīsies” pēc nāves, jo tie nezināja patieso Dievu</a:t>
            </a:r>
            <a:r>
              <a:rPr lang="en-GB" sz="2000" smtClean="0"/>
              <a:t> (Jer. 51:39; </a:t>
            </a:r>
            <a:r>
              <a:rPr lang="lv-LV" sz="2000" smtClean="0"/>
              <a:t>Jes</a:t>
            </a:r>
            <a:r>
              <a:rPr lang="en-GB" sz="2000" smtClean="0"/>
              <a:t>. 43:17).</a:t>
            </a:r>
          </a:p>
          <a:p>
            <a:pPr lvl="1" eaLnBrk="1" hangingPunct="1">
              <a:lnSpc>
                <a:spcPct val="80000"/>
              </a:lnSpc>
            </a:pPr>
            <a:r>
              <a:rPr lang="lv-LV" sz="2000" smtClean="0"/>
              <a:t>Jesaja sevi uzmundrināja</a:t>
            </a:r>
            <a:r>
              <a:rPr lang="en-GB" sz="2000" smtClean="0"/>
              <a:t>: “</a:t>
            </a:r>
            <a:r>
              <a:rPr lang="lv-LV" sz="2000" smtClean="0"/>
              <a:t>Kungs, mūsu (Izraēla) Dievs, bez Tevis vēl citi kungi ir valdījuši pār mums (piem., filistieši un babilonieši)</a:t>
            </a:r>
            <a:r>
              <a:rPr lang="en-GB" sz="2000" smtClean="0"/>
              <a:t>...</a:t>
            </a:r>
            <a:r>
              <a:rPr lang="lv-LV" sz="2000" smtClean="0"/>
              <a:t> Nedzīvie vairs netaps dzīvi, mirušie vairs necelsies… Tu izdeldēji viņu piemiņu </a:t>
            </a:r>
            <a:r>
              <a:rPr lang="en-GB" sz="2000" smtClean="0"/>
              <a:t>(</a:t>
            </a:r>
            <a:r>
              <a:rPr lang="lv-LV" sz="2000" smtClean="0"/>
              <a:t>Jes</a:t>
            </a:r>
            <a:r>
              <a:rPr lang="en-GB" sz="2000" smtClean="0"/>
              <a:t>. 26:13,14). </a:t>
            </a:r>
            <a:r>
              <a:rPr lang="lv-LV" sz="2000" smtClean="0"/>
              <a:t>Pievērsiet uzmanību trīskāršam apgalvojumam par viņu necelšanos:</a:t>
            </a:r>
            <a:r>
              <a:rPr lang="en-GB" sz="2000" smtClean="0"/>
              <a:t> “</a:t>
            </a:r>
            <a:r>
              <a:rPr lang="lv-LV" sz="2000" smtClean="0"/>
              <a:t>netaps dzīvi… necelsies… izdeldēji viņu piemiņu</a:t>
            </a:r>
            <a:r>
              <a:rPr lang="en-GB" sz="2000" smtClean="0"/>
              <a:t>”. </a:t>
            </a:r>
            <a:r>
              <a:rPr lang="lv-LV" sz="2000" smtClean="0"/>
              <a:t> Pretstatā tam, Izraēla perspektīva bija augšāmcelšanās, jo viņi zināja īsteno Dievu</a:t>
            </a:r>
            <a:r>
              <a:rPr lang="en-GB" sz="2000" smtClean="0"/>
              <a:t>: “</a:t>
            </a:r>
            <a:r>
              <a:rPr lang="lv-LV" sz="2000" smtClean="0"/>
              <a:t>Tavi (Izraēla) mirušie dzīvos… tie celsies augšā!</a:t>
            </a:r>
            <a:r>
              <a:rPr lang="en-GB" sz="2000" smtClean="0"/>
              <a:t>” (</a:t>
            </a:r>
            <a:r>
              <a:rPr lang="lv-LV" sz="2000" smtClean="0"/>
              <a:t>Jes</a:t>
            </a:r>
            <a:r>
              <a:rPr lang="en-GB" sz="2000" smtClean="0"/>
              <a:t>. 26:19).</a:t>
            </a:r>
          </a:p>
          <a:p>
            <a:pPr eaLnBrk="1" hangingPunct="1">
              <a:lnSpc>
                <a:spcPct val="80000"/>
              </a:lnSpc>
            </a:pPr>
            <a:endParaRPr lang="en-GB" sz="220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68313" y="692150"/>
            <a:ext cx="8229600" cy="1143000"/>
          </a:xfrm>
        </p:spPr>
        <p:txBody>
          <a:bodyPr/>
          <a:lstStyle/>
          <a:p>
            <a:pPr eaLnBrk="1" hangingPunct="1"/>
            <a:r>
              <a:rPr lang="en-GB" smtClean="0"/>
              <a:t>4.9  </a:t>
            </a:r>
            <a:r>
              <a:rPr lang="lv-LV" smtClean="0"/>
              <a:t>Elle</a:t>
            </a:r>
            <a:endParaRPr lang="en-GB" smtClean="0"/>
          </a:p>
        </p:txBody>
      </p:sp>
      <p:sp>
        <p:nvSpPr>
          <p:cNvPr id="76802" name="Content Placeholder 2"/>
          <p:cNvSpPr>
            <a:spLocks noGrp="1"/>
          </p:cNvSpPr>
          <p:nvPr>
            <p:ph idx="1"/>
          </p:nvPr>
        </p:nvSpPr>
        <p:spPr/>
        <p:txBody>
          <a:bodyPr/>
          <a:lstStyle/>
          <a:p>
            <a:pPr eaLnBrk="1" hangingPunct="1"/>
            <a:endParaRPr lang="en-GB"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lv-LV" smtClean="0"/>
              <a:t>Vārda</a:t>
            </a:r>
            <a:r>
              <a:rPr lang="en-GB" smtClean="0"/>
              <a:t> </a:t>
            </a:r>
            <a:r>
              <a:rPr lang="en-GB" i="1" smtClean="0"/>
              <a:t>sheol</a:t>
            </a:r>
            <a:r>
              <a:rPr lang="lv-LV" i="1" smtClean="0"/>
              <a:t> nozīme</a:t>
            </a:r>
            <a:endParaRPr lang="en-GB" smtClean="0"/>
          </a:p>
        </p:txBody>
      </p:sp>
      <p:sp>
        <p:nvSpPr>
          <p:cNvPr id="77826" name="Content Placeholder 2"/>
          <p:cNvSpPr>
            <a:spLocks noGrp="1"/>
          </p:cNvSpPr>
          <p:nvPr>
            <p:ph idx="1"/>
          </p:nvPr>
        </p:nvSpPr>
        <p:spPr/>
        <p:txBody>
          <a:bodyPr/>
          <a:lstStyle/>
          <a:p>
            <a:pPr eaLnBrk="1" hangingPunct="1"/>
            <a:r>
              <a:rPr lang="lv-LV" smtClean="0"/>
              <a:t>Oriģinālā lietotais ebreju valodas vārds</a:t>
            </a:r>
            <a:r>
              <a:rPr lang="en-GB" smtClean="0"/>
              <a:t> ‘sheol’,</a:t>
            </a:r>
            <a:r>
              <a:rPr lang="lv-LV" smtClean="0"/>
              <a:t> kas tulkots kā</a:t>
            </a:r>
            <a:r>
              <a:rPr lang="en-GB" smtClean="0"/>
              <a:t> ‘ell</a:t>
            </a:r>
            <a:r>
              <a:rPr lang="lv-LV" smtClean="0"/>
              <a:t>e</a:t>
            </a:r>
            <a:r>
              <a:rPr lang="en-GB" smtClean="0"/>
              <a:t>’, </a:t>
            </a:r>
            <a:r>
              <a:rPr lang="lv-LV" smtClean="0"/>
              <a:t>nozīmē </a:t>
            </a:r>
            <a:r>
              <a:rPr lang="en-GB" smtClean="0"/>
              <a:t> ‘</a:t>
            </a:r>
            <a:r>
              <a:rPr lang="lv-LV" smtClean="0"/>
              <a:t>apklāta /apsegta </a:t>
            </a:r>
            <a:r>
              <a:rPr lang="en-GB" smtClean="0"/>
              <a:t> </a:t>
            </a:r>
            <a:r>
              <a:rPr lang="lv-LV" smtClean="0"/>
              <a:t>vieta</a:t>
            </a:r>
            <a:r>
              <a:rPr lang="en-GB" smtClean="0"/>
              <a:t>’.</a:t>
            </a:r>
            <a:r>
              <a:rPr lang="lv-LV" smtClean="0"/>
              <a:t> Tātad, kad mēs lasām par ‘elli’, mēs faktiski lasām par ‘kapu’, kas ir precīzāks vārda ‘</a:t>
            </a:r>
            <a:r>
              <a:rPr lang="lv-LV" i="1" smtClean="0"/>
              <a:t>sheol</a:t>
            </a:r>
            <a:r>
              <a:rPr lang="lv-LV" smtClean="0"/>
              <a:t>’ tulkojums</a:t>
            </a:r>
            <a:r>
              <a:rPr lang="en-GB" smtClean="0"/>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lv-LV" smtClean="0"/>
              <a:t>Jona “ellē”</a:t>
            </a:r>
            <a:endParaRPr lang="en-GB" smtClean="0"/>
          </a:p>
        </p:txBody>
      </p:sp>
      <p:sp>
        <p:nvSpPr>
          <p:cNvPr id="78850" name="Content Placeholder 2"/>
          <p:cNvSpPr>
            <a:spLocks noGrp="1"/>
          </p:cNvSpPr>
          <p:nvPr>
            <p:ph idx="1"/>
          </p:nvPr>
        </p:nvSpPr>
        <p:spPr/>
        <p:txBody>
          <a:bodyPr/>
          <a:lstStyle/>
          <a:p>
            <a:pPr eaLnBrk="1" hangingPunct="1">
              <a:lnSpc>
                <a:spcPct val="80000"/>
              </a:lnSpc>
            </a:pPr>
            <a:r>
              <a:rPr lang="en-GB" sz="2400" smtClean="0"/>
              <a:t>“</a:t>
            </a:r>
            <a:r>
              <a:rPr lang="lv-LV" sz="2400" smtClean="0"/>
              <a:t>Jona no zivs vēdera raidīja pie Tā Kunga, sava Dieva, lūgšanu pēc palīdzības un sacīja: ‘Es piesaucu To Kungu savās bēdās, un Viņš atbildēja man; es kliedzu no pazemes dziļumiem (</a:t>
            </a:r>
            <a:r>
              <a:rPr lang="lv-LV" sz="2400" i="1" smtClean="0"/>
              <a:t>sheol</a:t>
            </a:r>
            <a:r>
              <a:rPr lang="lv-LV" sz="2400" smtClean="0"/>
              <a:t>)</a:t>
            </a:r>
            <a:r>
              <a:rPr lang="en-GB" sz="2400" smtClean="0"/>
              <a:t>” (Jona</a:t>
            </a:r>
            <a:r>
              <a:rPr lang="lv-LV" sz="2400" smtClean="0"/>
              <a:t>s</a:t>
            </a:r>
            <a:r>
              <a:rPr lang="en-GB" sz="2400" smtClean="0"/>
              <a:t> 2:1,2).</a:t>
            </a:r>
            <a:r>
              <a:rPr lang="lv-LV" sz="2400" smtClean="0"/>
              <a:t>”Zivs vēders” ir apsegta vieta, kas arī ir vārda ‘sheol’ pamatnozīme. Skaidrs, ka tā nebija nekāda ugunīga vieta, no kuras zivs izspļāva Jonu malā</a:t>
            </a:r>
            <a:r>
              <a:rPr lang="en-GB" sz="2400" smtClean="0"/>
              <a:t>. </a:t>
            </a:r>
            <a:r>
              <a:rPr lang="lv-LV" sz="2400" smtClean="0"/>
              <a:t>Tā bija norāde uz Kristus augšāmcelšanos no “zemes klēpja” (kapa)</a:t>
            </a:r>
            <a:r>
              <a:rPr lang="en-GB" sz="2400" smtClean="0"/>
              <a:t> - </a:t>
            </a:r>
            <a:r>
              <a:rPr lang="lv-LV" sz="2400" smtClean="0"/>
              <a:t>skat</a:t>
            </a:r>
            <a:r>
              <a:rPr lang="en-GB" sz="2400" smtClean="0"/>
              <a:t> Mt. 12:40.</a:t>
            </a:r>
          </a:p>
          <a:p>
            <a:pPr eaLnBrk="1" hangingPunct="1">
              <a:lnSpc>
                <a:spcPct val="80000"/>
              </a:lnSpc>
            </a:pPr>
            <a:endParaRPr lang="en-GB" sz="2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endParaRPr lang="en-US" smtClean="0"/>
          </a:p>
        </p:txBody>
      </p:sp>
      <p:sp>
        <p:nvSpPr>
          <p:cNvPr id="19458" name="Rectangle 3"/>
          <p:cNvSpPr>
            <a:spLocks noGrp="1" noChangeArrowheads="1"/>
          </p:cNvSpPr>
          <p:nvPr>
            <p:ph idx="1"/>
          </p:nvPr>
        </p:nvSpPr>
        <p:spPr/>
        <p:txBody>
          <a:bodyPr/>
          <a:lstStyle/>
          <a:p>
            <a:pPr eaLnBrk="1" hangingPunct="1"/>
            <a:endParaRPr lang="en-US" smtClean="0"/>
          </a:p>
        </p:txBody>
      </p:sp>
      <p:pic>
        <p:nvPicPr>
          <p:cNvPr id="19459" name="Picture 5" descr="cross_1024x768"/>
          <p:cNvPicPr>
            <a:picLocks noChangeAspect="1" noChangeArrowheads="1"/>
          </p:cNvPicPr>
          <p:nvPr/>
        </p:nvPicPr>
        <p:blipFill>
          <a:blip r:embed="rId3"/>
          <a:srcRect/>
          <a:stretch>
            <a:fillRect/>
          </a:stretch>
        </p:blipFill>
        <p:spPr bwMode="auto">
          <a:xfrm>
            <a:off x="0" y="0"/>
            <a:ext cx="9144000" cy="6861175"/>
          </a:xfrm>
          <a:prstGeom prst="rect">
            <a:avLst/>
          </a:prstGeom>
          <a:noFill/>
          <a:ln w="9525">
            <a:noFill/>
            <a:miter lim="800000"/>
            <a:headEnd/>
            <a:tailEnd/>
          </a:ln>
        </p:spPr>
      </p:pic>
      <p:pic>
        <p:nvPicPr>
          <p:cNvPr id="19460" name="Picture 6" descr="cross_1024x768"/>
          <p:cNvPicPr>
            <a:picLocks noChangeAspect="1" noChangeArrowheads="1"/>
          </p:cNvPicPr>
          <p:nvPr/>
        </p:nvPicPr>
        <p:blipFill>
          <a:blip r:embed="rId4"/>
          <a:srcRect l="51163" t="83315"/>
          <a:stretch>
            <a:fillRect/>
          </a:stretch>
        </p:blipFill>
        <p:spPr bwMode="auto">
          <a:xfrm>
            <a:off x="5943600" y="5713413"/>
            <a:ext cx="3200400" cy="1144587"/>
          </a:xfrm>
          <a:prstGeom prst="rect">
            <a:avLst/>
          </a:prstGeom>
          <a:noFill/>
          <a:ln w="9525">
            <a:noFill/>
            <a:miter lim="800000"/>
            <a:headEnd/>
            <a:tailEnd/>
          </a:ln>
        </p:spPr>
      </p:pic>
      <p:sp>
        <p:nvSpPr>
          <p:cNvPr id="17417" name="Rectangle 9"/>
          <p:cNvSpPr>
            <a:spLocks noChangeArrowheads="1"/>
          </p:cNvSpPr>
          <p:nvPr/>
        </p:nvSpPr>
        <p:spPr bwMode="auto">
          <a:xfrm>
            <a:off x="533400" y="838200"/>
            <a:ext cx="5486400" cy="2438400"/>
          </a:xfrm>
          <a:prstGeom prst="rect">
            <a:avLst/>
          </a:prstGeom>
          <a:noFill/>
          <a:ln w="9525">
            <a:noFill/>
            <a:miter lim="800000"/>
            <a:headEnd/>
            <a:tailEnd/>
          </a:ln>
          <a:effectLst/>
        </p:spPr>
        <p:txBody>
          <a:bodyPr anchor="ctr"/>
          <a:lstStyle/>
          <a:p>
            <a:pPr algn="ctr">
              <a:defRPr/>
            </a:pPr>
            <a:r>
              <a:rPr lang="en-US" altLang="ko-KR" sz="2800" i="1">
                <a:effectLst>
                  <a:outerShdw blurRad="38100" dist="38100" dir="2700000" algn="tl">
                    <a:srgbClr val="C0C0C0"/>
                  </a:outerShdw>
                </a:effectLst>
                <a:latin typeface="Times New Roman" pitchFamily="18" charset="0"/>
                <a:cs typeface="HY신명조"/>
              </a:rPr>
              <a:t>“</a:t>
            </a:r>
            <a:r>
              <a:rPr lang="lv-LV" altLang="ko-KR" sz="2800" i="1">
                <a:effectLst>
                  <a:outerShdw blurRad="38100" dist="38100" dir="2700000" algn="tl">
                    <a:srgbClr val="C0C0C0"/>
                  </a:outerShdw>
                </a:effectLst>
                <a:latin typeface="Times New Roman" pitchFamily="18" charset="0"/>
                <a:cs typeface="HY신명조"/>
              </a:rPr>
              <a:t>Sava vaiga sviedros tev būs maizi ēst, līdz kamēr tu atkal atgriezies pie zemes, jo no tās tu esi ņemts: jo tu esi pīšļi, un pie pīšļiem tev atkal būs atgriezties.”</a:t>
            </a:r>
            <a:endParaRPr lang="en-US" altLang="ko-KR" sz="2800" i="1">
              <a:effectLst>
                <a:outerShdw blurRad="38100" dist="38100" dir="2700000" algn="tl">
                  <a:srgbClr val="C0C0C0"/>
                </a:outerShdw>
              </a:effectLst>
              <a:latin typeface="Times New Roman" pitchFamily="18" charset="0"/>
              <a:cs typeface="HY신명조"/>
            </a:endParaRPr>
          </a:p>
          <a:p>
            <a:pPr algn="ctr">
              <a:defRPr/>
            </a:pPr>
            <a:r>
              <a:rPr lang="lv-LV" altLang="ko-KR" sz="2000">
                <a:solidFill>
                  <a:schemeClr val="bg2"/>
                </a:solidFill>
                <a:effectLst>
                  <a:outerShdw blurRad="38100" dist="38100" dir="2700000" algn="tl">
                    <a:srgbClr val="C0C0C0"/>
                  </a:outerShdw>
                </a:effectLst>
                <a:latin typeface="Times New Roman" pitchFamily="18" charset="0"/>
                <a:cs typeface="HY신명조"/>
              </a:rPr>
              <a:t>1.Moz.</a:t>
            </a:r>
            <a:r>
              <a:rPr lang="en-US" altLang="ko-KR" sz="2000">
                <a:solidFill>
                  <a:schemeClr val="bg2"/>
                </a:solidFill>
                <a:effectLst>
                  <a:outerShdw blurRad="38100" dist="38100" dir="2700000" algn="tl">
                    <a:srgbClr val="C0C0C0"/>
                  </a:outerShdw>
                </a:effectLst>
                <a:latin typeface="Times New Roman" pitchFamily="18" charset="0"/>
                <a:cs typeface="HY신명조"/>
              </a:rPr>
              <a:t> 3:19</a:t>
            </a:r>
            <a:r>
              <a:rPr lang="en-US" altLang="ko-KR" sz="2800">
                <a:effectLst>
                  <a:outerShdw blurRad="38100" dist="38100" dir="2700000" algn="tl">
                    <a:srgbClr val="C0C0C0"/>
                  </a:outerShdw>
                </a:effectLst>
                <a:latin typeface="Times New Roman" pitchFamily="18" charset="0"/>
                <a:cs typeface="HY신명조"/>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GB" i="1" smtClean="0"/>
              <a:t>Sheol</a:t>
            </a:r>
            <a:r>
              <a:rPr lang="en-GB" smtClean="0"/>
              <a:t> </a:t>
            </a:r>
            <a:r>
              <a:rPr lang="lv-LV" smtClean="0"/>
              <a:t>tulkojums ir ‘kaps’</a:t>
            </a:r>
            <a:r>
              <a:rPr lang="en-GB" smtClean="0"/>
              <a:t> </a:t>
            </a:r>
          </a:p>
        </p:txBody>
      </p:sp>
      <p:sp>
        <p:nvSpPr>
          <p:cNvPr id="79874" name="Content Placeholder 2"/>
          <p:cNvSpPr>
            <a:spLocks noGrp="1"/>
          </p:cNvSpPr>
          <p:nvPr>
            <p:ph idx="1"/>
          </p:nvPr>
        </p:nvSpPr>
        <p:spPr/>
        <p:txBody>
          <a:bodyPr/>
          <a:lstStyle/>
          <a:p>
            <a:pPr lvl="1" eaLnBrk="1" hangingPunct="1">
              <a:lnSpc>
                <a:spcPct val="90000"/>
              </a:lnSpc>
            </a:pPr>
            <a:r>
              <a:rPr lang="en-GB" smtClean="0"/>
              <a:t>“</a:t>
            </a:r>
            <a:r>
              <a:rPr lang="lv-LV" smtClean="0"/>
              <a:t>Lai kaunā paliek bezdievīgie, lai viņi apklust un aiziet pazemē</a:t>
            </a:r>
            <a:r>
              <a:rPr lang="en-GB" smtClean="0"/>
              <a:t>” (sheol [Ps. 31:1</a:t>
            </a:r>
            <a:r>
              <a:rPr lang="lv-LV" smtClean="0"/>
              <a:t>8</a:t>
            </a:r>
            <a:r>
              <a:rPr lang="en-GB" smtClean="0"/>
              <a:t>])</a:t>
            </a:r>
            <a:r>
              <a:rPr lang="lv-LV" smtClean="0"/>
              <a:t>.</a:t>
            </a:r>
            <a:endParaRPr lang="en-GB" smtClean="0"/>
          </a:p>
          <a:p>
            <a:pPr lvl="1" eaLnBrk="1" hangingPunct="1">
              <a:lnSpc>
                <a:spcPct val="90000"/>
              </a:lnSpc>
            </a:pPr>
            <a:r>
              <a:rPr lang="en-GB" smtClean="0"/>
              <a:t>“</a:t>
            </a:r>
            <a:r>
              <a:rPr lang="lv-LV" smtClean="0"/>
              <a:t>Taču manu dvēseli atpestīs Dievs, no pazemes varas</a:t>
            </a:r>
            <a:r>
              <a:rPr lang="en-GB" smtClean="0"/>
              <a:t>” (sheol [Ps. 49:1</a:t>
            </a:r>
            <a:r>
              <a:rPr lang="lv-LV" smtClean="0"/>
              <a:t>6</a:t>
            </a:r>
            <a:r>
              <a:rPr lang="en-GB" smtClean="0"/>
              <a:t>]) – </a:t>
            </a:r>
            <a:r>
              <a:rPr lang="lv-LV" smtClean="0"/>
              <a:t>proti,</a:t>
            </a:r>
            <a:r>
              <a:rPr lang="en-GB" smtClean="0"/>
              <a:t> </a:t>
            </a:r>
            <a:r>
              <a:rPr lang="lv-LV" smtClean="0"/>
              <a:t>Dāvida dvēsele vai miesa tiks augšāmcelta no kapa</a:t>
            </a:r>
            <a:r>
              <a:rPr lang="en-GB" smtClean="0"/>
              <a:t>.</a:t>
            </a:r>
          </a:p>
          <a:p>
            <a:pPr eaLnBrk="1" hangingPunct="1">
              <a:lnSpc>
                <a:spcPct val="90000"/>
              </a:lnSpc>
            </a:pPr>
            <a:r>
              <a:rPr lang="en-GB" smtClean="0"/>
              <a:t>Ho</a:t>
            </a:r>
            <a:r>
              <a:rPr lang="lv-LV" smtClean="0"/>
              <a:t>z</a:t>
            </a:r>
            <a:r>
              <a:rPr lang="en-GB" smtClean="0"/>
              <a:t>. 13:14: “</a:t>
            </a:r>
            <a:r>
              <a:rPr lang="lv-LV" smtClean="0"/>
              <a:t>Es gribu atsvabināt viņus (Dieva tautu) no pazemes valsts varas</a:t>
            </a:r>
            <a:r>
              <a:rPr lang="en-GB" smtClean="0"/>
              <a:t> (sheol)</a:t>
            </a:r>
            <a:r>
              <a:rPr lang="lv-LV" smtClean="0"/>
              <a:t> un izglābt no nāves</a:t>
            </a:r>
            <a:r>
              <a:rPr lang="en-GB" smtClean="0"/>
              <a:t>”. </a:t>
            </a:r>
            <a:r>
              <a:rPr lang="lv-LV" smtClean="0"/>
              <a:t>Šī panta vārdi citēti</a:t>
            </a:r>
            <a:r>
              <a:rPr lang="en-GB" smtClean="0"/>
              <a:t> 1</a:t>
            </a:r>
            <a:r>
              <a:rPr lang="lv-LV" smtClean="0"/>
              <a:t>.</a:t>
            </a:r>
            <a:r>
              <a:rPr lang="en-GB" smtClean="0"/>
              <a:t> </a:t>
            </a:r>
            <a:r>
              <a:rPr lang="lv-LV" smtClean="0"/>
              <a:t>Kor</a:t>
            </a:r>
            <a:r>
              <a:rPr lang="en-GB" smtClean="0"/>
              <a:t>. 15:55</a:t>
            </a:r>
            <a:r>
              <a:rPr lang="lv-LV" smtClean="0"/>
              <a:t> attiecībā uz augšāmcelšanos un Kristus atgriešanos</a:t>
            </a:r>
            <a:r>
              <a:rPr lang="en-GB" smtClean="0"/>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lv-LV" sz="4500" smtClean="0"/>
              <a:t>Taisnie tiek augšāmcelti no kapa</a:t>
            </a:r>
            <a:r>
              <a:rPr lang="en-GB" sz="4500" smtClean="0"/>
              <a:t> </a:t>
            </a:r>
            <a:r>
              <a:rPr lang="lv-LV" sz="4500" smtClean="0"/>
              <a:t>(</a:t>
            </a:r>
            <a:r>
              <a:rPr lang="en-GB" sz="4500" i="1" smtClean="0"/>
              <a:t>sheol</a:t>
            </a:r>
            <a:r>
              <a:rPr lang="lv-LV" sz="4500" i="1" smtClean="0"/>
              <a:t>)</a:t>
            </a:r>
            <a:endParaRPr lang="en-GB" sz="4500" smtClean="0"/>
          </a:p>
        </p:txBody>
      </p:sp>
      <p:sp>
        <p:nvSpPr>
          <p:cNvPr id="80898" name="Content Placeholder 2"/>
          <p:cNvSpPr>
            <a:spLocks noGrp="1"/>
          </p:cNvSpPr>
          <p:nvPr>
            <p:ph idx="1"/>
          </p:nvPr>
        </p:nvSpPr>
        <p:spPr/>
        <p:txBody>
          <a:bodyPr/>
          <a:lstStyle/>
          <a:p>
            <a:pPr eaLnBrk="1" hangingPunct="1">
              <a:lnSpc>
                <a:spcPct val="90000"/>
              </a:lnSpc>
            </a:pPr>
            <a:r>
              <a:rPr lang="en-GB" sz="2200" smtClean="0"/>
              <a:t>1 Sam. 2:6: “</a:t>
            </a:r>
            <a:r>
              <a:rPr lang="lv-LV" sz="2200" smtClean="0"/>
              <a:t>Tas Kungs nokauj, un Viņš dara dzīvu (augšāmceļot)</a:t>
            </a:r>
            <a:r>
              <a:rPr lang="en-GB" sz="2200" smtClean="0"/>
              <a:t>;</a:t>
            </a:r>
            <a:r>
              <a:rPr lang="lv-LV" sz="2200" smtClean="0"/>
              <a:t> Viņš nogrūž lejā ellē</a:t>
            </a:r>
            <a:r>
              <a:rPr lang="en-GB" sz="2200" smtClean="0"/>
              <a:t> (sheol)</a:t>
            </a:r>
            <a:r>
              <a:rPr lang="lv-LV" sz="2200" smtClean="0"/>
              <a:t> un atkal uzved augšā</a:t>
            </a:r>
            <a:r>
              <a:rPr lang="en-GB" sz="2200" smtClean="0"/>
              <a:t>”.</a:t>
            </a:r>
          </a:p>
          <a:p>
            <a:pPr eaLnBrk="1" hangingPunct="1">
              <a:lnSpc>
                <a:spcPct val="90000"/>
              </a:lnSpc>
            </a:pPr>
            <a:r>
              <a:rPr lang="lv-LV" sz="2200" smtClean="0"/>
              <a:t>Jēzus “nepalika pazemē, un Viņa miesa neredzēja satrūdēšanu</a:t>
            </a:r>
            <a:r>
              <a:rPr lang="en-GB" sz="2200" smtClean="0"/>
              <a:t>” (</a:t>
            </a:r>
            <a:r>
              <a:rPr lang="lv-LV" sz="2200" smtClean="0"/>
              <a:t>Ap.d.</a:t>
            </a:r>
            <a:r>
              <a:rPr lang="en-GB" sz="2200" smtClean="0"/>
              <a:t> 2:31)</a:t>
            </a:r>
            <a:r>
              <a:rPr lang="lv-LV" sz="2200" smtClean="0"/>
              <a:t>, jo Viņš tika augšāmcelts</a:t>
            </a:r>
            <a:r>
              <a:rPr lang="en-GB" sz="2200" smtClean="0"/>
              <a:t>. </a:t>
            </a:r>
            <a:r>
              <a:rPr lang="lv-LV" sz="2200" smtClean="0"/>
              <a:t>Jēzus “nepalika pazemē” norāda uz to, ka kādu laiku, proti, trīs dienas, viņa miesa bija kapā. Tas, ka Jēzus bija ‘ellē / pazemē’ ir pierādījums tam, ka tā nav tā vieta, kur tikai ļaunie nonāk.</a:t>
            </a:r>
            <a:r>
              <a:rPr lang="en-GB" sz="2200" smtClean="0"/>
              <a:t> </a:t>
            </a:r>
          </a:p>
          <a:p>
            <a:pPr eaLnBrk="1" hangingPunct="1">
              <a:lnSpc>
                <a:spcPct val="90000"/>
              </a:lnSpc>
            </a:pPr>
            <a:endParaRPr lang="en-GB" sz="2200" smtClean="0"/>
          </a:p>
          <a:p>
            <a:pPr eaLnBrk="1" hangingPunct="1">
              <a:lnSpc>
                <a:spcPct val="90000"/>
              </a:lnSpc>
            </a:pPr>
            <a:endParaRPr lang="en-GB" sz="22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lv-LV" sz="4500" smtClean="0"/>
              <a:t>Kā labie, tā arī sliktie cilvēki noiet ‘ellē’, proti, kapā.</a:t>
            </a:r>
            <a:r>
              <a:rPr lang="en-GB" sz="4500" smtClean="0"/>
              <a:t> </a:t>
            </a:r>
          </a:p>
        </p:txBody>
      </p:sp>
      <p:sp>
        <p:nvSpPr>
          <p:cNvPr id="81922" name="Content Placeholder 2"/>
          <p:cNvSpPr>
            <a:spLocks noGrp="1"/>
          </p:cNvSpPr>
          <p:nvPr>
            <p:ph idx="1"/>
          </p:nvPr>
        </p:nvSpPr>
        <p:spPr/>
        <p:txBody>
          <a:bodyPr/>
          <a:lstStyle/>
          <a:p>
            <a:pPr eaLnBrk="1" hangingPunct="1"/>
            <a:r>
              <a:rPr lang="lv-LV" smtClean="0"/>
              <a:t>“Kapu viņam (Jēzum) ierādīja ar bezdievjiem</a:t>
            </a:r>
            <a:r>
              <a:rPr lang="en-GB" smtClean="0"/>
              <a:t>” (</a:t>
            </a:r>
            <a:r>
              <a:rPr lang="lv-LV" smtClean="0"/>
              <a:t>Jes</a:t>
            </a:r>
            <a:r>
              <a:rPr lang="en-GB" smtClean="0"/>
              <a:t>. 53:9). </a:t>
            </a:r>
          </a:p>
          <a:p>
            <a:pPr eaLnBrk="1" hangingPunct="1"/>
            <a:r>
              <a:rPr lang="lv-LV" smtClean="0"/>
              <a:t>Jēkabs sacīja: Sērodams es sekošu savam dēlam (Jāzepam) uz pazemi</a:t>
            </a:r>
            <a:r>
              <a:rPr lang="en-GB" smtClean="0"/>
              <a:t>”(</a:t>
            </a:r>
            <a:r>
              <a:rPr lang="lv-LV" smtClean="0"/>
              <a:t>1</a:t>
            </a:r>
            <a:r>
              <a:rPr lang="en-GB" smtClean="0"/>
              <a:t>.</a:t>
            </a:r>
            <a:r>
              <a:rPr lang="lv-LV" smtClean="0"/>
              <a:t>Moz.</a:t>
            </a:r>
            <a:r>
              <a:rPr lang="en-GB" smtClean="0"/>
              <a:t> 37:35).</a:t>
            </a:r>
          </a:p>
          <a:p>
            <a:pPr eaLnBrk="1" hangingPunct="1"/>
            <a:endParaRPr lang="en-GB" smtClean="0"/>
          </a:p>
          <a:p>
            <a:pPr eaLnBrk="1" hangingPunct="1"/>
            <a:endParaRPr lang="en-GB"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lv-LV" sz="4500" smtClean="0"/>
              <a:t>Elle nav mūžīgo mocību vieta</a:t>
            </a:r>
            <a:endParaRPr lang="en-GB" sz="4500" smtClean="0"/>
          </a:p>
        </p:txBody>
      </p:sp>
      <p:sp>
        <p:nvSpPr>
          <p:cNvPr id="82946" name="Content Placeholder 2"/>
          <p:cNvSpPr>
            <a:spLocks noGrp="1"/>
          </p:cNvSpPr>
          <p:nvPr>
            <p:ph idx="1"/>
          </p:nvPr>
        </p:nvSpPr>
        <p:spPr>
          <a:xfrm>
            <a:off x="468313" y="1916113"/>
            <a:ext cx="8229600" cy="4389437"/>
          </a:xfrm>
        </p:spPr>
        <p:txBody>
          <a:bodyPr/>
          <a:lstStyle/>
          <a:p>
            <a:pPr eaLnBrk="1" hangingPunct="1"/>
            <a:r>
              <a:rPr lang="lv-LV" smtClean="0"/>
              <a:t>Dievam nav prieka par bezdievja nāvi</a:t>
            </a:r>
            <a:r>
              <a:rPr lang="en-GB" smtClean="0"/>
              <a:t>. (</a:t>
            </a:r>
            <a:r>
              <a:rPr lang="lv-LV" smtClean="0"/>
              <a:t>Ecēh</a:t>
            </a:r>
            <a:r>
              <a:rPr lang="en-GB" smtClean="0"/>
              <a:t>. 18:23,32; 33:11 </a:t>
            </a:r>
            <a:r>
              <a:rPr lang="lv-LV" smtClean="0"/>
              <a:t>salīdz</a:t>
            </a:r>
            <a:r>
              <a:rPr lang="en-GB" smtClean="0"/>
              <a:t>.</a:t>
            </a:r>
            <a:r>
              <a:rPr lang="lv-LV" smtClean="0"/>
              <a:t> ar</a:t>
            </a:r>
            <a:r>
              <a:rPr lang="en-GB" smtClean="0"/>
              <a:t> 2</a:t>
            </a:r>
            <a:r>
              <a:rPr lang="lv-LV" smtClean="0"/>
              <a:t>.</a:t>
            </a:r>
            <a:r>
              <a:rPr lang="en-GB" smtClean="0"/>
              <a:t> </a:t>
            </a:r>
            <a:r>
              <a:rPr lang="lv-LV" smtClean="0"/>
              <a:t>Pēt</a:t>
            </a:r>
            <a:r>
              <a:rPr lang="en-GB" smtClean="0"/>
              <a:t>. 3:9).</a:t>
            </a:r>
          </a:p>
          <a:p>
            <a:pPr eaLnBrk="1" hangingPunct="1"/>
            <a:r>
              <a:rPr lang="en-GB" smtClean="0"/>
              <a:t>“</a:t>
            </a:r>
            <a:r>
              <a:rPr lang="lv-LV" smtClean="0"/>
              <a:t>Nāve tos gana kā avis… Pazeme (elle) kļūst viņiem par mājokli</a:t>
            </a:r>
            <a:r>
              <a:rPr lang="en-GB" smtClean="0"/>
              <a:t>” (Ps. 49:1</a:t>
            </a:r>
            <a:r>
              <a:rPr lang="lv-LV" smtClean="0"/>
              <a:t>5</a:t>
            </a:r>
            <a:r>
              <a:rPr lang="en-GB" smtClean="0"/>
              <a:t>)</a:t>
            </a:r>
            <a:r>
              <a:rPr lang="lv-LV" smtClean="0"/>
              <a:t>.</a:t>
            </a:r>
            <a:r>
              <a:rPr lang="en-GB" smtClean="0"/>
              <a:t> </a:t>
            </a:r>
          </a:p>
          <a:p>
            <a:pPr eaLnBrk="1" hangingPunct="1"/>
            <a:r>
              <a:rPr lang="lv-LV" smtClean="0"/>
              <a:t>Neskatoties uz to, ka Kristus bija pazemē trīs dienas, viņa miesa neredzēja satrūdēšanu</a:t>
            </a:r>
            <a:r>
              <a:rPr lang="en-GB" smtClean="0"/>
              <a:t> (A</a:t>
            </a:r>
            <a:r>
              <a:rPr lang="lv-LV" smtClean="0"/>
              <a:t>p.d.</a:t>
            </a:r>
            <a:r>
              <a:rPr lang="en-GB" smtClean="0"/>
              <a:t> 2:31). </a:t>
            </a:r>
            <a:r>
              <a:rPr lang="lv-LV" smtClean="0"/>
              <a:t>Tas būtu neiespējami, ja pazeme (citkārt tulkota kā elle) būtu uguns pekle</a:t>
            </a:r>
            <a:r>
              <a:rPr lang="en-GB" smtClean="0"/>
              <a:t>. </a:t>
            </a:r>
          </a:p>
          <a:p>
            <a:pPr eaLnBrk="1" hangingPunct="1"/>
            <a:endParaRPr lang="en-GB" smtClean="0"/>
          </a:p>
          <a:p>
            <a:pPr eaLnBrk="1" hangingPunct="1"/>
            <a:endParaRPr lang="en-GB"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lv-LV" smtClean="0"/>
              <a:t>Ecēhiēls</a:t>
            </a:r>
            <a:r>
              <a:rPr lang="en-GB" smtClean="0"/>
              <a:t> 3</a:t>
            </a:r>
            <a:r>
              <a:rPr lang="lv-LV" smtClean="0"/>
              <a:t>2</a:t>
            </a:r>
            <a:endParaRPr lang="en-GB" smtClean="0"/>
          </a:p>
        </p:txBody>
      </p:sp>
      <p:sp>
        <p:nvSpPr>
          <p:cNvPr id="83970" name="Content Placeholder 2"/>
          <p:cNvSpPr>
            <a:spLocks noGrp="1"/>
          </p:cNvSpPr>
          <p:nvPr>
            <p:ph idx="1"/>
          </p:nvPr>
        </p:nvSpPr>
        <p:spPr/>
        <p:txBody>
          <a:bodyPr/>
          <a:lstStyle/>
          <a:p>
            <a:pPr eaLnBrk="1" hangingPunct="1">
              <a:lnSpc>
                <a:spcPct val="80000"/>
              </a:lnSpc>
            </a:pPr>
            <a:r>
              <a:rPr lang="lv-LV" sz="2200" smtClean="0"/>
              <a:t>Ecēh.</a:t>
            </a:r>
            <a:r>
              <a:rPr lang="en-GB" sz="2200" smtClean="0"/>
              <a:t> 32:26-30 </a:t>
            </a:r>
            <a:r>
              <a:rPr lang="lv-LV" sz="2200" smtClean="0"/>
              <a:t>panti veltīti apkārtējo tautu vareno cīnītāju kapu vietu aprakstam:</a:t>
            </a:r>
            <a:r>
              <a:rPr lang="en-GB" sz="2200" smtClean="0"/>
              <a:t> </a:t>
            </a:r>
            <a:r>
              <a:rPr lang="lv-LV" sz="2200" smtClean="0"/>
              <a:t>tie </a:t>
            </a:r>
            <a:r>
              <a:rPr lang="en-GB" sz="2200" smtClean="0"/>
              <a:t>“</a:t>
            </a:r>
            <a:r>
              <a:rPr lang="lv-LV" sz="2200" smtClean="0"/>
              <a:t>nogrimuši pazemē ar visām savām bruņām, kam zobeni likti zem galvas… tie guļ neapgraizīti līdzās ar zobenu nokautajiem… kopā ar nogrimušajiem bedrē</a:t>
            </a:r>
            <a:r>
              <a:rPr lang="en-GB" sz="2200" smtClean="0"/>
              <a:t>”. </a:t>
            </a:r>
            <a:r>
              <a:rPr lang="lv-LV" sz="2200" smtClean="0"/>
              <a:t>Tas attiecas uz paražu apglabāt cīnītājus līdz ar to ieročiem, liekot to zobenus zem galvas. Taču tas ir “elles” vai kapa apraksts</a:t>
            </a:r>
            <a:r>
              <a:rPr lang="en-GB" sz="2200" smtClean="0"/>
              <a:t>. </a:t>
            </a:r>
            <a:r>
              <a:rPr lang="lv-LV" sz="2200" smtClean="0"/>
              <a:t>Dotais reiz vareno, kas mierīgi guļ bedrē (proti, kapā), apraksts it nemaz neatbalsta domu par elli kā par uguns pārņemtu vietu. Materiālas lietas (piem., zobeni) arī nonāk tai pašā “ellē’. </a:t>
            </a:r>
            <a:endParaRPr lang="en-GB" sz="220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GB" sz="4500" smtClean="0"/>
              <a:t>“</a:t>
            </a:r>
            <a:r>
              <a:rPr lang="lv-LV" sz="4500" smtClean="0"/>
              <a:t>Mūžīga uguns sods</a:t>
            </a:r>
            <a:r>
              <a:rPr lang="en-GB" sz="4500" smtClean="0"/>
              <a:t>” </a:t>
            </a:r>
            <a:r>
              <a:rPr lang="lv-LV" sz="4500" smtClean="0"/>
              <a:t>nav burtisks</a:t>
            </a:r>
            <a:r>
              <a:rPr lang="en-GB" sz="4500" smtClean="0"/>
              <a:t>; </a:t>
            </a:r>
            <a:r>
              <a:rPr lang="lv-LV" sz="4500" smtClean="0"/>
              <a:t>tas simbolizē Dieva dusmas un pilnīgu iznīcību</a:t>
            </a:r>
            <a:endParaRPr lang="en-GB" sz="4500" smtClean="0"/>
          </a:p>
        </p:txBody>
      </p:sp>
      <p:sp>
        <p:nvSpPr>
          <p:cNvPr id="84994" name="Content Placeholder 2"/>
          <p:cNvSpPr>
            <a:spLocks noGrp="1"/>
          </p:cNvSpPr>
          <p:nvPr>
            <p:ph idx="1"/>
          </p:nvPr>
        </p:nvSpPr>
        <p:spPr/>
        <p:txBody>
          <a:bodyPr/>
          <a:lstStyle/>
          <a:p>
            <a:pPr eaLnBrk="1" hangingPunct="1">
              <a:lnSpc>
                <a:spcPct val="80000"/>
              </a:lnSpc>
            </a:pPr>
            <a:r>
              <a:rPr lang="en-GB" sz="2400" smtClean="0"/>
              <a:t>Sodom</a:t>
            </a:r>
            <a:r>
              <a:rPr lang="lv-LV" sz="2400" smtClean="0"/>
              <a:t>a bija nolikta par piemēru “mūžīga uguns soda” izciešanai</a:t>
            </a:r>
            <a:r>
              <a:rPr lang="en-GB" sz="2400" smtClean="0"/>
              <a:t> (</a:t>
            </a:r>
            <a:r>
              <a:rPr lang="lv-LV" sz="2400" smtClean="0"/>
              <a:t>Jūdas</a:t>
            </a:r>
            <a:r>
              <a:rPr lang="en-GB" sz="2400" smtClean="0"/>
              <a:t> 7</a:t>
            </a:r>
            <a:r>
              <a:rPr lang="lv-LV" sz="2400" smtClean="0"/>
              <a:t>. p.</a:t>
            </a:r>
            <a:r>
              <a:rPr lang="en-GB" sz="2400" smtClean="0"/>
              <a:t>)</a:t>
            </a:r>
          </a:p>
          <a:p>
            <a:pPr eaLnBrk="1" hangingPunct="1">
              <a:lnSpc>
                <a:spcPct val="80000"/>
              </a:lnSpc>
            </a:pPr>
            <a:r>
              <a:rPr lang="en-GB" sz="2400" smtClean="0"/>
              <a:t>“</a:t>
            </a:r>
            <a:r>
              <a:rPr lang="lv-LV" sz="2400" smtClean="0"/>
              <a:t>Tad Es iededzināšu uguni pilsētas vārtos, tā aprīs Jeruzalemes skaistos namus un neizdzisīs</a:t>
            </a:r>
            <a:r>
              <a:rPr lang="en-GB" sz="2400" smtClean="0"/>
              <a:t>” (Jer. 17:27).</a:t>
            </a:r>
          </a:p>
          <a:p>
            <a:pPr eaLnBrk="1" hangingPunct="1">
              <a:lnSpc>
                <a:spcPct val="80000"/>
              </a:lnSpc>
            </a:pPr>
            <a:r>
              <a:rPr lang="lv-LV" sz="2400" smtClean="0"/>
              <a:t>Dievs sodīja Edomas zemi ar uguni, kas “neizdzisīs, mūžīgi kūpēs tās dūmi, tā paliks tukša uz radu radiem… tur mājos pūces un kraukļi … Tās pilīs augs ērkšķi</a:t>
            </a:r>
            <a:r>
              <a:rPr lang="en-GB" sz="2400" smtClean="0"/>
              <a:t>” (</a:t>
            </a:r>
            <a:r>
              <a:rPr lang="lv-LV" sz="2400" smtClean="0"/>
              <a:t>Jes</a:t>
            </a:r>
            <a:r>
              <a:rPr lang="en-GB" sz="2400" smtClean="0"/>
              <a:t>. 34:9-15). </a:t>
            </a:r>
          </a:p>
          <a:p>
            <a:pPr eaLnBrk="1" hangingPunct="1">
              <a:lnSpc>
                <a:spcPct val="80000"/>
              </a:lnSpc>
            </a:pPr>
            <a:endParaRPr lang="en-GB" sz="240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GB" smtClean="0"/>
              <a:t>Gehenna</a:t>
            </a:r>
          </a:p>
        </p:txBody>
      </p:sp>
      <p:sp>
        <p:nvSpPr>
          <p:cNvPr id="86018" name="Content Placeholder 2"/>
          <p:cNvSpPr>
            <a:spLocks noGrp="1"/>
          </p:cNvSpPr>
          <p:nvPr>
            <p:ph idx="1"/>
          </p:nvPr>
        </p:nvSpPr>
        <p:spPr/>
        <p:txBody>
          <a:bodyPr/>
          <a:lstStyle/>
          <a:p>
            <a:pPr eaLnBrk="1" hangingPunct="1"/>
            <a:r>
              <a:rPr lang="lv-LV" smtClean="0"/>
              <a:t>Jaunajā Derībā ir divi grieķu valodas vārdi, kurus tulko kā ‘elle’</a:t>
            </a:r>
            <a:r>
              <a:rPr lang="en-GB" smtClean="0"/>
              <a:t>. ‘</a:t>
            </a:r>
            <a:r>
              <a:rPr lang="en-GB" i="1" smtClean="0"/>
              <a:t>Hades</a:t>
            </a:r>
            <a:r>
              <a:rPr lang="en-GB" smtClean="0"/>
              <a:t>’ i</a:t>
            </a:r>
            <a:r>
              <a:rPr lang="lv-LV" smtClean="0"/>
              <a:t>r līdzvērtīgs ebreju valodas vārdam</a:t>
            </a:r>
            <a:r>
              <a:rPr lang="en-GB" smtClean="0"/>
              <a:t> ‘</a:t>
            </a:r>
            <a:r>
              <a:rPr lang="en-GB" i="1" smtClean="0"/>
              <a:t>sheol</a:t>
            </a:r>
            <a:r>
              <a:rPr lang="en-GB" smtClean="0"/>
              <a:t>’, </a:t>
            </a:r>
            <a:r>
              <a:rPr lang="lv-LV" smtClean="0"/>
              <a:t>kaps. </a:t>
            </a:r>
            <a:r>
              <a:rPr lang="en-GB" smtClean="0"/>
              <a:t>‘</a:t>
            </a:r>
            <a:r>
              <a:rPr lang="en-GB" i="1" smtClean="0"/>
              <a:t>Gehenna</a:t>
            </a:r>
            <a:r>
              <a:rPr lang="en-GB" smtClean="0"/>
              <a:t>’ i</a:t>
            </a:r>
            <a:r>
              <a:rPr lang="lv-LV" smtClean="0"/>
              <a:t>r atkritumu izgāztuves nosaukums, kas ir netālu no Jeruzalemes, kur dedzināja no pilsētas izvestos atkritumus.</a:t>
            </a:r>
            <a:r>
              <a:rPr lang="en-GB" smtClean="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endParaRPr lang="en-GB" smtClean="0"/>
          </a:p>
        </p:txBody>
      </p:sp>
      <p:sp>
        <p:nvSpPr>
          <p:cNvPr id="87042" name="Content Placeholder 2"/>
          <p:cNvSpPr>
            <a:spLocks noGrp="1"/>
          </p:cNvSpPr>
          <p:nvPr>
            <p:ph idx="1"/>
          </p:nvPr>
        </p:nvSpPr>
        <p:spPr/>
        <p:txBody>
          <a:bodyPr/>
          <a:lstStyle/>
          <a:p>
            <a:pPr eaLnBrk="1" hangingPunct="1"/>
            <a:r>
              <a:rPr lang="en-GB" smtClean="0"/>
              <a:t>‘Gehenna’ </a:t>
            </a:r>
            <a:r>
              <a:rPr lang="lv-LV" smtClean="0"/>
              <a:t>ir aramiešu valodas ekvivalents ebreju vārdam</a:t>
            </a:r>
            <a:r>
              <a:rPr lang="en-GB" smtClean="0"/>
              <a:t> ‘Ge-ben-Hinnon’. </a:t>
            </a:r>
            <a:r>
              <a:rPr lang="lv-LV" smtClean="0"/>
              <a:t>Tā vieta (Ben-Hinomas ieleja) bija netālu no Jeruzalemes</a:t>
            </a:r>
            <a:r>
              <a:rPr lang="en-GB" smtClean="0"/>
              <a:t> (Jo</a:t>
            </a:r>
            <a:r>
              <a:rPr lang="lv-LV" smtClean="0"/>
              <a:t>zuas</a:t>
            </a:r>
            <a:r>
              <a:rPr lang="en-GB" smtClean="0"/>
              <a:t> 15:8), </a:t>
            </a:r>
            <a:r>
              <a:rPr lang="lv-LV" smtClean="0"/>
              <a:t>un Kristus laikā tā bija pilsētas atkritumu izgāztuve</a:t>
            </a:r>
            <a:r>
              <a:rPr lang="en-GB" smtClean="0"/>
              <a:t>. </a:t>
            </a:r>
            <a:r>
              <a:rPr lang="lv-LV" smtClean="0"/>
              <a:t>Noziedznieku līķi tika mesti tur vienmēr degošajā ugunī, tā kā</a:t>
            </a:r>
            <a:r>
              <a:rPr lang="en-GB" smtClean="0"/>
              <a:t> Gehenna </a:t>
            </a:r>
            <a:r>
              <a:rPr lang="lv-LV" smtClean="0"/>
              <a:t>simbolizēja pilnīgu atmešanu un iznīcību</a:t>
            </a:r>
            <a:r>
              <a:rPr lang="en-GB" smtClean="0"/>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lv-LV" sz="4500" smtClean="0"/>
              <a:t>Pastāvīgi kūpoša atkritumu izgāztuve netālu no</a:t>
            </a:r>
            <a:r>
              <a:rPr lang="en-GB" sz="4500" smtClean="0"/>
              <a:t> Antananarivo, Madagas</a:t>
            </a:r>
            <a:r>
              <a:rPr lang="lv-LV" sz="4500" smtClean="0"/>
              <a:t>karā</a:t>
            </a:r>
            <a:endParaRPr lang="en-GB" sz="4500" smtClean="0"/>
          </a:p>
        </p:txBody>
      </p:sp>
      <p:pic>
        <p:nvPicPr>
          <p:cNvPr id="88066" name="Content Placeholder 3" descr="gehenna.JPG"/>
          <p:cNvPicPr>
            <a:picLocks noGrp="1" noChangeAspect="1"/>
          </p:cNvPicPr>
          <p:nvPr>
            <p:ph idx="1"/>
          </p:nvPr>
        </p:nvPicPr>
        <p:blipFill>
          <a:blip r:embed="rId2"/>
          <a:srcRect/>
          <a:stretch>
            <a:fillRect/>
          </a:stretch>
        </p:blipFill>
        <p:spPr>
          <a:xfrm>
            <a:off x="930275" y="1628775"/>
            <a:ext cx="6616700" cy="4968875"/>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endParaRPr lang="en-GB" smtClean="0"/>
          </a:p>
        </p:txBody>
      </p:sp>
      <p:sp>
        <p:nvSpPr>
          <p:cNvPr id="89090" name="Content Placeholder 2"/>
          <p:cNvSpPr>
            <a:spLocks noGrp="1"/>
          </p:cNvSpPr>
          <p:nvPr>
            <p:ph idx="1"/>
          </p:nvPr>
        </p:nvSpPr>
        <p:spPr/>
        <p:txBody>
          <a:bodyPr/>
          <a:lstStyle/>
          <a:p>
            <a:pPr eaLnBrk="1" hangingPunct="1"/>
            <a:r>
              <a:rPr lang="lv-LV" smtClean="0"/>
              <a:t>Atraidītie tiesas dienā, kad Kristus atgriezīsies, noies “ellē (t.i., Gehennā) neizdzēšamā ugunī. Kur viņu tārps nemirst un uguns neizdziest</a:t>
            </a:r>
            <a:r>
              <a:rPr lang="en-GB" smtClean="0"/>
              <a:t>” (Mk. 9:43,44). </a:t>
            </a:r>
            <a:r>
              <a:rPr lang="lv-LV" smtClean="0"/>
              <a:t>Atsauce uz</a:t>
            </a:r>
            <a:r>
              <a:rPr lang="en-GB" smtClean="0"/>
              <a:t> “</a:t>
            </a:r>
            <a:r>
              <a:rPr lang="lv-LV" smtClean="0"/>
              <a:t>kur viņu tārps nemirst”, acīmredzot ir idiomātiskā izteiciena sastāvdaļa, kas attiecas uz pilnīgu iznīcību  - nav iedomājami burtiski tārpi, kas nekad nemirst.</a:t>
            </a:r>
            <a:r>
              <a:rPr lang="en-GB" smtClean="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lv-LV" smtClean="0"/>
              <a:t>Nosacīta nemirstība</a:t>
            </a:r>
            <a:r>
              <a:rPr lang="en-GB" smtClean="0"/>
              <a:t> [1]</a:t>
            </a:r>
            <a:r>
              <a:rPr lang="lv-LV" smtClean="0"/>
              <a:t> </a:t>
            </a:r>
            <a:endParaRPr lang="en-GB" smtClean="0"/>
          </a:p>
        </p:txBody>
      </p:sp>
      <p:sp>
        <p:nvSpPr>
          <p:cNvPr id="21506" name="Content Placeholder 2"/>
          <p:cNvSpPr>
            <a:spLocks noGrp="1"/>
          </p:cNvSpPr>
          <p:nvPr>
            <p:ph idx="1"/>
          </p:nvPr>
        </p:nvSpPr>
        <p:spPr/>
        <p:txBody>
          <a:bodyPr/>
          <a:lstStyle/>
          <a:p>
            <a:pPr eaLnBrk="1" hangingPunct="1">
              <a:lnSpc>
                <a:spcPct val="90000"/>
              </a:lnSpc>
            </a:pPr>
            <a:r>
              <a:rPr lang="lv-LV" sz="2200" smtClean="0"/>
              <a:t>Kristus </a:t>
            </a:r>
            <a:r>
              <a:rPr lang="en-GB" sz="2200" smtClean="0"/>
              <a:t>“</a:t>
            </a:r>
            <a:r>
              <a:rPr lang="lv-LV" sz="2200" smtClean="0"/>
              <a:t>ir… cēlis gaismā dzīvību un neiznīcību ar evaņģēliju</a:t>
            </a:r>
            <a:r>
              <a:rPr lang="en-GB" sz="2200" smtClean="0"/>
              <a:t>” (2</a:t>
            </a:r>
            <a:r>
              <a:rPr lang="lv-LV" sz="2200" smtClean="0"/>
              <a:t>.</a:t>
            </a:r>
            <a:r>
              <a:rPr lang="en-GB" sz="2200" smtClean="0"/>
              <a:t> Tim. 1:10; 1</a:t>
            </a:r>
            <a:r>
              <a:rPr lang="lv-LV" sz="2200" smtClean="0"/>
              <a:t>.</a:t>
            </a:r>
            <a:r>
              <a:rPr lang="en-GB" sz="2200" smtClean="0"/>
              <a:t>J</a:t>
            </a:r>
            <a:r>
              <a:rPr lang="lv-LV" sz="2200" smtClean="0"/>
              <a:t>āņa</a:t>
            </a:r>
            <a:r>
              <a:rPr lang="en-GB" sz="2200" smtClean="0"/>
              <a:t> 1:2). </a:t>
            </a:r>
            <a:r>
              <a:rPr lang="lv-LV" sz="2200" smtClean="0"/>
              <a:t>Viņš ir “pestīšanas iesācējs”, “mūžīgās pestīšanas gādnieks”.</a:t>
            </a:r>
            <a:r>
              <a:rPr lang="en-GB" sz="2200" smtClean="0"/>
              <a:t> (</a:t>
            </a:r>
            <a:r>
              <a:rPr lang="lv-LV" sz="2200" smtClean="0"/>
              <a:t>Ebr</a:t>
            </a:r>
            <a:r>
              <a:rPr lang="en-GB" sz="2200" smtClean="0"/>
              <a:t>. 2:10; 5:9).</a:t>
            </a:r>
          </a:p>
          <a:p>
            <a:pPr eaLnBrk="1" hangingPunct="1">
              <a:lnSpc>
                <a:spcPct val="90000"/>
              </a:lnSpc>
            </a:pPr>
            <a:r>
              <a:rPr lang="en-GB" sz="2200" smtClean="0"/>
              <a:t>“</a:t>
            </a:r>
            <a:r>
              <a:rPr lang="lv-LV" sz="2200" smtClean="0"/>
              <a:t>Ja jūs neēdat Cilvēka Dēla miesu un nedzerat Viņa asinis, jums dzīvības nav sevī. Kas bauda Manu miesu un dzer Manas asinis, tam ir mūžīga dzīvība, un Es to uzcelšu pastarā dienā” – lai dotu šo “mūžīgo dzīvību”</a:t>
            </a:r>
            <a:r>
              <a:rPr lang="en-GB" sz="2200" smtClean="0"/>
              <a:t> (</a:t>
            </a:r>
            <a:r>
              <a:rPr lang="lv-LV" sz="2200" smtClean="0"/>
              <a:t>Jāņa</a:t>
            </a:r>
            <a:r>
              <a:rPr lang="en-GB" sz="2200" smtClean="0"/>
              <a:t> 6:53,54)</a:t>
            </a:r>
          </a:p>
          <a:p>
            <a:pPr eaLnBrk="1" hangingPunct="1">
              <a:lnSpc>
                <a:spcPct val="90000"/>
              </a:lnSpc>
            </a:pPr>
            <a:r>
              <a:rPr lang="en-GB" sz="2200" smtClean="0"/>
              <a:t> “</a:t>
            </a:r>
            <a:r>
              <a:rPr lang="lv-LV" sz="2200" smtClean="0"/>
              <a:t>Dievs mums (ticīgajiem) ir devis mūžīgu dzīvību, un šī dzīvība ir Viņa Dēlā</a:t>
            </a:r>
            <a:r>
              <a:rPr lang="en-GB" sz="2200" smtClean="0"/>
              <a:t>” (1</a:t>
            </a:r>
            <a:r>
              <a:rPr lang="lv-LV" sz="2200" smtClean="0"/>
              <a:t>.</a:t>
            </a:r>
            <a:r>
              <a:rPr lang="en-GB" sz="2200" smtClean="0"/>
              <a:t> </a:t>
            </a:r>
            <a:r>
              <a:rPr lang="lv-LV" sz="2200" smtClean="0"/>
              <a:t>Jāņa</a:t>
            </a:r>
            <a:r>
              <a:rPr lang="en-GB" sz="2200" smtClean="0"/>
              <a:t> 5:11). </a:t>
            </a:r>
            <a:r>
              <a:rPr lang="lv-LV" sz="2200" smtClean="0"/>
              <a:t>Tie, kas nav “Kristū”, nevar cerēt uz mūžīgu dzīvību. Tikai caur Kristu ir iespējama nemirstība; “Viņš ir palicis visiem, kas Viņam paklausa, par mūžīgās pestīšanas gādnieku”</a:t>
            </a:r>
            <a:r>
              <a:rPr lang="en-GB" sz="2200" smtClean="0"/>
              <a:t> (</a:t>
            </a:r>
            <a:r>
              <a:rPr lang="lv-LV" sz="2200" smtClean="0"/>
              <a:t>Ėbr</a:t>
            </a:r>
            <a:r>
              <a:rPr lang="en-GB" sz="2200" smtClean="0"/>
              <a:t>. 5:9). </a:t>
            </a:r>
            <a:r>
              <a:rPr lang="lv-LV" sz="2200" smtClean="0"/>
              <a:t>Tādējādi, cilvēku nemirstība ir radusies Kristus darba rezultātā.</a:t>
            </a:r>
            <a:endParaRPr lang="en-GB" sz="2200" smtClean="0"/>
          </a:p>
          <a:p>
            <a:pPr eaLnBrk="1" hangingPunct="1">
              <a:lnSpc>
                <a:spcPct val="90000"/>
              </a:lnSpc>
            </a:pPr>
            <a:endParaRPr lang="en-GB" sz="2200" smtClean="0"/>
          </a:p>
          <a:p>
            <a:pPr eaLnBrk="1" hangingPunct="1">
              <a:lnSpc>
                <a:spcPct val="90000"/>
              </a:lnSpc>
            </a:pPr>
            <a:endParaRPr lang="en-GB" sz="220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endParaRPr lang="en-GB" smtClean="0"/>
          </a:p>
        </p:txBody>
      </p:sp>
      <p:sp>
        <p:nvSpPr>
          <p:cNvPr id="90114" name="Content Placeholder 2"/>
          <p:cNvSpPr>
            <a:spLocks noGrp="1"/>
          </p:cNvSpPr>
          <p:nvPr>
            <p:ph idx="1"/>
          </p:nvPr>
        </p:nvSpPr>
        <p:spPr/>
        <p:txBody>
          <a:bodyPr/>
          <a:lstStyle/>
          <a:p>
            <a:pPr eaLnBrk="1" hangingPunct="1"/>
            <a:r>
              <a:rPr lang="en-GB" smtClean="0"/>
              <a:t>“</a:t>
            </a:r>
            <a:r>
              <a:rPr lang="lv-LV" smtClean="0"/>
              <a:t>Grēka alga ir nāve</a:t>
            </a:r>
            <a:r>
              <a:rPr lang="en-GB" smtClean="0"/>
              <a:t>” (Rom. 6:23), </a:t>
            </a:r>
            <a:r>
              <a:rPr lang="lv-LV" smtClean="0"/>
              <a:t>kas ir bezsamaņa</a:t>
            </a:r>
            <a:r>
              <a:rPr lang="en-GB" smtClean="0"/>
              <a:t>. </a:t>
            </a:r>
            <a:r>
              <a:rPr lang="lv-LV" smtClean="0"/>
              <a:t>Grēka alga nav mūžīgas mocības burtiskajā ugunī. </a:t>
            </a:r>
            <a:endParaRPr lang="en-GB"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lv-LV" smtClean="0"/>
              <a:t>Nosacīta nemirstība</a:t>
            </a:r>
            <a:r>
              <a:rPr lang="en-GB" smtClean="0"/>
              <a:t> [2]</a:t>
            </a:r>
          </a:p>
        </p:txBody>
      </p:sp>
      <p:sp>
        <p:nvSpPr>
          <p:cNvPr id="22530" name="Content Placeholder 2"/>
          <p:cNvSpPr>
            <a:spLocks noGrp="1"/>
          </p:cNvSpPr>
          <p:nvPr>
            <p:ph idx="1"/>
          </p:nvPr>
        </p:nvSpPr>
        <p:spPr/>
        <p:txBody>
          <a:bodyPr/>
          <a:lstStyle/>
          <a:p>
            <a:pPr eaLnBrk="1" hangingPunct="1"/>
            <a:r>
              <a:rPr lang="lv-LV" sz="2400" smtClean="0"/>
              <a:t>Patiesi ticīgais tiecas pēc nemirstības un kā balvu saņems mūžīgo dzīvību – kas nav iedzimta īpašība</a:t>
            </a:r>
            <a:r>
              <a:rPr lang="en-GB" sz="2400" smtClean="0"/>
              <a:t> (Rom. 2:7; 6:23; </a:t>
            </a:r>
            <a:r>
              <a:rPr lang="lv-LV" sz="2400" smtClean="0"/>
              <a:t>Jāņa</a:t>
            </a:r>
            <a:r>
              <a:rPr lang="en-GB" sz="2400" smtClean="0"/>
              <a:t> 10:28). </a:t>
            </a:r>
            <a:r>
              <a:rPr lang="lv-LV" sz="2400" smtClean="0"/>
              <a:t>Mūsu mirstīgais ķermenis tērpsies nemirstībā ar Kristus atgriešanos </a:t>
            </a:r>
            <a:r>
              <a:rPr lang="en-GB" sz="2400" smtClean="0"/>
              <a:t>(1</a:t>
            </a:r>
            <a:r>
              <a:rPr lang="lv-LV" sz="2400" smtClean="0"/>
              <a:t>.</a:t>
            </a:r>
            <a:r>
              <a:rPr lang="en-GB" sz="2400" smtClean="0"/>
              <a:t> </a:t>
            </a:r>
            <a:r>
              <a:rPr lang="lv-LV" sz="2400" smtClean="0"/>
              <a:t>K</a:t>
            </a:r>
            <a:r>
              <a:rPr lang="en-GB" sz="2400" smtClean="0"/>
              <a:t>or. 15:53); </a:t>
            </a:r>
            <a:r>
              <a:rPr lang="lv-LV" sz="2400" smtClean="0"/>
              <a:t>tātad</a:t>
            </a:r>
            <a:r>
              <a:rPr lang="en-GB" sz="2400" smtClean="0"/>
              <a:t> </a:t>
            </a:r>
            <a:r>
              <a:rPr lang="lv-LV" sz="2400" smtClean="0"/>
              <a:t>nemirstība ir apsolījums, kas mums šobrīd nepiemīt</a:t>
            </a:r>
            <a:r>
              <a:rPr lang="en-GB" sz="2400" smtClean="0"/>
              <a:t> (1</a:t>
            </a:r>
            <a:r>
              <a:rPr lang="lv-LV" sz="2400" smtClean="0"/>
              <a:t>.</a:t>
            </a:r>
            <a:r>
              <a:rPr lang="en-GB" sz="2400" smtClean="0"/>
              <a:t> </a:t>
            </a:r>
            <a:r>
              <a:rPr lang="lv-LV" sz="2400" smtClean="0"/>
              <a:t>Jāņa</a:t>
            </a:r>
            <a:r>
              <a:rPr lang="en-GB" sz="2400" smtClean="0"/>
              <a:t> 2:25).</a:t>
            </a:r>
          </a:p>
          <a:p>
            <a:pPr eaLnBrk="1" hangingPunct="1"/>
            <a:r>
              <a:rPr lang="lv-LV" sz="2400" smtClean="0"/>
              <a:t>Ja Kristus nav uzmodināts, tad “arī tie ir pazuduši, kas Kristū aizmiguši”</a:t>
            </a:r>
            <a:r>
              <a:rPr lang="en-GB" sz="2400" smtClean="0"/>
              <a:t> (1</a:t>
            </a:r>
            <a:r>
              <a:rPr lang="lv-LV" sz="2400" smtClean="0"/>
              <a:t>.</a:t>
            </a:r>
            <a:r>
              <a:rPr lang="en-GB" sz="2400" smtClean="0"/>
              <a:t> </a:t>
            </a:r>
            <a:r>
              <a:rPr lang="lv-LV" sz="2400" smtClean="0"/>
              <a:t>K</a:t>
            </a:r>
            <a:r>
              <a:rPr lang="en-GB" sz="2400" smtClean="0"/>
              <a:t>or. 15:18). </a:t>
            </a:r>
            <a:r>
              <a:rPr lang="lv-LV" sz="2400" smtClean="0"/>
              <a:t>No tā izriet, ka viņiem nav ‘nemirstīgu dvēseļu’, kas pēc nāves nonāk debesīs.</a:t>
            </a:r>
            <a:endParaRPr lang="en-GB" sz="2400" smtClean="0"/>
          </a:p>
          <a:p>
            <a:pPr eaLnBrk="1" hangingPunct="1"/>
            <a:r>
              <a:rPr lang="lv-LV" sz="2400" smtClean="0"/>
              <a:t>Dievam “vienīgam ir nemirstība”</a:t>
            </a:r>
            <a:r>
              <a:rPr lang="en-GB" sz="2400" smtClean="0"/>
              <a:t> (1</a:t>
            </a:r>
            <a:r>
              <a:rPr lang="lv-LV" sz="2400" smtClean="0"/>
              <a:t>.</a:t>
            </a:r>
            <a:r>
              <a:rPr lang="en-GB" sz="2400" smtClean="0"/>
              <a:t> Tim. 6:16).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GB" smtClean="0"/>
              <a:t>4.2  </a:t>
            </a:r>
            <a:r>
              <a:rPr lang="lv-LV" smtClean="0"/>
              <a:t>Dvēsele</a:t>
            </a:r>
            <a:endParaRPr lang="en-GB" smtClean="0"/>
          </a:p>
        </p:txBody>
      </p:sp>
      <p:sp>
        <p:nvSpPr>
          <p:cNvPr id="23554" name="Content Placeholder 2"/>
          <p:cNvSpPr>
            <a:spLocks noGrp="1"/>
          </p:cNvSpPr>
          <p:nvPr>
            <p:ph idx="1"/>
          </p:nvPr>
        </p:nvSpPr>
        <p:spPr/>
        <p:txBody>
          <a:bodyPr/>
          <a:lstStyle/>
          <a:p>
            <a:pPr eaLnBrk="1" hangingPunct="1"/>
            <a:endParaRPr lang="en-GB"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5809</TotalTime>
  <Words>3713</Words>
  <Application>Microsoft Office PowerPoint</Application>
  <PresentationFormat>On-screen Show (4:3)</PresentationFormat>
  <Paragraphs>200</Paragraphs>
  <Slides>70</Slides>
  <Notes>5</Notes>
  <HiddenSlides>1</HiddenSlides>
  <MMClips>0</MMClips>
  <ScaleCrop>false</ScaleCrop>
  <HeadingPairs>
    <vt:vector size="6" baseType="variant">
      <vt:variant>
        <vt:lpstr>Fonts Used</vt:lpstr>
      </vt:variant>
      <vt:variant>
        <vt:i4>8</vt:i4>
      </vt:variant>
      <vt:variant>
        <vt:lpstr>Design Template</vt:lpstr>
      </vt:variant>
      <vt:variant>
        <vt:i4>4</vt:i4>
      </vt:variant>
      <vt:variant>
        <vt:lpstr>Slide Titles</vt:lpstr>
      </vt:variant>
      <vt:variant>
        <vt:i4>70</vt:i4>
      </vt:variant>
    </vt:vector>
  </HeadingPairs>
  <TitlesOfParts>
    <vt:vector size="82" baseType="lpstr">
      <vt:lpstr>Arial</vt:lpstr>
      <vt:lpstr>Calibri</vt:lpstr>
      <vt:lpstr>Constantia</vt:lpstr>
      <vt:lpstr>Wingdings 2</vt:lpstr>
      <vt:lpstr>Times New Roman</vt:lpstr>
      <vt:lpstr>HY신명조</vt:lpstr>
      <vt:lpstr>Arial Black</vt:lpstr>
      <vt:lpstr>맑은 고딕</vt:lpstr>
      <vt:lpstr>Flow</vt:lpstr>
      <vt:lpstr>Flow</vt:lpstr>
      <vt:lpstr>Flow</vt:lpstr>
      <vt:lpstr>Flow</vt:lpstr>
      <vt:lpstr>Slide 1</vt:lpstr>
      <vt:lpstr>4.1  CILVĒKA DABA</vt:lpstr>
      <vt:lpstr>Slide 3</vt:lpstr>
      <vt:lpstr>Slide 4</vt:lpstr>
      <vt:lpstr>Cilvēks ir pīšļi</vt:lpstr>
      <vt:lpstr>Slide 6</vt:lpstr>
      <vt:lpstr>Nosacīta nemirstība [1] </vt:lpstr>
      <vt:lpstr>Nosacīta nemirstība [2]</vt:lpstr>
      <vt:lpstr>4.2  Dvēsele</vt:lpstr>
      <vt:lpstr>‘Nephesh’ un ‘Psuche’</vt:lpstr>
      <vt:lpstr>Ādama radīšana</vt:lpstr>
      <vt:lpstr>Cilvēks nāvē ir kā dzīvnieks</vt:lpstr>
      <vt:lpstr>Dvēsele mirst [1]</vt:lpstr>
      <vt:lpstr>Dvēsele mirst [2]</vt:lpstr>
      <vt:lpstr>Slide 15</vt:lpstr>
      <vt:lpstr>4.3  Gars </vt:lpstr>
      <vt:lpstr>Vārda “gars” nozīme </vt:lpstr>
      <vt:lpstr>Gars kā dzīvības spēks</vt:lpstr>
      <vt:lpstr>Gars nāves stundā [1]</vt:lpstr>
      <vt:lpstr>Gars nāves stundā [2]</vt:lpstr>
      <vt:lpstr>Cilvēks kā dzīvnieks nāves laikā[1]</vt:lpstr>
      <vt:lpstr>Cilvēks kā dzīvnieks nāves laikā [2]</vt:lpstr>
      <vt:lpstr>4.4  Nāve ir bezsamaņa</vt:lpstr>
      <vt:lpstr>Nāve ir bezsamaņa [1]</vt:lpstr>
      <vt:lpstr>Nāve ir bezsamaņa [2]</vt:lpstr>
      <vt:lpstr>Nāve kā miegs</vt:lpstr>
      <vt:lpstr>Aplamas domas</vt:lpstr>
      <vt:lpstr>Slide 28</vt:lpstr>
      <vt:lpstr>Slide 29</vt:lpstr>
      <vt:lpstr>Slide 30</vt:lpstr>
      <vt:lpstr>4.5  Augšāmcelšanās </vt:lpstr>
      <vt:lpstr>Slide 32</vt:lpstr>
      <vt:lpstr>Slide 33</vt:lpstr>
      <vt:lpstr>Slide 34</vt:lpstr>
      <vt:lpstr>Slide 35</vt:lpstr>
      <vt:lpstr>Miesas augšāmcelšanās [1]</vt:lpstr>
      <vt:lpstr>Miesas augšāmcelšanās [2]</vt:lpstr>
      <vt:lpstr>“Šī svētītā cerība”</vt:lpstr>
      <vt:lpstr>Ticīgie cer uz augšāmcelšanos</vt:lpstr>
      <vt:lpstr>Slide 40</vt:lpstr>
      <vt:lpstr>4.6 Dieva sods </vt:lpstr>
      <vt:lpstr>Visi stāvēsim Dieva soģa krēsla priekšā</vt:lpstr>
      <vt:lpstr>Taisno no ļauno atšķiršana</vt:lpstr>
      <vt:lpstr>Kad Kristus atgriezīsies, taisnie saņems taisnības vainagu – un ne agrāk</vt:lpstr>
      <vt:lpstr>Slide 45</vt:lpstr>
      <vt:lpstr>Taisnie tiek atšķirti no ļaunajiem pastarā dienā- nevis nāves dienā</vt:lpstr>
      <vt:lpstr>Visi taisnie saņems balvu vienā un tai pašā laikā. </vt:lpstr>
      <vt:lpstr>4.7  Balvas saņemšanas vieta: debesis vai zeme? </vt:lpstr>
      <vt:lpstr>Slide 49</vt:lpstr>
      <vt:lpstr>Slide 50</vt:lpstr>
      <vt:lpstr>4.8  Atbildība Dieva priekšā</vt:lpstr>
      <vt:lpstr>Dieva Vārda zināšana padara mūs atbildīgus Dieva priekšā</vt:lpstr>
      <vt:lpstr>Slide 53</vt:lpstr>
      <vt:lpstr>Slide 54</vt:lpstr>
      <vt:lpstr>Slide 55</vt:lpstr>
      <vt:lpstr>Ne visi, kas jelkad ir dzīvojuši, tiks augšāmcelti</vt:lpstr>
      <vt:lpstr>4.9  Elle</vt:lpstr>
      <vt:lpstr>Vārda sheol nozīme</vt:lpstr>
      <vt:lpstr>Jona “ellē”</vt:lpstr>
      <vt:lpstr>Sheol tulkojums ir ‘kaps’ </vt:lpstr>
      <vt:lpstr>Taisnie tiek augšāmcelti no kapa (sheol)</vt:lpstr>
      <vt:lpstr>Kā labie, tā arī sliktie cilvēki noiet ‘ellē’, proti, kapā. </vt:lpstr>
      <vt:lpstr>Elle nav mūžīgo mocību vieta</vt:lpstr>
      <vt:lpstr>Ecēhiēls 32</vt:lpstr>
      <vt:lpstr>“Mūžīga uguns sods” nav burtisks; tas simbolizē Dieva dusmas un pilnīgu iznīcību</vt:lpstr>
      <vt:lpstr>Gehenna</vt:lpstr>
      <vt:lpstr>Slide 67</vt:lpstr>
      <vt:lpstr>Pastāvīgi kūpoša atkritumu izgāztuve netālu no Antananarivo, Madagaskarā</vt:lpstr>
      <vt:lpstr>Slide 69</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Irma</cp:lastModifiedBy>
  <cp:revision>124</cp:revision>
  <dcterms:created xsi:type="dcterms:W3CDTF">2012-04-15T06:55:29Z</dcterms:created>
  <dcterms:modified xsi:type="dcterms:W3CDTF">2012-07-07T05:14:04Z</dcterms:modified>
</cp:coreProperties>
</file>