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328" r:id="rId3"/>
    <p:sldId id="294" r:id="rId4"/>
    <p:sldId id="299" r:id="rId5"/>
    <p:sldId id="295" r:id="rId6"/>
    <p:sldId id="300" r:id="rId7"/>
    <p:sldId id="301" r:id="rId8"/>
    <p:sldId id="302" r:id="rId9"/>
    <p:sldId id="326" r:id="rId10"/>
    <p:sldId id="303" r:id="rId11"/>
    <p:sldId id="304" r:id="rId12"/>
    <p:sldId id="305" r:id="rId13"/>
    <p:sldId id="306" r:id="rId14"/>
    <p:sldId id="296" r:id="rId15"/>
    <p:sldId id="307" r:id="rId16"/>
    <p:sldId id="308" r:id="rId17"/>
    <p:sldId id="297" r:id="rId18"/>
    <p:sldId id="311" r:id="rId19"/>
    <p:sldId id="309" r:id="rId20"/>
    <p:sldId id="258" r:id="rId21"/>
    <p:sldId id="327" r:id="rId22"/>
    <p:sldId id="313" r:id="rId23"/>
    <p:sldId id="263" r:id="rId24"/>
    <p:sldId id="314" r:id="rId25"/>
    <p:sldId id="312" r:id="rId26"/>
    <p:sldId id="269" r:id="rId27"/>
    <p:sldId id="315" r:id="rId28"/>
    <p:sldId id="316" r:id="rId29"/>
    <p:sldId id="317" r:id="rId30"/>
    <p:sldId id="318" r:id="rId31"/>
    <p:sldId id="298" r:id="rId32"/>
    <p:sldId id="319" r:id="rId33"/>
    <p:sldId id="320" r:id="rId34"/>
    <p:sldId id="321" r:id="rId35"/>
    <p:sldId id="322" r:id="rId36"/>
    <p:sldId id="323" r:id="rId37"/>
    <p:sldId id="324" r:id="rId38"/>
    <p:sldId id="325" r:id="rId39"/>
    <p:sldId id="292" r:id="rId40"/>
    <p:sldId id="293" r:id="rId41"/>
    <p:sldId id="329" r:id="rId42"/>
    <p:sldId id="310"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39" autoAdjust="0"/>
  </p:normalViewPr>
  <p:slideViewPr>
    <p:cSldViewPr>
      <p:cViewPr varScale="1">
        <p:scale>
          <a:sx n="70" d="100"/>
          <a:sy n="70" d="100"/>
        </p:scale>
        <p:origin x="-13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AB2FC6F-38F5-4755-8C9A-AAA137F87066}" type="datetimeFigureOut">
              <a:rPr lang="en-GB"/>
              <a:pPr>
                <a:defRPr/>
              </a:pPr>
              <a:t>16/06/2012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8A0FDEF-583F-4235-BD78-03F8B1983022}"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r>
              <a:rPr lang="lv-LV" smtClean="0">
                <a:latin typeface="Arial" charset="0"/>
              </a:rPr>
              <a:t>Īstenā kristiešu cerība ir "</a:t>
            </a: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C2BE9AE-FB2C-4A0F-A7F8-0C0A01309DD2}" type="datetimeFigureOut">
              <a:rPr lang="en-GB"/>
              <a:pPr>
                <a:defRPr/>
              </a:pPr>
              <a:t>16/06/2012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49CA3FAA-F2FC-4230-9974-62B4D13ACA86}"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FBC1298-4F05-4EC7-A132-FD593A1A6BED}" type="datetimeFigureOut">
              <a:rPr lang="en-GB"/>
              <a:pPr>
                <a:defRPr/>
              </a:pPr>
              <a:t>16/06/2012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4A2F788C-BCCA-4AFB-BA16-3FD131C2ACA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79C635F-A6D3-4928-9535-55560FFEC6FC}" type="datetimeFigureOut">
              <a:rPr lang="en-GB"/>
              <a:pPr>
                <a:defRPr/>
              </a:pPr>
              <a:t>16/06/2012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0BF95F67-1FF3-4300-AAE7-8C8D1B33705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F1C8056-EE7C-4B55-BAE4-E51C7781C3DA}" type="datetimeFigureOut">
              <a:rPr lang="en-GB"/>
              <a:pPr>
                <a:defRPr/>
              </a:pPr>
              <a:t>16/06/2012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E9DD0F39-E7D2-4B02-B092-38AA2F55D78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9E4C9E4-4906-40FE-9553-58C0D280CB1D}" type="datetimeFigureOut">
              <a:rPr lang="en-GB"/>
              <a:pPr>
                <a:defRPr/>
              </a:pPr>
              <a:t>16/06/2012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C2E66C7-E14D-4CB2-AC1B-C602F5F967F3}"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D1497BC-A596-468E-AED2-8159FDDB3992}" type="datetimeFigureOut">
              <a:rPr lang="en-GB"/>
              <a:pPr>
                <a:defRPr/>
              </a:pPr>
              <a:t>16/06/2012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E60DE82C-8AD5-46E3-9543-EEF86DB8BD6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A8435A20-1648-4DA3-B9E1-D0C4F16FE006}" type="datetimeFigureOut">
              <a:rPr lang="en-GB"/>
              <a:pPr>
                <a:defRPr/>
              </a:pPr>
              <a:t>16/06/2012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44464137-65B4-478C-A158-3FC465C85F82}"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F485A478-A1FE-4DA0-A8EC-C8B14CC599E4}" type="datetimeFigureOut">
              <a:rPr lang="en-GB"/>
              <a:pPr>
                <a:defRPr/>
              </a:pPr>
              <a:t>16/06/2012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181D64C0-EA71-4CD6-A54A-5E6F1E200083}"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E738CC0-0A74-4C40-BAED-33A13C7D3D6C}" type="datetimeFigureOut">
              <a:rPr lang="en-GB"/>
              <a:pPr>
                <a:defRPr/>
              </a:pPr>
              <a:t>16/06/2012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80DC5EF8-C719-42C2-B36C-A4286211BEA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B6F8325-FD57-4A5E-A2F9-0D9FAC937B32}" type="datetimeFigureOut">
              <a:rPr lang="en-GB"/>
              <a:pPr>
                <a:defRPr/>
              </a:pPr>
              <a:t>16/06/2012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8D0BE44B-A278-4A0E-AE65-F5C41F82661E}"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DBC80D4-25E4-4F77-9DC6-ACD76BB1D9F1}" type="datetimeFigureOut">
              <a:rPr lang="en-GB"/>
              <a:pPr>
                <a:defRPr/>
              </a:pPr>
              <a:t>16/06/2012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AEC69F7-C968-4224-BC70-72824D46717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4FEF1D3D-9B22-4E60-A890-E2DFB76A1BF0}" type="datetimeFigureOut">
              <a:rPr lang="en-GB"/>
              <a:pPr>
                <a:defRPr/>
              </a:pPr>
              <a:t>16/06/2012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9563FF52-A3A6-4662-A546-FB28F2E52E53}"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395288" y="3500438"/>
            <a:ext cx="7854950" cy="1752600"/>
          </a:xfrm>
        </p:spPr>
        <p:txBody>
          <a:bodyPr/>
          <a:lstStyle/>
          <a:p>
            <a:pPr marR="0" algn="ctr" eaLnBrk="1" hangingPunct="1"/>
            <a:r>
              <a:rPr lang="lv-LV" smtClean="0">
                <a:latin typeface="Arial" charset="0"/>
              </a:rPr>
              <a:t>3. Nodarbība: Dieva apsolījumi </a:t>
            </a:r>
            <a:endParaRPr lang="en-GB" smtClean="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lv-LV" smtClean="0">
                <a:latin typeface="Arial" charset="0"/>
              </a:rPr>
              <a:t>Sadursme</a:t>
            </a:r>
            <a:endParaRPr lang="en-GB" smtClean="0"/>
          </a:p>
        </p:txBody>
      </p:sp>
      <p:sp>
        <p:nvSpPr>
          <p:cNvPr id="23554" name="Content Placeholder 2"/>
          <p:cNvSpPr>
            <a:spLocks noGrp="1"/>
          </p:cNvSpPr>
          <p:nvPr>
            <p:ph idx="1"/>
          </p:nvPr>
        </p:nvSpPr>
        <p:spPr/>
        <p:txBody>
          <a:bodyPr/>
          <a:lstStyle/>
          <a:p>
            <a:pPr eaLnBrk="1" hangingPunct="1"/>
            <a:r>
              <a:rPr lang="en-GB" smtClean="0"/>
              <a:t>“</a:t>
            </a:r>
            <a:r>
              <a:rPr lang="lv-LV" smtClean="0">
                <a:latin typeface="Arial" charset="0"/>
              </a:rPr>
              <a:t>Tu (čūska) </a:t>
            </a:r>
            <a:r>
              <a:rPr lang="lv-LV" i="1" smtClean="0">
                <a:latin typeface="Arial" charset="0"/>
              </a:rPr>
              <a:t>viņam</a:t>
            </a:r>
            <a:r>
              <a:rPr lang="lv-LV" smtClean="0">
                <a:latin typeface="Arial" charset="0"/>
              </a:rPr>
              <a:t> iekodīsi papēdī”</a:t>
            </a:r>
            <a:r>
              <a:rPr lang="en-GB" smtClean="0"/>
              <a:t> (</a:t>
            </a:r>
            <a:r>
              <a:rPr lang="lv-LV" smtClean="0">
                <a:latin typeface="Arial" charset="0"/>
              </a:rPr>
              <a:t>1</a:t>
            </a:r>
            <a:r>
              <a:rPr lang="en-GB" smtClean="0"/>
              <a:t>.</a:t>
            </a:r>
            <a:r>
              <a:rPr lang="lv-LV" smtClean="0">
                <a:latin typeface="Arial" charset="0"/>
              </a:rPr>
              <a:t>Moz.</a:t>
            </a:r>
            <a:r>
              <a:rPr lang="en-GB" smtClean="0"/>
              <a:t> 3:15). </a:t>
            </a:r>
            <a:r>
              <a:rPr lang="lv-LV" smtClean="0">
                <a:latin typeface="Arial" charset="0"/>
              </a:rPr>
              <a:t>Šim cilvēkam bija uz visiem laikiem jāsatriec čūska, t.i. grēks</a:t>
            </a:r>
            <a:r>
              <a:rPr lang="en-GB" smtClean="0"/>
              <a:t> - “</a:t>
            </a:r>
            <a:r>
              <a:rPr lang="lv-LV" smtClean="0">
                <a:latin typeface="Arial" charset="0"/>
              </a:rPr>
              <a:t>tas tev sadragās galvu</a:t>
            </a:r>
            <a:r>
              <a:rPr lang="en-GB" smtClean="0"/>
              <a:t>”. </a:t>
            </a:r>
            <a:r>
              <a:rPr lang="lv-LV" smtClean="0">
                <a:latin typeface="Arial" charset="0"/>
              </a:rPr>
              <a:t>Galvas sadragāšana ir liktenīgs trieciens. Čūskas kodiens cilvēka papēdī ir pārejošs ievainojums.</a:t>
            </a:r>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endParaRPr lang="en-GB" smtClean="0"/>
          </a:p>
        </p:txBody>
      </p:sp>
      <p:sp>
        <p:nvSpPr>
          <p:cNvPr id="24578" name="Content Placeholder 2"/>
          <p:cNvSpPr>
            <a:spLocks noGrp="1"/>
          </p:cNvSpPr>
          <p:nvPr>
            <p:ph idx="1"/>
          </p:nvPr>
        </p:nvSpPr>
        <p:spPr/>
        <p:txBody>
          <a:bodyPr/>
          <a:lstStyle/>
          <a:p>
            <a:pPr eaLnBrk="1" hangingPunct="1">
              <a:lnSpc>
                <a:spcPct val="90000"/>
              </a:lnSpc>
            </a:pPr>
            <a:r>
              <a:rPr lang="lv-LV" sz="2200" smtClean="0">
                <a:latin typeface="Arial" charset="0"/>
              </a:rPr>
              <a:t>Jēzus Kristus </a:t>
            </a:r>
            <a:r>
              <a:rPr lang="en-GB" sz="2200" smtClean="0"/>
              <a:t>“</a:t>
            </a:r>
            <a:r>
              <a:rPr lang="lv-LV" sz="2200" smtClean="0">
                <a:latin typeface="Arial" charset="0"/>
              </a:rPr>
              <a:t>kas ir iznīcinājis (krustā) nāves varu (un līdz ar to grēka varu –Rom.6:23) un cēlis gaismā dzīvību un neiznīcību ar evaņģēliju</a:t>
            </a:r>
            <a:r>
              <a:rPr lang="en-GB" sz="2200" smtClean="0"/>
              <a:t>” (</a:t>
            </a:r>
            <a:r>
              <a:rPr lang="lv-LV" sz="2200" smtClean="0">
                <a:latin typeface="Arial" charset="0"/>
              </a:rPr>
              <a:t>2.</a:t>
            </a:r>
            <a:r>
              <a:rPr lang="en-GB" sz="2200" smtClean="0"/>
              <a:t> Tim. 1:10).</a:t>
            </a:r>
          </a:p>
          <a:p>
            <a:pPr eaLnBrk="1" hangingPunct="1">
              <a:lnSpc>
                <a:spcPct val="90000"/>
              </a:lnSpc>
            </a:pPr>
            <a:r>
              <a:rPr lang="en-GB" sz="2200" smtClean="0"/>
              <a:t>“</a:t>
            </a:r>
            <a:r>
              <a:rPr lang="lv-LV" sz="2200" smtClean="0">
                <a:latin typeface="Arial" charset="0"/>
              </a:rPr>
              <a:t>Dievs: sūtīdams Savu paša Dēlu grēcīgās miesas veidā un grēka dēļ, Viņš grēku, kas bija miesā (t.i. Bībelisko Sātanu, čūsku), pazudinājis uz nāvi”</a:t>
            </a:r>
            <a:r>
              <a:rPr lang="en-GB" sz="2200" smtClean="0"/>
              <a:t> (Rom. 8:3).</a:t>
            </a:r>
          </a:p>
          <a:p>
            <a:pPr eaLnBrk="1" hangingPunct="1">
              <a:lnSpc>
                <a:spcPct val="90000"/>
              </a:lnSpc>
            </a:pPr>
            <a:r>
              <a:rPr lang="lv-LV" sz="2200" smtClean="0">
                <a:latin typeface="Arial" charset="0"/>
              </a:rPr>
              <a:t>Jēzus</a:t>
            </a:r>
            <a:r>
              <a:rPr lang="en-GB" sz="2200" smtClean="0"/>
              <a:t> “</a:t>
            </a:r>
            <a:r>
              <a:rPr lang="lv-LV" sz="2200" smtClean="0">
                <a:latin typeface="Arial" charset="0"/>
              </a:rPr>
              <a:t>ir atklājies, lai grēkus atņemtu</a:t>
            </a:r>
            <a:r>
              <a:rPr lang="en-GB" sz="2200" smtClean="0"/>
              <a:t>” (</a:t>
            </a:r>
            <a:r>
              <a:rPr lang="lv-LV" sz="2200" smtClean="0">
                <a:latin typeface="Arial" charset="0"/>
              </a:rPr>
              <a:t>1.Jāņa</a:t>
            </a:r>
            <a:r>
              <a:rPr lang="en-GB" sz="2200" smtClean="0"/>
              <a:t> 3:5).</a:t>
            </a:r>
          </a:p>
          <a:p>
            <a:pPr eaLnBrk="1" hangingPunct="1">
              <a:lnSpc>
                <a:spcPct val="90000"/>
              </a:lnSpc>
            </a:pPr>
            <a:r>
              <a:rPr lang="lv-LV" sz="2200" smtClean="0">
                <a:latin typeface="Arial" charset="0"/>
              </a:rPr>
              <a:t>Krustā Viņš bija “ievainots” [atsauce uz 1.Moz.3:15] mums par atpestīšanu </a:t>
            </a:r>
            <a:r>
              <a:rPr lang="en-GB" sz="2200" smtClean="0"/>
              <a:t>(</a:t>
            </a:r>
            <a:r>
              <a:rPr lang="lv-LV" sz="2200" smtClean="0">
                <a:latin typeface="Arial" charset="0"/>
              </a:rPr>
              <a:t>Jes</a:t>
            </a:r>
            <a:r>
              <a:rPr lang="en-GB" sz="2200" smtClean="0"/>
              <a:t>. 53:5).</a:t>
            </a:r>
          </a:p>
          <a:p>
            <a:pPr eaLnBrk="1" hangingPunct="1">
              <a:lnSpc>
                <a:spcPct val="90000"/>
              </a:lnSpc>
            </a:pPr>
            <a:endParaRPr lang="en-GB" sz="22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68313" y="692150"/>
            <a:ext cx="8229600" cy="1143000"/>
          </a:xfrm>
        </p:spPr>
        <p:txBody>
          <a:bodyPr/>
          <a:lstStyle/>
          <a:p>
            <a:pPr eaLnBrk="1" hangingPunct="1"/>
            <a:r>
              <a:rPr lang="lv-LV" smtClean="0">
                <a:latin typeface="Arial" charset="0"/>
              </a:rPr>
              <a:t> Konflikts krustā</a:t>
            </a:r>
            <a:endParaRPr lang="en-GB" smtClean="0"/>
          </a:p>
        </p:txBody>
      </p:sp>
      <p:sp>
        <p:nvSpPr>
          <p:cNvPr id="25602" name="Content Placeholder 2"/>
          <p:cNvSpPr>
            <a:spLocks noGrp="1"/>
          </p:cNvSpPr>
          <p:nvPr>
            <p:ph idx="1"/>
          </p:nvPr>
        </p:nvSpPr>
        <p:spPr/>
        <p:txBody>
          <a:bodyPr/>
          <a:lstStyle/>
          <a:p>
            <a:pPr eaLnBrk="1" hangingPunct="1">
              <a:lnSpc>
                <a:spcPct val="90000"/>
              </a:lnSpc>
            </a:pPr>
            <a:r>
              <a:rPr lang="lv-LV" sz="2400" smtClean="0">
                <a:latin typeface="Arial" charset="0"/>
              </a:rPr>
              <a:t>Jes.</a:t>
            </a:r>
            <a:r>
              <a:rPr lang="en-GB" sz="2400" smtClean="0"/>
              <a:t> 53:4,5 </a:t>
            </a:r>
            <a:r>
              <a:rPr lang="lv-LV" sz="2400" smtClean="0">
                <a:latin typeface="Arial" charset="0"/>
              </a:rPr>
              <a:t>apraksta, ka Dievs “ievaino” Kristu caur nāvi krustā. Tā ir nepārprotama atsauce uz pravietojumu 1.Moz.3:15, ka čūska ievainos Kristu.</a:t>
            </a:r>
            <a:endParaRPr lang="en-GB" sz="2400" smtClean="0"/>
          </a:p>
          <a:p>
            <a:pPr eaLnBrk="1" hangingPunct="1">
              <a:lnSpc>
                <a:spcPct val="90000"/>
              </a:lnSpc>
            </a:pPr>
            <a:r>
              <a:rPr lang="lv-LV" sz="2400" smtClean="0">
                <a:latin typeface="Arial" charset="0"/>
              </a:rPr>
              <a:t>“Redzēdams daudz farizeju un saduķeju (to ebreju grupa, kas nosodīja Jēzu)  nākam kristīties, viņš (Jānis) tiem sacīja: Jūs odžu dzimums, kas jums mācīja bēgt no nākamās dusmības?”</a:t>
            </a:r>
            <a:r>
              <a:rPr lang="en-GB" sz="2400" smtClean="0"/>
              <a:t> (Mt. 3:7).</a:t>
            </a:r>
          </a:p>
          <a:p>
            <a:pPr eaLnBrk="1" hangingPunct="1">
              <a:lnSpc>
                <a:spcPct val="90000"/>
              </a:lnSpc>
            </a:pPr>
            <a:endParaRPr lang="en-GB"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lv-LV" smtClean="0">
                <a:latin typeface="Arial" charset="0"/>
              </a:rPr>
              <a:t>Šodienas konflikts</a:t>
            </a:r>
            <a:endParaRPr lang="en-GB" smtClean="0"/>
          </a:p>
        </p:txBody>
      </p:sp>
      <p:sp>
        <p:nvSpPr>
          <p:cNvPr id="26626" name="Content Placeholder 2"/>
          <p:cNvSpPr>
            <a:spLocks noGrp="1"/>
          </p:cNvSpPr>
          <p:nvPr>
            <p:ph idx="1"/>
          </p:nvPr>
        </p:nvSpPr>
        <p:spPr/>
        <p:txBody>
          <a:bodyPr/>
          <a:lstStyle/>
          <a:p>
            <a:pPr eaLnBrk="1" hangingPunct="1">
              <a:lnSpc>
                <a:spcPct val="80000"/>
              </a:lnSpc>
            </a:pPr>
            <a:r>
              <a:rPr lang="lv-LV" sz="2000" smtClean="0">
                <a:latin typeface="Arial" charset="0"/>
              </a:rPr>
              <a:t>Patiesība nekad nav bijusi populāra; patiesības apzināšanās un dzīvošana, vadoties pēc tās, vienmēr izraisīs mums šādas vai tādas problēmas, līdz pat vajāšanai.</a:t>
            </a:r>
            <a:endParaRPr lang="en-GB" sz="2000" smtClean="0"/>
          </a:p>
          <a:p>
            <a:pPr eaLnBrk="1" hangingPunct="1">
              <a:lnSpc>
                <a:spcPct val="80000"/>
              </a:lnSpc>
            </a:pPr>
            <a:r>
              <a:rPr lang="en-GB" sz="2000" smtClean="0"/>
              <a:t>“</a:t>
            </a:r>
            <a:r>
              <a:rPr lang="lv-LV" sz="2000" smtClean="0">
                <a:latin typeface="Arial" charset="0"/>
              </a:rPr>
              <a:t>Tātad es esmu tapis jūsu ienaidnieks, sacīdams jums patiesību</a:t>
            </a:r>
            <a:r>
              <a:rPr lang="en-GB" sz="2000" smtClean="0"/>
              <a:t>” (Gal. 4:14-16).</a:t>
            </a:r>
          </a:p>
          <a:p>
            <a:pPr eaLnBrk="1" hangingPunct="1">
              <a:lnSpc>
                <a:spcPct val="80000"/>
              </a:lnSpc>
            </a:pPr>
            <a:r>
              <a:rPr lang="en-GB" sz="2000" smtClean="0"/>
              <a:t>“</a:t>
            </a:r>
            <a:r>
              <a:rPr lang="lv-LV" sz="2000" smtClean="0">
                <a:latin typeface="Arial" charset="0"/>
              </a:rPr>
              <a:t>Kā toreiz miesīgi dzimušais vajāja garīgi (no Dieva vārda – 1. Pēt.1:23) dzimušo, tā arī tagad</a:t>
            </a:r>
            <a:r>
              <a:rPr lang="en-GB" sz="2000" smtClean="0"/>
              <a:t>” (Gal. 4:29).</a:t>
            </a:r>
          </a:p>
          <a:p>
            <a:pPr eaLnBrk="1" hangingPunct="1">
              <a:lnSpc>
                <a:spcPct val="80000"/>
              </a:lnSpc>
            </a:pPr>
            <a:r>
              <a:rPr lang="en-GB" sz="2000" smtClean="0"/>
              <a:t>“</a:t>
            </a:r>
            <a:r>
              <a:rPr lang="lv-LV" sz="2000" smtClean="0">
                <a:latin typeface="Arial" charset="0"/>
              </a:rPr>
              <a:t>Netaisnais taisnajam šķiet negantība esam, un taisna ceļa gājējs ir negantība bezdievim (Sal.pam. 29:27)</a:t>
            </a:r>
            <a:r>
              <a:rPr lang="en-GB" sz="2000" smtClean="0"/>
              <a:t>.</a:t>
            </a:r>
            <a:r>
              <a:rPr lang="lv-LV" sz="2000" smtClean="0">
                <a:latin typeface="Arial" charset="0"/>
              </a:rPr>
              <a:t> Pastāv savstarpējs antagonisms starp ticīgo un pasauli.</a:t>
            </a:r>
            <a:r>
              <a:rPr lang="en-GB" sz="2000" smtClean="0"/>
              <a:t> </a:t>
            </a:r>
          </a:p>
          <a:p>
            <a:pPr eaLnBrk="1" hangingPunct="1">
              <a:lnSpc>
                <a:spcPct val="80000"/>
              </a:lnSpc>
            </a:pPr>
            <a:endParaRPr lang="en-GB"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GB" smtClean="0"/>
              <a:t>3.3  </a:t>
            </a:r>
            <a:r>
              <a:rPr lang="lv-LV" smtClean="0">
                <a:latin typeface="Arial" charset="0"/>
              </a:rPr>
              <a:t>Apsolījums Noasam</a:t>
            </a:r>
            <a:endParaRPr lang="en-GB" smtClean="0"/>
          </a:p>
        </p:txBody>
      </p:sp>
      <p:sp>
        <p:nvSpPr>
          <p:cNvPr id="27650"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endParaRPr lang="en-GB" smtClean="0"/>
          </a:p>
        </p:txBody>
      </p:sp>
      <p:sp>
        <p:nvSpPr>
          <p:cNvPr id="28674" name="Content Placeholder 2"/>
          <p:cNvSpPr>
            <a:spLocks noGrp="1"/>
          </p:cNvSpPr>
          <p:nvPr>
            <p:ph idx="1"/>
          </p:nvPr>
        </p:nvSpPr>
        <p:spPr/>
        <p:txBody>
          <a:bodyPr/>
          <a:lstStyle/>
          <a:p>
            <a:pPr eaLnBrk="1" hangingPunct="1"/>
            <a:r>
              <a:rPr lang="en-GB" smtClean="0"/>
              <a:t>“</a:t>
            </a:r>
            <a:r>
              <a:rPr lang="lv-LV" smtClean="0">
                <a:latin typeface="Arial" charset="0"/>
              </a:rPr>
              <a:t>Redzi, Es tagad ceļu Savu derību ar jums… Es ceļu Savu derību ar jums (ievērojiet šo uzsvaru uz “Es” – </a:t>
            </a:r>
            <a:r>
              <a:rPr lang="lv-LV" i="1" smtClean="0">
                <a:latin typeface="Arial" charset="0"/>
              </a:rPr>
              <a:t>iedomājieties</a:t>
            </a:r>
            <a:r>
              <a:rPr lang="lv-LV" smtClean="0">
                <a:latin typeface="Arial" charset="0"/>
              </a:rPr>
              <a:t> tikai, Dievs izvēlas dot apsolījumu mirstīgajiem cilvēkiem!)</a:t>
            </a:r>
            <a:r>
              <a:rPr lang="en-GB" smtClean="0"/>
              <a:t>;</a:t>
            </a:r>
            <a:r>
              <a:rPr lang="lv-LV" smtClean="0">
                <a:latin typeface="Arial" charset="0"/>
              </a:rPr>
              <a:t> ka visa radība vairs netiks izdeldēta ūdens plūdos</a:t>
            </a:r>
            <a:r>
              <a:rPr lang="en-GB" smtClean="0"/>
              <a:t> </a:t>
            </a:r>
            <a:r>
              <a:rPr lang="lv-LV" smtClean="0">
                <a:latin typeface="Arial" charset="0"/>
              </a:rPr>
              <a:t>un ka plūdi vairs nemaitās zemi</a:t>
            </a:r>
            <a:r>
              <a:rPr lang="en-GB" smtClean="0"/>
              <a:t>” (</a:t>
            </a:r>
            <a:r>
              <a:rPr lang="lv-LV" smtClean="0">
                <a:latin typeface="Arial" charset="0"/>
              </a:rPr>
              <a:t>1</a:t>
            </a:r>
            <a:r>
              <a:rPr lang="en-GB" smtClean="0"/>
              <a:t>.</a:t>
            </a:r>
            <a:r>
              <a:rPr lang="lv-LV" smtClean="0">
                <a:latin typeface="Arial" charset="0"/>
              </a:rPr>
              <a:t>Moz.</a:t>
            </a:r>
            <a:r>
              <a:rPr lang="en-GB" smtClean="0"/>
              <a:t> 9:9‑12).</a:t>
            </a:r>
          </a:p>
          <a:p>
            <a:pPr eaLnBrk="1" hangingPunct="1"/>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lv-LV" sz="4500" smtClean="0">
                <a:latin typeface="Arial" charset="0"/>
              </a:rPr>
              <a:t>Zeme netiks izdeldēta</a:t>
            </a:r>
            <a:r>
              <a:rPr lang="en-GB" sz="4500" smtClean="0"/>
              <a:t>.</a:t>
            </a:r>
            <a:br>
              <a:rPr lang="en-GB" sz="4500" smtClean="0"/>
            </a:br>
            <a:endParaRPr lang="en-GB" sz="4500" smtClean="0"/>
          </a:p>
        </p:txBody>
      </p:sp>
      <p:sp>
        <p:nvSpPr>
          <p:cNvPr id="29698" name="Content Placeholder 2"/>
          <p:cNvSpPr>
            <a:spLocks noGrp="1"/>
          </p:cNvSpPr>
          <p:nvPr>
            <p:ph idx="1"/>
          </p:nvPr>
        </p:nvSpPr>
        <p:spPr/>
        <p:txBody>
          <a:bodyPr/>
          <a:lstStyle/>
          <a:p>
            <a:pPr eaLnBrk="1" hangingPunct="1">
              <a:lnSpc>
                <a:spcPct val="80000"/>
              </a:lnSpc>
            </a:pPr>
            <a:r>
              <a:rPr lang="en-GB" sz="2000" smtClean="0"/>
              <a:t>“</a:t>
            </a:r>
            <a:r>
              <a:rPr lang="lv-LV" sz="2000" smtClean="0">
                <a:latin typeface="Arial" charset="0"/>
              </a:rPr>
              <a:t>Zemi, kurai Viņš mūžīgus pamatus licis</a:t>
            </a:r>
            <a:r>
              <a:rPr lang="en-GB" sz="2000" smtClean="0"/>
              <a:t>” (Ps. 78:69).</a:t>
            </a:r>
          </a:p>
          <a:p>
            <a:pPr eaLnBrk="1" hangingPunct="1">
              <a:lnSpc>
                <a:spcPct val="80000"/>
              </a:lnSpc>
            </a:pPr>
            <a:r>
              <a:rPr lang="en-GB" sz="2000" smtClean="0"/>
              <a:t>“</a:t>
            </a:r>
            <a:r>
              <a:rPr lang="lv-LV" sz="2000" smtClean="0">
                <a:latin typeface="Arial" charset="0"/>
              </a:rPr>
              <a:t>Zeme pastāv mūžīgi nesatricināta</a:t>
            </a:r>
            <a:r>
              <a:rPr lang="en-GB" sz="2000" smtClean="0"/>
              <a:t>” (</a:t>
            </a:r>
            <a:r>
              <a:rPr lang="lv-LV" sz="2000" smtClean="0">
                <a:latin typeface="Arial" charset="0"/>
              </a:rPr>
              <a:t>Sal.Māc</a:t>
            </a:r>
            <a:r>
              <a:rPr lang="en-GB" sz="2000" smtClean="0"/>
              <a:t>. 1:4).</a:t>
            </a:r>
          </a:p>
          <a:p>
            <a:pPr eaLnBrk="1" hangingPunct="1">
              <a:lnSpc>
                <a:spcPct val="80000"/>
              </a:lnSpc>
            </a:pPr>
            <a:r>
              <a:rPr lang="en-GB" sz="2000" smtClean="0"/>
              <a:t>“</a:t>
            </a:r>
            <a:r>
              <a:rPr lang="lv-LV" sz="2000" smtClean="0">
                <a:latin typeface="Arial" charset="0"/>
              </a:rPr>
              <a:t>Saule un mēness… zvaigznes… debesis… kad Viņš pavēlēja, tie tapa radīti. Viņš tiem liek pastāvēt mūžīgi mūžam</a:t>
            </a:r>
            <a:r>
              <a:rPr lang="en-GB" sz="2000" smtClean="0"/>
              <a:t>” (Ps. 148:3-6).</a:t>
            </a:r>
          </a:p>
          <a:p>
            <a:pPr eaLnBrk="1" hangingPunct="1">
              <a:lnSpc>
                <a:spcPct val="80000"/>
              </a:lnSpc>
            </a:pPr>
            <a:r>
              <a:rPr lang="en-GB" sz="2000" smtClean="0"/>
              <a:t>“</a:t>
            </a:r>
            <a:r>
              <a:rPr lang="lv-LV" sz="2000" smtClean="0">
                <a:latin typeface="Arial" charset="0"/>
              </a:rPr>
              <a:t>Zeme būs Tā Kunga atziņu pilna kā jūras dziļumi</a:t>
            </a:r>
            <a:r>
              <a:rPr lang="en-GB" sz="2000" smtClean="0"/>
              <a:t>” (</a:t>
            </a:r>
            <a:r>
              <a:rPr lang="lv-LV" sz="2000" smtClean="0">
                <a:latin typeface="Arial" charset="0"/>
              </a:rPr>
              <a:t>Jes</a:t>
            </a:r>
            <a:r>
              <a:rPr lang="en-GB" sz="2000" smtClean="0"/>
              <a:t>. 11:9; </a:t>
            </a:r>
            <a:r>
              <a:rPr lang="lv-LV" sz="2000" smtClean="0">
                <a:latin typeface="Arial" charset="0"/>
              </a:rPr>
              <a:t>4.Moz</a:t>
            </a:r>
            <a:r>
              <a:rPr lang="en-GB" sz="2000" smtClean="0"/>
              <a:t>. 14:21) – </a:t>
            </a:r>
            <a:r>
              <a:rPr lang="lv-LV" sz="2000" smtClean="0">
                <a:latin typeface="Arial" charset="0"/>
              </a:rPr>
              <a:t>sarežģīti, ja Dievs ļauj zemei sevi iznīcināt. Šis apsolījums vēl nav piepildīts.</a:t>
            </a:r>
            <a:endParaRPr lang="en-GB" sz="2000" smtClean="0"/>
          </a:p>
          <a:p>
            <a:pPr eaLnBrk="1" hangingPunct="1">
              <a:lnSpc>
                <a:spcPct val="80000"/>
              </a:lnSpc>
            </a:pPr>
            <a:r>
              <a:rPr lang="en-GB" sz="2000" smtClean="0"/>
              <a:t>“</a:t>
            </a:r>
            <a:r>
              <a:rPr lang="lv-LV" sz="2000" smtClean="0">
                <a:latin typeface="Arial" charset="0"/>
              </a:rPr>
              <a:t>Tas Kungs, kas radīja debesis, Dievs, kas veidoja zemi, - Viņš to nav radījis kā tukšu vietu, bet lai tā būtu apdzīvota</a:t>
            </a:r>
            <a:r>
              <a:rPr lang="en-GB" sz="2000" smtClean="0"/>
              <a:t>” (</a:t>
            </a:r>
            <a:r>
              <a:rPr lang="lv-LV" sz="2000" smtClean="0">
                <a:latin typeface="Arial" charset="0"/>
              </a:rPr>
              <a:t>Jes</a:t>
            </a:r>
            <a:r>
              <a:rPr lang="en-GB" sz="2000" smtClean="0"/>
              <a:t>. 45:18). </a:t>
            </a:r>
            <a:r>
              <a:rPr lang="lv-LV" sz="2000" smtClean="0">
                <a:latin typeface="Arial" charset="0"/>
              </a:rPr>
              <a:t>Ja Dievs radīja zemi, tikai lai redzētu to ejam bojā, tad Viņa darbs bija veltīgs.</a:t>
            </a:r>
            <a:endParaRPr lang="en-GB" sz="2000" smtClean="0">
              <a:latin typeface="Arial" charset="0"/>
            </a:endParaRPr>
          </a:p>
          <a:p>
            <a:pPr eaLnBrk="1" hangingPunct="1">
              <a:lnSpc>
                <a:spcPct val="80000"/>
              </a:lnSpc>
            </a:pPr>
            <a:r>
              <a:rPr lang="lv-LV" sz="2000" smtClean="0">
                <a:latin typeface="Arial" charset="0"/>
              </a:rPr>
              <a:t> </a:t>
            </a:r>
            <a:endParaRPr lang="en-GB" sz="2000" smtClean="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GB" sz="4500" smtClean="0"/>
              <a:t>3.4  </a:t>
            </a:r>
            <a:r>
              <a:rPr lang="lv-LV" sz="4500" smtClean="0">
                <a:latin typeface="Arial" charset="0"/>
              </a:rPr>
              <a:t>Apsolījums Ābrahāmam</a:t>
            </a:r>
            <a:endParaRPr lang="en-GB" sz="4500" smtClean="0"/>
          </a:p>
        </p:txBody>
      </p:sp>
      <p:sp>
        <p:nvSpPr>
          <p:cNvPr id="30722"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09600" y="1176338"/>
            <a:ext cx="2212975" cy="1582737"/>
          </a:xfrm>
        </p:spPr>
        <p:txBody>
          <a:bodyPr/>
          <a:lstStyle/>
          <a:p>
            <a:pPr eaLnBrk="1" hangingPunct="1"/>
            <a:endParaRPr lang="en-GB" smtClean="0"/>
          </a:p>
        </p:txBody>
      </p:sp>
      <p:sp>
        <p:nvSpPr>
          <p:cNvPr id="31746" name="Text Placeholder 3"/>
          <p:cNvSpPr>
            <a:spLocks noGrp="1"/>
          </p:cNvSpPr>
          <p:nvPr>
            <p:ph type="body" sz="half" idx="2"/>
          </p:nvPr>
        </p:nvSpPr>
        <p:spPr>
          <a:xfrm>
            <a:off x="609600" y="2828925"/>
            <a:ext cx="2209800" cy="2179638"/>
          </a:xfrm>
        </p:spPr>
        <p:txBody>
          <a:bodyPr/>
          <a:lstStyle/>
          <a:p>
            <a:pPr eaLnBrk="1" hangingPunct="1"/>
            <a:endParaRPr lang="en-GB" smtClean="0"/>
          </a:p>
        </p:txBody>
      </p:sp>
      <p:pic>
        <p:nvPicPr>
          <p:cNvPr id="31747" name="Picture Placeholder 4" descr="AbrahamPromises.png"/>
          <p:cNvPicPr>
            <a:picLocks noGrp="1" noChangeAspect="1"/>
          </p:cNvPicPr>
          <p:nvPr>
            <p:ph type="pic" idx="1"/>
          </p:nvPr>
        </p:nvPicPr>
        <p:blipFill>
          <a:blip r:embed="rId2" cstate="print"/>
          <a:srcRect/>
          <a:stretch>
            <a:fillRect/>
          </a:stretch>
        </p:blipFill>
        <p:spPr>
          <a:xfrm>
            <a:off x="323850" y="620713"/>
            <a:ext cx="6635750" cy="497681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en-GB" smtClean="0"/>
          </a:p>
        </p:txBody>
      </p:sp>
      <p:sp>
        <p:nvSpPr>
          <p:cNvPr id="32770" name="Content Placeholder 2"/>
          <p:cNvSpPr>
            <a:spLocks noGrp="1"/>
          </p:cNvSpPr>
          <p:nvPr>
            <p:ph idx="1"/>
          </p:nvPr>
        </p:nvSpPr>
        <p:spPr/>
        <p:txBody>
          <a:bodyPr/>
          <a:lstStyle/>
          <a:p>
            <a:pPr eaLnBrk="1" hangingPunct="1"/>
            <a:r>
              <a:rPr lang="lv-LV" smtClean="0">
                <a:latin typeface="Arial" charset="0"/>
              </a:rPr>
              <a:t>Dievs ir Ābrahāmam “iepriekš” pasludinājis “prieka vēsti”</a:t>
            </a:r>
            <a:r>
              <a:rPr lang="en-GB" smtClean="0"/>
              <a:t> (Gal. 3:8). </a:t>
            </a:r>
            <a:r>
              <a:rPr lang="lv-LV" smtClean="0">
                <a:latin typeface="Arial" charset="0"/>
              </a:rPr>
              <a:t>Šie apsolījumi ir tik būtiski, ka Pēteris sāka un nobeidza evaņģēlija publisko proklamēšanu ar atsauci uz tiem </a:t>
            </a:r>
            <a:r>
              <a:rPr lang="en-GB" smtClean="0"/>
              <a:t>(A</a:t>
            </a:r>
            <a:r>
              <a:rPr lang="lv-LV" smtClean="0">
                <a:latin typeface="Arial" charset="0"/>
              </a:rPr>
              <a:t>p.d.</a:t>
            </a:r>
            <a:r>
              <a:rPr lang="en-GB" smtClean="0"/>
              <a:t> 3:13,25). </a:t>
            </a:r>
            <a:r>
              <a:rPr lang="lv-LV" smtClean="0">
                <a:latin typeface="Arial" charset="0"/>
              </a:rPr>
              <a:t>Ja mums ir izpratne par Ābrahāmam doto mācību, tad mums ir būtisks priekšstats par kristiešu evaņģēliju</a:t>
            </a:r>
            <a:r>
              <a:rPr lang="en-GB"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229600" cy="3082354"/>
          </a:xfrm>
        </p:spPr>
        <p:txBody>
          <a:bodyPr/>
          <a:lstStyle/>
          <a:p>
            <a:r>
              <a:rPr lang="en-GB" dirty="0" smtClean="0"/>
              <a:t>www.carelinks.net/lv</a:t>
            </a:r>
            <a:br>
              <a:rPr lang="en-GB" dirty="0" smtClean="0"/>
            </a:br>
            <a:r>
              <a:rPr lang="en-GB" dirty="0" smtClean="0"/>
              <a:t>www.biblebasicsonline.com</a:t>
            </a:r>
            <a:br>
              <a:rPr lang="en-GB" dirty="0" smtClean="0"/>
            </a:br>
            <a:r>
              <a:rPr lang="en-GB" dirty="0" smtClean="0"/>
              <a:t>email: info@carelinks.net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684213" y="908050"/>
            <a:ext cx="8001000" cy="2225675"/>
          </a:xfrm>
          <a:prstGeom prst="rect">
            <a:avLst/>
          </a:prstGeom>
          <a:noFill/>
          <a:ln w="9525">
            <a:noFill/>
            <a:miter lim="800000"/>
            <a:headEnd/>
            <a:tailEnd/>
          </a:ln>
          <a:effectLst/>
        </p:spPr>
        <p:txBody>
          <a:bodyPr>
            <a:spAutoFit/>
          </a:bodyPr>
          <a:lstStyle/>
          <a:p>
            <a:pPr algn="ctr">
              <a:spcBef>
                <a:spcPct val="50000"/>
              </a:spcBef>
            </a:pPr>
            <a:r>
              <a:rPr lang="lv-LV" sz="2000" b="1">
                <a:solidFill>
                  <a:schemeClr val="accent1"/>
                </a:solidFill>
                <a:latin typeface="Arial Unicode MS" pitchFamily="34" charset="-128"/>
              </a:rPr>
              <a:t>Apsolījums Ābrahāmam ir</a:t>
            </a:r>
            <a:endParaRPr lang="lv-LV" sz="2000" b="1">
              <a:latin typeface="Arial Unicode MS" pitchFamily="34" charset="-128"/>
            </a:endParaRPr>
          </a:p>
          <a:p>
            <a:pPr algn="ctr">
              <a:spcBef>
                <a:spcPct val="50000"/>
              </a:spcBef>
            </a:pPr>
            <a:r>
              <a:rPr lang="lv-LV" sz="2000" b="1">
                <a:solidFill>
                  <a:schemeClr val="bg2"/>
                </a:solidFill>
                <a:latin typeface="Arial Unicode MS" pitchFamily="34" charset="-128"/>
              </a:rPr>
              <a:t>Zemes</a:t>
            </a:r>
          </a:p>
          <a:p>
            <a:pPr algn="ctr">
              <a:spcBef>
                <a:spcPct val="50000"/>
              </a:spcBef>
            </a:pPr>
            <a:r>
              <a:rPr lang="lv-LV" sz="2000" b="1">
                <a:solidFill>
                  <a:schemeClr val="bg2"/>
                </a:solidFill>
                <a:latin typeface="Arial Unicode MS" pitchFamily="34" charset="-128"/>
              </a:rPr>
              <a:t>Pēcnācēja</a:t>
            </a:r>
            <a:r>
              <a:rPr lang="en-US" sz="2000" b="1">
                <a:solidFill>
                  <a:schemeClr val="bg2"/>
                </a:solidFill>
                <a:latin typeface="Arial Unicode MS" pitchFamily="34" charset="-128"/>
              </a:rPr>
              <a:t> </a:t>
            </a:r>
            <a:endParaRPr lang="en-US" sz="2000" b="1">
              <a:solidFill>
                <a:schemeClr val="accent1"/>
              </a:solidFill>
              <a:latin typeface="Arial Unicode MS" pitchFamily="34" charset="-128"/>
            </a:endParaRPr>
          </a:p>
          <a:p>
            <a:pPr algn="ctr"/>
            <a:r>
              <a:rPr lang="lv-LV" sz="2000" b="1">
                <a:solidFill>
                  <a:schemeClr val="accent1"/>
                </a:solidFill>
                <a:latin typeface="Arial Unicode MS" pitchFamily="34" charset="-128"/>
              </a:rPr>
              <a:t>Svētības</a:t>
            </a:r>
            <a:endParaRPr lang="en-US" sz="2000" b="1">
              <a:solidFill>
                <a:schemeClr val="accent1"/>
              </a:solidFill>
              <a:latin typeface="Arial Unicode MS" pitchFamily="34" charset="-128"/>
            </a:endParaRPr>
          </a:p>
          <a:p>
            <a:pPr algn="ctr"/>
            <a:r>
              <a:rPr lang="lv-LV" sz="2000" b="1">
                <a:solidFill>
                  <a:schemeClr val="accent1"/>
                </a:solidFill>
                <a:latin typeface="Arial Unicode MS" pitchFamily="34" charset="-128"/>
              </a:rPr>
              <a:t>Personisku attiecību ar Dievu</a:t>
            </a:r>
          </a:p>
          <a:p>
            <a:pPr algn="ctr"/>
            <a:r>
              <a:rPr lang="lv-LV" sz="2000" b="1">
                <a:solidFill>
                  <a:schemeClr val="accent1"/>
                </a:solidFill>
                <a:latin typeface="Arial Unicode MS" pitchFamily="34" charset="-128"/>
              </a:rPr>
              <a:t>apsolījums</a:t>
            </a:r>
            <a:endParaRPr lang="en-US" sz="2000" b="1">
              <a:solidFill>
                <a:schemeClr val="accent1"/>
              </a:solidFill>
              <a:latin typeface="Arial Unicode MS"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endParaRPr lang="en-GB" smtClean="0"/>
          </a:p>
        </p:txBody>
      </p:sp>
      <p:pic>
        <p:nvPicPr>
          <p:cNvPr id="34818" name="Content Placeholder 3" descr="abraham_journey.jpg"/>
          <p:cNvPicPr>
            <a:picLocks noGrp="1" noChangeAspect="1"/>
          </p:cNvPicPr>
          <p:nvPr>
            <p:ph idx="1"/>
          </p:nvPr>
        </p:nvPicPr>
        <p:blipFill>
          <a:blip r:embed="rId2" cstate="print"/>
          <a:srcRect/>
          <a:stretch>
            <a:fillRect/>
          </a:stretch>
        </p:blipFill>
        <p:spPr>
          <a:xfrm>
            <a:off x="122238" y="1196975"/>
            <a:ext cx="9031287" cy="5256213"/>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lv-LV" smtClean="0">
                <a:latin typeface="Arial" charset="0"/>
              </a:rPr>
              <a:t>Apsolītā zeme</a:t>
            </a:r>
            <a:endParaRPr lang="en-GB" smtClean="0"/>
          </a:p>
        </p:txBody>
      </p:sp>
      <p:sp>
        <p:nvSpPr>
          <p:cNvPr id="35842" name="Content Placeholder 2"/>
          <p:cNvSpPr>
            <a:spLocks noGrp="1"/>
          </p:cNvSpPr>
          <p:nvPr>
            <p:ph idx="1"/>
          </p:nvPr>
        </p:nvSpPr>
        <p:spPr/>
        <p:txBody>
          <a:bodyPr/>
          <a:lstStyle/>
          <a:p>
            <a:pPr eaLnBrk="1" hangingPunct="1">
              <a:lnSpc>
                <a:spcPct val="80000"/>
              </a:lnSpc>
            </a:pPr>
            <a:r>
              <a:rPr lang="en-GB" sz="1800" smtClean="0"/>
              <a:t>1.  “</a:t>
            </a:r>
            <a:r>
              <a:rPr lang="lv-LV" sz="1800" smtClean="0">
                <a:latin typeface="Arial" charset="0"/>
              </a:rPr>
              <a:t>Izej no savas zemes… uz zemi, kuru Es tev rādīšu</a:t>
            </a:r>
            <a:r>
              <a:rPr lang="en-GB" sz="1800" smtClean="0"/>
              <a:t>” (</a:t>
            </a:r>
            <a:r>
              <a:rPr lang="lv-LV" sz="1800" smtClean="0">
                <a:latin typeface="Arial" charset="0"/>
              </a:rPr>
              <a:t>1.Moz</a:t>
            </a:r>
            <a:r>
              <a:rPr lang="en-GB" sz="1800" smtClean="0"/>
              <a:t>. 12:1).</a:t>
            </a:r>
          </a:p>
          <a:p>
            <a:pPr eaLnBrk="1" hangingPunct="1">
              <a:lnSpc>
                <a:spcPct val="80000"/>
              </a:lnSpc>
            </a:pPr>
            <a:r>
              <a:rPr lang="en-GB" sz="1800" smtClean="0"/>
              <a:t>2. </a:t>
            </a:r>
            <a:r>
              <a:rPr lang="lv-LV" sz="1800" smtClean="0">
                <a:latin typeface="Arial" charset="0"/>
              </a:rPr>
              <a:t>Ābrahāms</a:t>
            </a:r>
            <a:r>
              <a:rPr lang="en-GB" sz="1800" smtClean="0"/>
              <a:t> “</a:t>
            </a:r>
            <a:r>
              <a:rPr lang="lv-LV" sz="1800" smtClean="0">
                <a:latin typeface="Arial" charset="0"/>
              </a:rPr>
              <a:t>savos pārgājienos gāja… uz Bēteli (Izraēlas centrālajā daļā). Tas Kungs teica Ābrāmam… Pacel savas acis un raugies no tās vietas, kur tu atrodies, uz ziemeļiem un dienvidiem, uz austrumiem un rietumiem, jo visas tās zemes, ko Es tev rādu, Es uz mūžīgiem laikiem došu tev un taviem pēcnācējiem… pārstaigā zemi… jo tev Es gribu to dot.</a:t>
            </a:r>
            <a:r>
              <a:rPr lang="en-GB" sz="1800" smtClean="0"/>
              <a:t>” (</a:t>
            </a:r>
            <a:r>
              <a:rPr lang="lv-LV" sz="1800" smtClean="0">
                <a:latin typeface="Arial" charset="0"/>
              </a:rPr>
              <a:t>1</a:t>
            </a:r>
            <a:r>
              <a:rPr lang="en-GB" sz="1800" smtClean="0"/>
              <a:t>.</a:t>
            </a:r>
            <a:r>
              <a:rPr lang="lv-LV" sz="1800" smtClean="0">
                <a:latin typeface="Arial" charset="0"/>
              </a:rPr>
              <a:t>Moz.</a:t>
            </a:r>
            <a:r>
              <a:rPr lang="en-GB" sz="1800" smtClean="0"/>
              <a:t> 13:3,14-17).</a:t>
            </a:r>
          </a:p>
          <a:p>
            <a:pPr eaLnBrk="1" hangingPunct="1">
              <a:lnSpc>
                <a:spcPct val="80000"/>
              </a:lnSpc>
            </a:pPr>
            <a:r>
              <a:rPr lang="en-GB" sz="1800" smtClean="0"/>
              <a:t>3. “</a:t>
            </a:r>
            <a:r>
              <a:rPr lang="lv-LV" sz="1800" smtClean="0">
                <a:latin typeface="Arial" charset="0"/>
              </a:rPr>
              <a:t>Tas Kungs noslēdza ar Ābrāmu derību, sacīdams: ‘Taviem pēcnācējiem Es došu šo zemi, no Ēģiptes upes līdz lielajai upei – Eifratas upei</a:t>
            </a:r>
            <a:r>
              <a:rPr lang="en-GB" sz="1800" smtClean="0"/>
              <a:t>” (</a:t>
            </a:r>
            <a:r>
              <a:rPr lang="lv-LV" sz="1800" smtClean="0">
                <a:latin typeface="Arial" charset="0"/>
              </a:rPr>
              <a:t>1</a:t>
            </a:r>
            <a:r>
              <a:rPr lang="en-GB" sz="1800" smtClean="0"/>
              <a:t>.</a:t>
            </a:r>
            <a:r>
              <a:rPr lang="lv-LV" sz="1800" smtClean="0">
                <a:latin typeface="Arial" charset="0"/>
              </a:rPr>
              <a:t>Moz.</a:t>
            </a:r>
            <a:r>
              <a:rPr lang="en-GB" sz="1800" smtClean="0"/>
              <a:t> 15:18).</a:t>
            </a:r>
          </a:p>
          <a:p>
            <a:pPr eaLnBrk="1" hangingPunct="1">
              <a:lnSpc>
                <a:spcPct val="80000"/>
              </a:lnSpc>
            </a:pPr>
            <a:r>
              <a:rPr lang="en-GB" sz="1800" smtClean="0"/>
              <a:t>4. “</a:t>
            </a:r>
            <a:r>
              <a:rPr lang="lv-LV" sz="1800" smtClean="0">
                <a:latin typeface="Arial" charset="0"/>
              </a:rPr>
              <a:t>Es tev un taviem pēcnācējiem došu šo zemi, kurā tu miti kā svešinieks, visu Kānaāna zemi par mūžīgu īpašumu</a:t>
            </a:r>
            <a:r>
              <a:rPr lang="en-GB" sz="1800" smtClean="0"/>
              <a:t>” (</a:t>
            </a:r>
            <a:r>
              <a:rPr lang="lv-LV" sz="1800" smtClean="0">
                <a:latin typeface="Arial" charset="0"/>
              </a:rPr>
              <a:t>1</a:t>
            </a:r>
            <a:r>
              <a:rPr lang="en-GB" sz="1800" smtClean="0"/>
              <a:t>.</a:t>
            </a:r>
            <a:r>
              <a:rPr lang="lv-LV" sz="1800" smtClean="0">
                <a:latin typeface="Arial" charset="0"/>
              </a:rPr>
              <a:t>Moz. </a:t>
            </a:r>
            <a:r>
              <a:rPr lang="en-GB" sz="1800" smtClean="0"/>
              <a:t> 17:8).</a:t>
            </a:r>
          </a:p>
          <a:p>
            <a:pPr eaLnBrk="1" hangingPunct="1">
              <a:lnSpc>
                <a:spcPct val="80000"/>
              </a:lnSpc>
            </a:pPr>
            <a:endParaRPr lang="en-GB" sz="1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4" descr="abraham_journey"/>
          <p:cNvPicPr>
            <a:picLocks noGrp="1" noChangeAspect="1" noChangeArrowheads="1"/>
          </p:cNvPicPr>
          <p:nvPr>
            <p:ph idx="1"/>
          </p:nvPr>
        </p:nvPicPr>
        <p:blipFill>
          <a:blip r:embed="rId2" cstate="print"/>
          <a:srcRect/>
          <a:stretch>
            <a:fillRect/>
          </a:stretch>
        </p:blipFill>
        <p:spPr>
          <a:xfrm>
            <a:off x="0" y="0"/>
            <a:ext cx="9144000" cy="68580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lv-LV" sz="4500" smtClean="0">
                <a:latin typeface="Arial" charset="0"/>
              </a:rPr>
              <a:t>Ābrahāms nesaņēma apsolīto zemi </a:t>
            </a:r>
            <a:endParaRPr lang="en-GB" sz="4500" smtClean="0"/>
          </a:p>
        </p:txBody>
      </p:sp>
      <p:sp>
        <p:nvSpPr>
          <p:cNvPr id="3" name="Content Placeholder 2"/>
          <p:cNvSpPr>
            <a:spLocks noGrp="1"/>
          </p:cNvSpPr>
          <p:nvPr>
            <p:ph idx="1"/>
          </p:nvPr>
        </p:nvSpPr>
        <p:spPr/>
        <p:txBody>
          <a:bodyPr>
            <a:normAutofit/>
          </a:bodyPr>
          <a:lstStyle/>
          <a:p>
            <a:pPr eaLnBrk="1" hangingPunct="1">
              <a:lnSpc>
                <a:spcPct val="80000"/>
              </a:lnSpc>
            </a:pPr>
            <a:r>
              <a:rPr lang="lv-LV" sz="1800" smtClean="0"/>
              <a:t>Dievs “nedeva viņam tur nekādu mantojuma tiesu, pat ne pēdas platumā, un tomēr solīja to dot par īpašumu viņam</a:t>
            </a:r>
            <a:r>
              <a:rPr lang="en-GB" sz="1800" smtClean="0"/>
              <a:t>” (A</a:t>
            </a:r>
            <a:r>
              <a:rPr lang="lv-LV" sz="1800" smtClean="0"/>
              <a:t>p.d.</a:t>
            </a:r>
            <a:r>
              <a:rPr lang="en-GB" sz="1800" smtClean="0"/>
              <a:t> 7:5). </a:t>
            </a:r>
          </a:p>
          <a:p>
            <a:pPr eaLnBrk="1" hangingPunct="1">
              <a:lnSpc>
                <a:spcPct val="80000"/>
              </a:lnSpc>
            </a:pPr>
            <a:r>
              <a:rPr lang="lv-LV" sz="1800" smtClean="0"/>
              <a:t>Ebr.</a:t>
            </a:r>
            <a:r>
              <a:rPr lang="en-GB" sz="1800" smtClean="0"/>
              <a:t> 11:13,39,40 : “</a:t>
            </a:r>
            <a:r>
              <a:rPr lang="lv-LV" sz="1800" smtClean="0"/>
              <a:t>Šie visi ir miruši ticībā, apsolītās lietas nesaņēmuši; tāpēc ka Dievs mums kaut ko labāku bija paredzējis, lai viņi bez mums nesasniegtu pilnību</a:t>
            </a:r>
            <a:r>
              <a:rPr lang="en-GB" sz="1800" smtClean="0"/>
              <a:t>”.</a:t>
            </a:r>
          </a:p>
          <a:p>
            <a:pPr eaLnBrk="1" hangingPunct="1">
              <a:lnSpc>
                <a:spcPct val="80000"/>
              </a:lnSpc>
            </a:pPr>
            <a:r>
              <a:rPr lang="lv-LV" sz="1800" b="1" smtClean="0">
                <a:effectLst>
                  <a:outerShdw blurRad="38100" dist="38100" dir="2700000" algn="tl">
                    <a:srgbClr val="C0C0C0"/>
                  </a:outerShdw>
                </a:effectLst>
                <a:cs typeface="Arial" charset="0"/>
              </a:rPr>
              <a:t>Ebrejiem</a:t>
            </a:r>
            <a:r>
              <a:rPr lang="en-US" sz="1800" b="1" smtClean="0">
                <a:effectLst>
                  <a:outerShdw blurRad="38100" dist="38100" dir="2700000" algn="tl">
                    <a:srgbClr val="C0C0C0"/>
                  </a:outerShdw>
                </a:effectLst>
                <a:cs typeface="Arial" charset="0"/>
              </a:rPr>
              <a:t> 11:8-10</a:t>
            </a:r>
            <a:r>
              <a:rPr lang="en-US" sz="1800" b="1" baseline="30000" smtClean="0">
                <a:effectLst>
                  <a:outerShdw blurRad="38100" dist="38100" dir="2700000" algn="tl">
                    <a:srgbClr val="C0C0C0"/>
                  </a:outerShdw>
                </a:effectLst>
                <a:cs typeface="Arial" charset="0"/>
              </a:rPr>
              <a:t>8</a:t>
            </a:r>
            <a:r>
              <a:rPr lang="en-US" sz="1800" i="1" baseline="30000" smtClean="0">
                <a:effectLst>
                  <a:outerShdw blurRad="38100" dist="38100" dir="2700000" algn="tl">
                    <a:srgbClr val="C0C0C0"/>
                  </a:outerShdw>
                </a:effectLst>
                <a:cs typeface="Arial" charset="0"/>
              </a:rPr>
              <a:t> </a:t>
            </a:r>
            <a:r>
              <a:rPr lang="lv-LV" sz="1800" i="1" smtClean="0">
                <a:effectLst>
                  <a:outerShdw blurRad="38100" dist="38100" dir="2700000" algn="tl">
                    <a:srgbClr val="C0C0C0"/>
                  </a:outerShdw>
                </a:effectLst>
                <a:cs typeface="Arial" charset="0"/>
              </a:rPr>
              <a:t>  Ticībā Ābrahāms ir paklausījis aicinājumam un gāja uz to vietu, ko nācās saņemt par mantojumu, un gāja, nezinādams, kurp viņš iet</a:t>
            </a:r>
            <a:r>
              <a:rPr lang="en-US" sz="1800" i="1" smtClean="0">
                <a:effectLst>
                  <a:outerShdw blurRad="38100" dist="38100" dir="2700000" algn="tl">
                    <a:srgbClr val="C0C0C0"/>
                  </a:outerShdw>
                </a:effectLst>
                <a:cs typeface="Arial" charset="0"/>
              </a:rPr>
              <a:t>. </a:t>
            </a:r>
            <a:r>
              <a:rPr lang="en-US" sz="1800" i="1" baseline="30000" smtClean="0">
                <a:effectLst>
                  <a:outerShdw blurRad="38100" dist="38100" dir="2700000" algn="tl">
                    <a:srgbClr val="C0C0C0"/>
                  </a:outerShdw>
                </a:effectLst>
                <a:cs typeface="Arial" charset="0"/>
              </a:rPr>
              <a:t> 9</a:t>
            </a:r>
            <a:endParaRPr lang="lv-LV" sz="1800" i="1" baseline="30000" smtClean="0">
              <a:effectLst>
                <a:outerShdw blurRad="38100" dist="38100" dir="2700000" algn="tl">
                  <a:srgbClr val="C0C0C0"/>
                </a:outerShdw>
              </a:effectLst>
              <a:cs typeface="Arial" charset="0"/>
            </a:endParaRPr>
          </a:p>
          <a:p>
            <a:pPr eaLnBrk="1" hangingPunct="1">
              <a:lnSpc>
                <a:spcPct val="80000"/>
              </a:lnSpc>
            </a:pPr>
            <a:r>
              <a:rPr lang="lv-LV" sz="1800" i="1" smtClean="0">
                <a:effectLst>
                  <a:outerShdw blurRad="38100" dist="38100" dir="2700000" algn="tl">
                    <a:srgbClr val="C0C0C0"/>
                  </a:outerShdw>
                </a:effectLst>
                <a:cs typeface="Arial" charset="0"/>
              </a:rPr>
              <a:t>  Ticībā viņš apmetās apsolītajā zemē kā svešinieks, dzīvodams teltīs ar Īzaku un Jēkabu, tā paša apsolījuma līdzmantiniekiem</a:t>
            </a:r>
            <a:r>
              <a:rPr lang="en-US" sz="1800" i="1" smtClean="0">
                <a:effectLst>
                  <a:outerShdw blurRad="38100" dist="38100" dir="2700000" algn="tl">
                    <a:srgbClr val="C0C0C0"/>
                  </a:outerShdw>
                </a:effectLst>
                <a:cs typeface="Arial" charset="0"/>
              </a:rPr>
              <a:t>. </a:t>
            </a:r>
            <a:r>
              <a:rPr lang="en-US" sz="1800" i="1" baseline="30000" smtClean="0">
                <a:effectLst>
                  <a:outerShdw blurRad="38100" dist="38100" dir="2700000" algn="tl">
                    <a:srgbClr val="C0C0C0"/>
                  </a:outerShdw>
                </a:effectLst>
                <a:cs typeface="Arial" charset="0"/>
              </a:rPr>
              <a:t> 10</a:t>
            </a:r>
            <a:r>
              <a:rPr lang="lv-LV" sz="1800" i="1" baseline="30000" smtClean="0">
                <a:effectLst>
                  <a:outerShdw blurRad="38100" dist="38100" dir="2700000" algn="tl">
                    <a:srgbClr val="C0C0C0"/>
                  </a:outerShdw>
                </a:effectLst>
                <a:cs typeface="Arial" charset="0"/>
              </a:rPr>
              <a:t>   </a:t>
            </a:r>
            <a:r>
              <a:rPr lang="en-US" sz="1800" i="1" baseline="30000" smtClean="0">
                <a:effectLst>
                  <a:outerShdw blurRad="38100" dist="38100" dir="2700000" algn="tl">
                    <a:srgbClr val="C0C0C0"/>
                  </a:outerShdw>
                </a:effectLst>
                <a:cs typeface="Arial" charset="0"/>
              </a:rPr>
              <a:t> </a:t>
            </a:r>
            <a:r>
              <a:rPr lang="lv-LV" sz="1800" i="1" smtClean="0">
                <a:effectLst>
                  <a:outerShdw blurRad="38100" dist="38100" dir="2700000" algn="tl">
                    <a:srgbClr val="C0C0C0"/>
                  </a:outerShdw>
                </a:effectLst>
                <a:cs typeface="Arial" charset="0"/>
              </a:rPr>
              <a:t>   </a:t>
            </a:r>
            <a:r>
              <a:rPr lang="lv-LV" sz="1800" i="1" smtClean="0">
                <a:solidFill>
                  <a:schemeClr val="accent2"/>
                </a:solidFill>
                <a:effectLst>
                  <a:outerShdw blurRad="38100" dist="38100" dir="2700000" algn="tl">
                    <a:srgbClr val="C0C0C0"/>
                  </a:outerShdw>
                </a:effectLst>
                <a:cs typeface="Arial" charset="0"/>
              </a:rPr>
              <a:t>Jo viņš gaidīja pilsētu ar stipriem pamatiem, kuras cēlējs un radītājs ir Dievs.</a:t>
            </a:r>
            <a:endParaRPr lang="en-US" sz="1800" smtClean="0">
              <a:solidFill>
                <a:schemeClr val="accent2"/>
              </a:solidFill>
              <a:effectLst>
                <a:outerShdw blurRad="38100" dist="38100" dir="2700000" algn="tl">
                  <a:srgbClr val="C0C0C0"/>
                </a:outerShdw>
              </a:effectLst>
            </a:endParaRPr>
          </a:p>
          <a:p>
            <a:pPr eaLnBrk="1" hangingPunct="1">
              <a:lnSpc>
                <a:spcPct val="80000"/>
              </a:lnSpc>
            </a:pPr>
            <a:endParaRPr lang="en-GB" sz="1800" smtClean="0">
              <a:solidFill>
                <a:schemeClr val="accent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09600" y="1176338"/>
            <a:ext cx="2212975" cy="1582737"/>
          </a:xfrm>
        </p:spPr>
        <p:txBody>
          <a:bodyPr/>
          <a:lstStyle/>
          <a:p>
            <a:pPr eaLnBrk="1" hangingPunct="1"/>
            <a:r>
              <a:rPr lang="lv-LV" smtClean="0"/>
              <a:t>i</a:t>
            </a:r>
            <a:endParaRPr lang="en-GB" smtClean="0"/>
          </a:p>
        </p:txBody>
      </p:sp>
      <p:sp>
        <p:nvSpPr>
          <p:cNvPr id="38914" name="Text Placeholder 3"/>
          <p:cNvSpPr>
            <a:spLocks noGrp="1"/>
          </p:cNvSpPr>
          <p:nvPr>
            <p:ph type="body" sz="half" idx="2"/>
          </p:nvPr>
        </p:nvSpPr>
        <p:spPr>
          <a:xfrm>
            <a:off x="609600" y="2828925"/>
            <a:ext cx="2209800" cy="2179638"/>
          </a:xfrm>
        </p:spPr>
        <p:txBody>
          <a:bodyPr/>
          <a:lstStyle/>
          <a:p>
            <a:pPr eaLnBrk="1" hangingPunct="1"/>
            <a:r>
              <a:rPr lang="lv-LV" smtClean="0"/>
              <a:t>Vai v</a:t>
            </a:r>
            <a:endParaRPr lang="en-GB" smtClean="0"/>
          </a:p>
        </p:txBody>
      </p:sp>
      <p:pic>
        <p:nvPicPr>
          <p:cNvPr id="38915" name="Picture Placeholder 4" descr="AbrahamPromises2.png"/>
          <p:cNvPicPr>
            <a:picLocks noGrp="1" noChangeAspect="1"/>
          </p:cNvPicPr>
          <p:nvPr>
            <p:ph type="pic" idx="1"/>
          </p:nvPr>
        </p:nvPicPr>
        <p:blipFill>
          <a:blip r:embed="rId2" cstate="print"/>
          <a:srcRect/>
          <a:stretch>
            <a:fillRect/>
          </a:stretch>
        </p:blipFill>
        <p:spPr>
          <a:xfrm>
            <a:off x="395288" y="1593850"/>
            <a:ext cx="7019925" cy="5264150"/>
          </a:xfrm>
        </p:spPr>
      </p:pic>
      <p:sp>
        <p:nvSpPr>
          <p:cNvPr id="38916" name="Text Box 5"/>
          <p:cNvSpPr txBox="1">
            <a:spLocks noChangeArrowheads="1"/>
          </p:cNvSpPr>
          <p:nvPr/>
        </p:nvSpPr>
        <p:spPr bwMode="auto">
          <a:xfrm>
            <a:off x="971550" y="1628775"/>
            <a:ext cx="184150" cy="366713"/>
          </a:xfrm>
          <a:prstGeom prst="rect">
            <a:avLst/>
          </a:prstGeom>
          <a:noFill/>
          <a:ln w="9525">
            <a:noFill/>
            <a:miter lim="800000"/>
            <a:headEnd/>
            <a:tailEnd/>
          </a:ln>
        </p:spPr>
        <p:txBody>
          <a:bodyPr wrap="none">
            <a:spAutoFit/>
          </a:bodyPr>
          <a:lstStyle/>
          <a:p>
            <a:endParaRPr lang="en-US"/>
          </a:p>
        </p:txBody>
      </p:sp>
      <p:sp>
        <p:nvSpPr>
          <p:cNvPr id="38918" name="Text Box 6"/>
          <p:cNvSpPr txBox="1">
            <a:spLocks noChangeArrowheads="1"/>
          </p:cNvSpPr>
          <p:nvPr/>
        </p:nvSpPr>
        <p:spPr bwMode="auto">
          <a:xfrm>
            <a:off x="395288" y="549275"/>
            <a:ext cx="8748712" cy="366713"/>
          </a:xfrm>
          <a:prstGeom prst="rect">
            <a:avLst/>
          </a:prstGeom>
          <a:noFill/>
          <a:ln w="9525">
            <a:noFill/>
            <a:miter lim="800000"/>
            <a:headEnd/>
            <a:tailEnd/>
          </a:ln>
          <a:effectLst/>
        </p:spPr>
        <p:txBody>
          <a:bodyPr>
            <a:spAutoFit/>
          </a:bodyPr>
          <a:lstStyle/>
          <a:p>
            <a:pPr>
              <a:spcBef>
                <a:spcPct val="50000"/>
              </a:spcBef>
            </a:pPr>
            <a:r>
              <a:rPr lang="lv-LV"/>
              <a:t>Apsolījums Ābrahāmam      Vai viņš aizgāja uz debesīm?</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76200" y="1584325"/>
            <a:ext cx="8915400" cy="1006475"/>
          </a:xfrm>
          <a:prstGeom prst="rect">
            <a:avLst/>
          </a:prstGeom>
          <a:noFill/>
          <a:ln w="9525">
            <a:noFill/>
            <a:miter lim="800000"/>
            <a:headEnd/>
            <a:tailEnd/>
          </a:ln>
          <a:effectLst/>
        </p:spPr>
        <p:txBody>
          <a:bodyPr>
            <a:spAutoFit/>
          </a:bodyPr>
          <a:lstStyle/>
          <a:p>
            <a:pPr algn="ctr" fontAlgn="auto">
              <a:spcBef>
                <a:spcPct val="50000"/>
              </a:spcBef>
              <a:spcAft>
                <a:spcPts val="0"/>
              </a:spcAft>
              <a:defRPr/>
            </a:pPr>
            <a:r>
              <a:rPr lang="en-US" sz="6000" dirty="0">
                <a:effectLst>
                  <a:outerShdw blurRad="38100" dist="38100" dir="2700000" algn="tl">
                    <a:srgbClr val="C0C0C0"/>
                  </a:outerShdw>
                </a:effectLst>
                <a:latin typeface="+mn-lt"/>
              </a:rPr>
              <a:t> </a:t>
            </a:r>
            <a:endParaRPr lang="en-US" sz="6000" b="1" dirty="0">
              <a:solidFill>
                <a:schemeClr val="accent2"/>
              </a:solidFill>
              <a:effectLst>
                <a:outerShdw blurRad="38100" dist="38100" dir="2700000" algn="tl">
                  <a:srgbClr val="C0C0C0"/>
                </a:outerShdw>
              </a:effectLst>
              <a:latin typeface="+mn-lt"/>
            </a:endParaRPr>
          </a:p>
        </p:txBody>
      </p:sp>
      <p:grpSp>
        <p:nvGrpSpPr>
          <p:cNvPr id="39938" name="Group 4"/>
          <p:cNvGrpSpPr>
            <a:grpSpLocks/>
          </p:cNvGrpSpPr>
          <p:nvPr/>
        </p:nvGrpSpPr>
        <p:grpSpPr bwMode="auto">
          <a:xfrm>
            <a:off x="0" y="6180138"/>
            <a:ext cx="9144000" cy="669925"/>
            <a:chOff x="0" y="3898"/>
            <a:chExt cx="5760" cy="422"/>
          </a:xfrm>
        </p:grpSpPr>
        <p:sp>
          <p:nvSpPr>
            <p:cNvPr id="39940" name="Text Box 5"/>
            <p:cNvSpPr txBox="1">
              <a:spLocks noChangeArrowheads="1"/>
            </p:cNvSpPr>
            <p:nvPr/>
          </p:nvSpPr>
          <p:spPr bwMode="auto">
            <a:xfrm>
              <a:off x="0" y="4089"/>
              <a:ext cx="5760" cy="231"/>
            </a:xfrm>
            <a:prstGeom prst="rect">
              <a:avLst/>
            </a:prstGeom>
            <a:solidFill>
              <a:schemeClr val="folHlink"/>
            </a:solidFill>
            <a:ln w="9525">
              <a:noFill/>
              <a:miter lim="800000"/>
              <a:headEnd/>
              <a:tailEnd/>
            </a:ln>
          </p:spPr>
          <p:txBody>
            <a:bodyPr>
              <a:spAutoFit/>
            </a:bodyPr>
            <a:lstStyle/>
            <a:p>
              <a:pPr>
                <a:spcBef>
                  <a:spcPct val="50000"/>
                </a:spcBef>
              </a:pPr>
              <a:r>
                <a:rPr lang="lv-LV"/>
                <a:t>Apsolījumu derības Ābrahāmam un Dāvidam</a:t>
              </a:r>
              <a:endParaRPr lang="en-US">
                <a:latin typeface="BernhardFashion BT" pitchFamily="82" charset="0"/>
              </a:endParaRPr>
            </a:p>
          </p:txBody>
        </p:sp>
        <p:pic>
          <p:nvPicPr>
            <p:cNvPr id="39941" name="Picture 6" descr="bs00554_"/>
            <p:cNvPicPr>
              <a:picLocks noChangeAspect="1" noChangeArrowheads="1"/>
            </p:cNvPicPr>
            <p:nvPr/>
          </p:nvPicPr>
          <p:blipFill>
            <a:blip r:embed="rId2" cstate="print"/>
            <a:srcRect/>
            <a:stretch>
              <a:fillRect/>
            </a:stretch>
          </p:blipFill>
          <p:spPr bwMode="auto">
            <a:xfrm>
              <a:off x="5136" y="3898"/>
              <a:ext cx="484" cy="422"/>
            </a:xfrm>
            <a:prstGeom prst="rect">
              <a:avLst/>
            </a:prstGeom>
            <a:noFill/>
            <a:ln w="9525">
              <a:noFill/>
              <a:miter lim="800000"/>
              <a:headEnd/>
              <a:tailEnd/>
            </a:ln>
          </p:spPr>
        </p:pic>
      </p:grpSp>
      <p:sp>
        <p:nvSpPr>
          <p:cNvPr id="8199" name="Text Box 7"/>
          <p:cNvSpPr txBox="1">
            <a:spLocks noChangeArrowheads="1"/>
          </p:cNvSpPr>
          <p:nvPr/>
        </p:nvSpPr>
        <p:spPr bwMode="auto">
          <a:xfrm>
            <a:off x="76200" y="3260725"/>
            <a:ext cx="8915400" cy="1006475"/>
          </a:xfrm>
          <a:prstGeom prst="rect">
            <a:avLst/>
          </a:prstGeom>
          <a:noFill/>
          <a:ln w="9525">
            <a:noFill/>
            <a:miter lim="800000"/>
            <a:headEnd/>
            <a:tailEnd/>
          </a:ln>
          <a:effectLst/>
        </p:spPr>
        <p:txBody>
          <a:bodyPr>
            <a:spAutoFit/>
          </a:bodyPr>
          <a:lstStyle/>
          <a:p>
            <a:pPr algn="ctr">
              <a:spcBef>
                <a:spcPct val="50000"/>
              </a:spcBef>
              <a:defRPr/>
            </a:pPr>
            <a:r>
              <a:rPr lang="lv-LV" sz="6000">
                <a:effectLst>
                  <a:outerShdw blurRad="38100" dist="38100" dir="2700000" algn="tl">
                    <a:srgbClr val="C0C0C0"/>
                  </a:outerShdw>
                </a:effectLst>
              </a:rPr>
              <a:t>Pēcnācēja apsolījums</a:t>
            </a:r>
            <a:endParaRPr lang="en-US" sz="6000" b="1">
              <a:solidFill>
                <a:schemeClr val="accent2"/>
              </a:solidFill>
              <a:effectLst>
                <a:outerShdw blurRad="38100" dist="38100" dir="2700000" algn="tl">
                  <a:srgbClr val="C0C0C0"/>
                </a:outerShdw>
              </a:effectLst>
              <a:latin typeface="Constantia"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lv-LV" smtClean="0">
                <a:latin typeface="Arial" charset="0"/>
              </a:rPr>
              <a:t>Pēcnācējs</a:t>
            </a:r>
            <a:endParaRPr lang="en-GB" smtClean="0"/>
          </a:p>
        </p:txBody>
      </p:sp>
      <p:sp>
        <p:nvSpPr>
          <p:cNvPr id="40962" name="Content Placeholder 2"/>
          <p:cNvSpPr>
            <a:spLocks noGrp="1"/>
          </p:cNvSpPr>
          <p:nvPr>
            <p:ph idx="1"/>
          </p:nvPr>
        </p:nvSpPr>
        <p:spPr/>
        <p:txBody>
          <a:bodyPr/>
          <a:lstStyle/>
          <a:p>
            <a:pPr eaLnBrk="1" hangingPunct="1">
              <a:lnSpc>
                <a:spcPct val="80000"/>
              </a:lnSpc>
            </a:pPr>
            <a:r>
              <a:rPr lang="en-GB" sz="1600" smtClean="0"/>
              <a:t>1. “</a:t>
            </a:r>
            <a:r>
              <a:rPr lang="lv-LV" sz="1600" smtClean="0">
                <a:latin typeface="Arial" charset="0"/>
              </a:rPr>
              <a:t>Es tevi darīšu par lielu tautu, Es tevi svētīšu… un tevī būs svētītas visas zemes ciltis</a:t>
            </a:r>
            <a:r>
              <a:rPr lang="en-GB" sz="1600" smtClean="0"/>
              <a:t>” (</a:t>
            </a:r>
            <a:r>
              <a:rPr lang="lv-LV" sz="1600" smtClean="0">
                <a:latin typeface="Arial" charset="0"/>
              </a:rPr>
              <a:t>1</a:t>
            </a:r>
            <a:r>
              <a:rPr lang="en-GB" sz="1600" smtClean="0"/>
              <a:t>.</a:t>
            </a:r>
            <a:r>
              <a:rPr lang="lv-LV" sz="1600" smtClean="0">
                <a:latin typeface="Arial" charset="0"/>
              </a:rPr>
              <a:t>Moz.</a:t>
            </a:r>
            <a:r>
              <a:rPr lang="en-GB" sz="1600" smtClean="0"/>
              <a:t> 12:2,3).</a:t>
            </a:r>
          </a:p>
          <a:p>
            <a:pPr eaLnBrk="1" hangingPunct="1">
              <a:lnSpc>
                <a:spcPct val="80000"/>
              </a:lnSpc>
            </a:pPr>
            <a:r>
              <a:rPr lang="en-GB" sz="1600" smtClean="0"/>
              <a:t>2. “</a:t>
            </a:r>
            <a:r>
              <a:rPr lang="lv-LV" sz="1600" smtClean="0">
                <a:latin typeface="Arial" charset="0"/>
              </a:rPr>
              <a:t>Es darīšu tavus pēcnācējus itin kā zemes pīšļus; ja kāds var saskaitīt zemes pīšļus, tas arī tavus pēcnācējus varēs saskaitīt… visas tās zemes, ko Es tev rādu, Es uz mūžīgiem laikiem došu tev un taviem pēcnācējiem</a:t>
            </a:r>
            <a:r>
              <a:rPr lang="en-GB" sz="1600" smtClean="0"/>
              <a:t>” (</a:t>
            </a:r>
            <a:r>
              <a:rPr lang="lv-LV" sz="1600" smtClean="0">
                <a:latin typeface="Arial" charset="0"/>
              </a:rPr>
              <a:t>1</a:t>
            </a:r>
            <a:r>
              <a:rPr lang="en-GB" sz="1600" smtClean="0"/>
              <a:t>.</a:t>
            </a:r>
            <a:r>
              <a:rPr lang="lv-LV" sz="1600" smtClean="0">
                <a:latin typeface="Arial" charset="0"/>
              </a:rPr>
              <a:t>Moz.</a:t>
            </a:r>
            <a:r>
              <a:rPr lang="en-GB" sz="1600" smtClean="0"/>
              <a:t> 13:15,16).</a:t>
            </a:r>
          </a:p>
          <a:p>
            <a:pPr eaLnBrk="1" hangingPunct="1">
              <a:lnSpc>
                <a:spcPct val="80000"/>
              </a:lnSpc>
            </a:pPr>
            <a:r>
              <a:rPr lang="en-GB" sz="1600" smtClean="0"/>
              <a:t>3. “</a:t>
            </a:r>
            <a:r>
              <a:rPr lang="lv-LV" sz="1600" smtClean="0">
                <a:latin typeface="Arial" charset="0"/>
              </a:rPr>
              <a:t>Skaties uz debesīm un skaiti zvaigznes; vai tu spēj tās saskaitīt? Tikpat daudz būs tev pēcnācēju… Taviem pēcnācējiem Es došu šo zemi</a:t>
            </a:r>
            <a:r>
              <a:rPr lang="en-GB" sz="1600" smtClean="0"/>
              <a:t>” (</a:t>
            </a:r>
            <a:r>
              <a:rPr lang="lv-LV" sz="1600" smtClean="0">
                <a:latin typeface="Arial" charset="0"/>
              </a:rPr>
              <a:t>1.Moz.</a:t>
            </a:r>
            <a:r>
              <a:rPr lang="en-GB" sz="1600" smtClean="0"/>
              <a:t> 15:5,18).</a:t>
            </a:r>
          </a:p>
          <a:p>
            <a:pPr eaLnBrk="1" hangingPunct="1">
              <a:lnSpc>
                <a:spcPct val="80000"/>
              </a:lnSpc>
            </a:pPr>
            <a:r>
              <a:rPr lang="en-GB" sz="1600" smtClean="0"/>
              <a:t>4. “</a:t>
            </a:r>
            <a:r>
              <a:rPr lang="lv-LV" sz="1600" smtClean="0">
                <a:latin typeface="Arial" charset="0"/>
              </a:rPr>
              <a:t> Es tev un taviem pēcnācējiem došu šo zemi… visu Kānaāna zemi par mūžīgu īpašumu; un Es tiem būšu par Dievu</a:t>
            </a:r>
            <a:r>
              <a:rPr lang="en-GB" sz="1600" smtClean="0"/>
              <a:t>” (</a:t>
            </a:r>
            <a:r>
              <a:rPr lang="lv-LV" sz="1600" smtClean="0">
                <a:latin typeface="Arial" charset="0"/>
              </a:rPr>
              <a:t>1</a:t>
            </a:r>
            <a:r>
              <a:rPr lang="en-GB" sz="1600" smtClean="0"/>
              <a:t>.</a:t>
            </a:r>
            <a:r>
              <a:rPr lang="lv-LV" sz="1600" smtClean="0">
                <a:latin typeface="Arial" charset="0"/>
              </a:rPr>
              <a:t>Moz.</a:t>
            </a:r>
            <a:r>
              <a:rPr lang="en-GB" sz="1600" smtClean="0"/>
              <a:t> 17:8).</a:t>
            </a:r>
          </a:p>
          <a:p>
            <a:pPr eaLnBrk="1" hangingPunct="1">
              <a:lnSpc>
                <a:spcPct val="80000"/>
              </a:lnSpc>
            </a:pPr>
            <a:r>
              <a:rPr lang="en-GB" sz="1600" smtClean="0"/>
              <a:t>5. “</a:t>
            </a:r>
            <a:r>
              <a:rPr lang="lv-LV" sz="1600" smtClean="0">
                <a:latin typeface="Arial" charset="0"/>
              </a:rPr>
              <a:t>Es tevi svētīdams svētīšu un vairodams vairošu tavus pēcnācējus kā debesu zvaigznes, kā smiltis jūras malā. Un tavi pēcnācēji iekaros tavu ienaidnieku vārtus. Un tavos pēcnācējos tiks svētītas visas zemes tautas</a:t>
            </a:r>
            <a:r>
              <a:rPr lang="en-GB" sz="1600" smtClean="0"/>
              <a:t>” (</a:t>
            </a:r>
            <a:r>
              <a:rPr lang="lv-LV" sz="1600" smtClean="0">
                <a:latin typeface="Arial" charset="0"/>
              </a:rPr>
              <a:t>1</a:t>
            </a:r>
            <a:r>
              <a:rPr lang="en-GB" sz="1600" smtClean="0"/>
              <a:t>.</a:t>
            </a:r>
            <a:r>
              <a:rPr lang="lv-LV" sz="1600" smtClean="0">
                <a:latin typeface="Arial" charset="0"/>
              </a:rPr>
              <a:t>Moz.</a:t>
            </a:r>
            <a:r>
              <a:rPr lang="en-GB" sz="1600" smtClean="0"/>
              <a:t> 22:17,18).</a:t>
            </a:r>
          </a:p>
          <a:p>
            <a:pPr eaLnBrk="1" hangingPunct="1">
              <a:lnSpc>
                <a:spcPct val="80000"/>
              </a:lnSpc>
            </a:pPr>
            <a:endParaRPr lang="en-GB" sz="16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68313" y="692150"/>
            <a:ext cx="8229600" cy="1143000"/>
          </a:xfrm>
        </p:spPr>
        <p:txBody>
          <a:bodyPr/>
          <a:lstStyle/>
          <a:p>
            <a:pPr eaLnBrk="1" hangingPunct="1"/>
            <a:r>
              <a:rPr lang="lv-LV" smtClean="0">
                <a:latin typeface="Arial" charset="0"/>
              </a:rPr>
              <a:t>Īpašais pēcnācējs bija Jēzus</a:t>
            </a:r>
            <a:r>
              <a:rPr lang="en-GB" smtClean="0"/>
              <a:t> </a:t>
            </a:r>
          </a:p>
        </p:txBody>
      </p:sp>
      <p:sp>
        <p:nvSpPr>
          <p:cNvPr id="41986" name="Content Placeholder 2"/>
          <p:cNvSpPr>
            <a:spLocks noGrp="1"/>
          </p:cNvSpPr>
          <p:nvPr>
            <p:ph idx="1"/>
          </p:nvPr>
        </p:nvSpPr>
        <p:spPr>
          <a:xfrm>
            <a:off x="179388" y="2205038"/>
            <a:ext cx="8229600" cy="4389437"/>
          </a:xfrm>
        </p:spPr>
        <p:txBody>
          <a:bodyPr/>
          <a:lstStyle/>
          <a:p>
            <a:pPr eaLnBrk="1" hangingPunct="1">
              <a:lnSpc>
                <a:spcPct val="80000"/>
              </a:lnSpc>
            </a:pPr>
            <a:r>
              <a:rPr lang="en-GB" sz="2000" smtClean="0"/>
              <a:t>“</a:t>
            </a:r>
            <a:r>
              <a:rPr lang="lv-LV" sz="2000" smtClean="0">
                <a:latin typeface="Arial" charset="0"/>
              </a:rPr>
              <a:t>Nav rakstīts ‘un dzimumiem’, tas ir par daudziem, bet par vienu; ‘un tavam dzimumam’, proti, Kristum.</a:t>
            </a:r>
            <a:r>
              <a:rPr lang="en-GB" sz="2000" smtClean="0"/>
              <a:t>” (Gal. 3:16).</a:t>
            </a:r>
          </a:p>
          <a:p>
            <a:pPr eaLnBrk="1" hangingPunct="1">
              <a:lnSpc>
                <a:spcPct val="80000"/>
              </a:lnSpc>
            </a:pPr>
            <a:r>
              <a:rPr lang="en-GB" sz="2000" smtClean="0"/>
              <a:t>“...</a:t>
            </a:r>
            <a:r>
              <a:rPr lang="lv-LV" sz="2000" smtClean="0">
                <a:latin typeface="Arial" charset="0"/>
              </a:rPr>
              <a:t>šīs derības…, ko Dievs slēdzis ar jūsu tēviem, sacīdams uz Ābrahāmu: un  tavos pēcnācējos tiks svētītas visas ciltis virs zemes. – Jums vispirms Dievs devis Savu kalpu un To sūtījis, lai Viņš jūs svētītu, ka ikviens atgriežas no sava ļaunuma</a:t>
            </a:r>
            <a:r>
              <a:rPr lang="en-GB" sz="2000" smtClean="0"/>
              <a:t>” (</a:t>
            </a:r>
            <a:r>
              <a:rPr lang="lv-LV" sz="2000" smtClean="0">
                <a:latin typeface="Arial" charset="0"/>
              </a:rPr>
              <a:t>Ap.d.</a:t>
            </a:r>
            <a:r>
              <a:rPr lang="en-GB" sz="2000" smtClean="0"/>
              <a:t> 3:25,26).</a:t>
            </a:r>
          </a:p>
          <a:p>
            <a:pPr eaLnBrk="1" hangingPunct="1">
              <a:lnSpc>
                <a:spcPct val="80000"/>
              </a:lnSpc>
            </a:pPr>
            <a:r>
              <a:rPr lang="lv-LV" sz="2000" smtClean="0">
                <a:latin typeface="Arial" charset="0"/>
              </a:rPr>
              <a:t>Ievērojiet, kā Pēteris citē un interpretē 1.Moz.22:18</a:t>
            </a:r>
            <a:r>
              <a:rPr lang="en-GB" sz="2000" smtClean="0"/>
              <a:t>.</a:t>
            </a:r>
          </a:p>
          <a:p>
            <a:pPr eaLnBrk="1" hangingPunct="1">
              <a:lnSpc>
                <a:spcPct val="80000"/>
              </a:lnSpc>
            </a:pPr>
            <a:r>
              <a:rPr lang="lv-LV" sz="2000" smtClean="0">
                <a:latin typeface="Arial" charset="0"/>
              </a:rPr>
              <a:t>Pēcnācējs</a:t>
            </a:r>
            <a:r>
              <a:rPr lang="en-GB" sz="2000" smtClean="0"/>
              <a:t> = </a:t>
            </a:r>
            <a:r>
              <a:rPr lang="lv-LV" sz="2000" smtClean="0">
                <a:latin typeface="Arial" charset="0"/>
              </a:rPr>
              <a:t>Jēzus</a:t>
            </a:r>
            <a:endParaRPr lang="en-GB" sz="2000" smtClean="0"/>
          </a:p>
          <a:p>
            <a:pPr eaLnBrk="1" hangingPunct="1">
              <a:lnSpc>
                <a:spcPct val="80000"/>
              </a:lnSpc>
            </a:pPr>
            <a:r>
              <a:rPr lang="lv-LV" sz="2000" smtClean="0">
                <a:latin typeface="Arial" charset="0"/>
              </a:rPr>
              <a:t>Svētība</a:t>
            </a:r>
            <a:r>
              <a:rPr lang="en-GB" sz="2000" smtClean="0"/>
              <a:t> = </a:t>
            </a:r>
            <a:r>
              <a:rPr lang="lv-LV" sz="2000" smtClean="0">
                <a:latin typeface="Arial" charset="0"/>
              </a:rPr>
              <a:t>grēku piedošana</a:t>
            </a:r>
            <a:r>
              <a:rPr lang="en-GB" sz="2000" smtClean="0"/>
              <a:t>.</a:t>
            </a:r>
          </a:p>
          <a:p>
            <a:pPr eaLnBrk="1" hangingPunct="1">
              <a:lnSpc>
                <a:spcPct val="80000"/>
              </a:lnSpc>
            </a:pPr>
            <a:endParaRPr lang="en-GB" sz="20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lv-LV" sz="4500" b="1" smtClean="0">
                <a:latin typeface="Arial" charset="0"/>
              </a:rPr>
              <a:t>Saradoties ar pēcnācēju</a:t>
            </a:r>
            <a:r>
              <a:rPr lang="en-GB" sz="4500" b="1" smtClean="0"/>
              <a:t/>
            </a:r>
            <a:br>
              <a:rPr lang="en-GB" sz="4500" b="1" smtClean="0"/>
            </a:br>
            <a:endParaRPr lang="en-GB" sz="4500" smtClean="0"/>
          </a:p>
        </p:txBody>
      </p:sp>
      <p:sp>
        <p:nvSpPr>
          <p:cNvPr id="43010" name="Content Placeholder 2"/>
          <p:cNvSpPr>
            <a:spLocks noGrp="1"/>
          </p:cNvSpPr>
          <p:nvPr>
            <p:ph idx="1"/>
          </p:nvPr>
        </p:nvSpPr>
        <p:spPr/>
        <p:txBody>
          <a:bodyPr/>
          <a:lstStyle/>
          <a:p>
            <a:pPr eaLnBrk="1" hangingPunct="1">
              <a:lnSpc>
                <a:spcPct val="80000"/>
              </a:lnSpc>
            </a:pPr>
            <a:r>
              <a:rPr lang="lv-LV" sz="2200" smtClean="0">
                <a:latin typeface="Arial" charset="0"/>
              </a:rPr>
              <a:t>Mums ir jākļūst tik tuviem ar Jēzu, lai apsolījumi pēcnācējam attiektos arī uz mums. Tas notiek kristoties Jēzus Vārdā </a:t>
            </a:r>
            <a:r>
              <a:rPr lang="en-GB" sz="2200" smtClean="0"/>
              <a:t>(Rom. 6:3-5); </a:t>
            </a:r>
            <a:r>
              <a:rPr lang="lv-LV" sz="2200" smtClean="0">
                <a:latin typeface="Arial" charset="0"/>
              </a:rPr>
              <a:t>mēs daudzkārt lasām par kristībām Kunga Jēzus Kristus Vārdā </a:t>
            </a:r>
            <a:r>
              <a:rPr lang="en-GB" sz="2200" smtClean="0"/>
              <a:t> (</a:t>
            </a:r>
            <a:r>
              <a:rPr lang="lv-LV" sz="2200" smtClean="0">
                <a:latin typeface="Arial" charset="0"/>
              </a:rPr>
              <a:t>Ap.d.</a:t>
            </a:r>
            <a:r>
              <a:rPr lang="en-GB" sz="2200" smtClean="0"/>
              <a:t> 2:38; 8:16; 10:48; 19:5). </a:t>
            </a:r>
          </a:p>
          <a:p>
            <a:pPr eaLnBrk="1" hangingPunct="1">
              <a:lnSpc>
                <a:spcPct val="80000"/>
              </a:lnSpc>
            </a:pPr>
            <a:r>
              <a:rPr lang="en-GB" sz="2200" smtClean="0"/>
              <a:t>Gal. 3:27-29: “</a:t>
            </a:r>
            <a:r>
              <a:rPr lang="lv-LV" sz="2200" smtClean="0">
                <a:latin typeface="Arial" charset="0"/>
              </a:rPr>
              <a:t>jo jūs visi, kas esat kristīti Kristus Vārdā (proti, tikai tie!), esat tērpušies Kristū. Tur nav ne jūda, ne grieķa, nav ne kalpa, nedz svabadā, tur nav ne vīra, nedz sievas, jo jūs visi esat viens (būdami) Kristū Jēzū. Bet, kad jūs piederat Kristum (būdami kristīti Viņā), tad jūs esat Ābrahāma dzimums, mantinieki pēc apsolījuma</a:t>
            </a:r>
            <a:r>
              <a:rPr lang="en-GB" sz="2200" smtClean="0"/>
              <a:t>”.</a:t>
            </a:r>
          </a:p>
          <a:p>
            <a:pPr eaLnBrk="1" hangingPunct="1">
              <a:lnSpc>
                <a:spcPct val="80000"/>
              </a:lnSpc>
            </a:pPr>
            <a:endParaRPr lang="en-GB" sz="22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GB" sz="4500" smtClean="0"/>
              <a:t>3.1  </a:t>
            </a:r>
            <a:r>
              <a:rPr lang="lv-LV" sz="4500" smtClean="0">
                <a:latin typeface="Arial" charset="0"/>
              </a:rPr>
              <a:t>Ievads</a:t>
            </a:r>
            <a:r>
              <a:rPr lang="en-GB" sz="4500" smtClean="0"/>
              <a:t/>
            </a:r>
            <a:br>
              <a:rPr lang="en-GB" sz="4500" smtClean="0"/>
            </a:br>
            <a:endParaRPr lang="en-GB" sz="4500" smtClean="0"/>
          </a:p>
        </p:txBody>
      </p:sp>
      <p:sp>
        <p:nvSpPr>
          <p:cNvPr id="15362" name="Content Placeholder 2"/>
          <p:cNvSpPr>
            <a:spLocks noGrp="1"/>
          </p:cNvSpPr>
          <p:nvPr>
            <p:ph idx="1"/>
          </p:nvPr>
        </p:nvSpPr>
        <p:spPr>
          <a:xfrm>
            <a:off x="468313" y="1916113"/>
            <a:ext cx="8229600" cy="4389437"/>
          </a:xfrm>
        </p:spPr>
        <p:txBody>
          <a:bodyPr/>
          <a:lstStyle/>
          <a:p>
            <a:pPr eaLnBrk="1" hangingPunct="1">
              <a:lnSpc>
                <a:spcPct val="90000"/>
              </a:lnSpc>
            </a:pPr>
            <a:r>
              <a:rPr lang="lv-LV" sz="2400" smtClean="0">
                <a:latin typeface="Arial" charset="0"/>
              </a:rPr>
              <a:t>Ja mēs atveram Jauno Derību, tad pirmā grāmata ir Mateja evaņģēlija sludināšanas pieraksts. Viņš sāk ar to, ka pašā pirmajā pantā stāda mums priekšā Jēzu Kristu kā Dāvida dēlu, Ābrahāma dēlu un tad pierādījumam sniedz ģenealoģiskos datus. (Lūka rīkojas tāpat). Pirmo reiz lasot, tas var šķist dīvaini. Lieta tāda, ka šie agrīnie ticīgie</a:t>
            </a:r>
            <a:r>
              <a:rPr lang="en-GB" sz="2400" smtClean="0"/>
              <a:t> </a:t>
            </a:r>
            <a:r>
              <a:rPr lang="lv-LV" sz="2400" smtClean="0">
                <a:latin typeface="Arial" charset="0"/>
              </a:rPr>
              <a:t>atzina, ka kristiešu vēsts pamatā ir Ābrahāmam un Dāvidam doto apsolījumu piepildīšanās caur Jēzu Kristu. Pāvils sludināja līdzīgi – evaņģēlijs koncentrējas ap apsolījumiem (Gal.3:8). Pāvils mācīja, ka Dievs, Jēzu uzmodinādams, piepildījis solījumu [prieka vēsti], ko Viņš [ebreju] tēviem devis” (Ap.d.13:32).</a:t>
            </a:r>
            <a:r>
              <a:rPr lang="en-GB" sz="2400" smtClean="0"/>
              <a:t> </a:t>
            </a:r>
          </a:p>
          <a:p>
            <a:pPr eaLnBrk="1" hangingPunct="1">
              <a:lnSpc>
                <a:spcPct val="90000"/>
              </a:lnSpc>
            </a:pPr>
            <a:endParaRPr lang="en-GB" sz="2400" smtClean="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pPr eaLnBrk="1" hangingPunct="1"/>
            <a:r>
              <a:rPr lang="lv-LV" smtClean="0">
                <a:latin typeface="Arial" charset="0"/>
              </a:rPr>
              <a:t>Evaņģēlija nepārtrauktība</a:t>
            </a:r>
            <a:endParaRPr lang="en-GB" smtClean="0"/>
          </a:p>
        </p:txBody>
      </p:sp>
      <p:sp>
        <p:nvSpPr>
          <p:cNvPr id="44034" name="Content Placeholder 2"/>
          <p:cNvSpPr>
            <a:spLocks noGrp="1"/>
          </p:cNvSpPr>
          <p:nvPr>
            <p:ph idx="1"/>
          </p:nvPr>
        </p:nvSpPr>
        <p:spPr/>
        <p:txBody>
          <a:bodyPr/>
          <a:lstStyle/>
          <a:p>
            <a:pPr eaLnBrk="1" hangingPunct="1"/>
            <a:r>
              <a:rPr lang="lv-LV" sz="2400" smtClean="0">
                <a:latin typeface="Arial" charset="0"/>
              </a:rPr>
              <a:t>Divas Ābrahāmam doto apsolījumu sastāvdaļas</a:t>
            </a:r>
            <a:r>
              <a:rPr lang="en-GB" sz="2400" smtClean="0"/>
              <a:t>:</a:t>
            </a:r>
          </a:p>
          <a:p>
            <a:pPr eaLnBrk="1" hangingPunct="1"/>
            <a:r>
              <a:rPr lang="en-GB" sz="2400" b="1" smtClean="0"/>
              <a:t>1. </a:t>
            </a:r>
            <a:r>
              <a:rPr lang="lv-LV" sz="2400" b="1" smtClean="0">
                <a:latin typeface="Arial" charset="0"/>
              </a:rPr>
              <a:t>Zeme</a:t>
            </a:r>
            <a:endParaRPr lang="en-GB" sz="2400" b="1" smtClean="0"/>
          </a:p>
          <a:p>
            <a:pPr eaLnBrk="1" hangingPunct="1"/>
            <a:r>
              <a:rPr lang="en-GB" sz="2400" b="1" smtClean="0"/>
              <a:t>2. </a:t>
            </a:r>
            <a:r>
              <a:rPr lang="lv-LV" sz="2400" b="1" smtClean="0">
                <a:latin typeface="Arial" charset="0"/>
              </a:rPr>
              <a:t>Pēcnācējs</a:t>
            </a:r>
            <a:endParaRPr lang="en-GB" sz="2400" b="1" smtClean="0"/>
          </a:p>
          <a:p>
            <a:pPr eaLnBrk="1" hangingPunct="1"/>
            <a:r>
              <a:rPr lang="lv-LV" sz="2400" smtClean="0">
                <a:latin typeface="Arial" charset="0"/>
              </a:rPr>
              <a:t>Agrīnie kristieši sludināja: </a:t>
            </a:r>
            <a:r>
              <a:rPr lang="en-GB" sz="2400" smtClean="0"/>
              <a:t>-</a:t>
            </a:r>
          </a:p>
          <a:p>
            <a:pPr eaLnBrk="1" hangingPunct="1"/>
            <a:r>
              <a:rPr lang="en-GB" sz="2400" smtClean="0"/>
              <a:t>1.     “</a:t>
            </a:r>
            <a:r>
              <a:rPr lang="lv-LV" sz="2400" smtClean="0">
                <a:latin typeface="Arial" charset="0"/>
              </a:rPr>
              <a:t>Evaņģēliju par Dieva Valstību</a:t>
            </a:r>
            <a:endParaRPr lang="en-GB" sz="2400" smtClean="0"/>
          </a:p>
          <a:p>
            <a:pPr eaLnBrk="1" hangingPunct="1">
              <a:buFont typeface="Wingdings 2" pitchFamily="18" charset="2"/>
              <a:buNone/>
            </a:pPr>
            <a:r>
              <a:rPr lang="en-GB" sz="2400" smtClean="0"/>
              <a:t> </a:t>
            </a:r>
            <a:r>
              <a:rPr lang="lv-LV" sz="2400" smtClean="0">
                <a:latin typeface="Arial" charset="0"/>
              </a:rPr>
              <a:t>un</a:t>
            </a:r>
            <a:endParaRPr lang="en-GB" sz="2400" smtClean="0"/>
          </a:p>
          <a:p>
            <a:pPr eaLnBrk="1" hangingPunct="1"/>
            <a:r>
              <a:rPr lang="en-GB" sz="2400" smtClean="0"/>
              <a:t>2. </a:t>
            </a:r>
            <a:r>
              <a:rPr lang="lv-LV" sz="2400" smtClean="0">
                <a:latin typeface="Arial" charset="0"/>
              </a:rPr>
              <a:t>Jēzus Kristus Vārdu</a:t>
            </a:r>
            <a:r>
              <a:rPr lang="en-GB" sz="2400" smtClean="0"/>
              <a:t>” (</a:t>
            </a:r>
            <a:r>
              <a:rPr lang="lv-LV" sz="2400" smtClean="0">
                <a:latin typeface="Arial" charset="0"/>
              </a:rPr>
              <a:t>Ap.d.</a:t>
            </a:r>
            <a:r>
              <a:rPr lang="en-GB" sz="2400" smtClean="0"/>
              <a:t> 8:12).</a:t>
            </a:r>
          </a:p>
          <a:p>
            <a:pPr eaLnBrk="1" hangingPunct="1"/>
            <a:endParaRPr lang="en-GB" sz="2400" b="1" smtClean="0"/>
          </a:p>
          <a:p>
            <a:pPr eaLnBrk="1" hangingPunct="1"/>
            <a:endParaRPr lang="en-GB" sz="24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GB" smtClean="0"/>
              <a:t>3.5  </a:t>
            </a:r>
            <a:r>
              <a:rPr lang="lv-LV" smtClean="0">
                <a:latin typeface="Arial" charset="0"/>
              </a:rPr>
              <a:t>Apsolījums Dāvidam</a:t>
            </a:r>
            <a:endParaRPr lang="en-GB" smtClean="0"/>
          </a:p>
        </p:txBody>
      </p:sp>
      <p:sp>
        <p:nvSpPr>
          <p:cNvPr id="4505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GB" smtClean="0"/>
              <a:t>2</a:t>
            </a:r>
            <a:r>
              <a:rPr lang="lv-LV" smtClean="0">
                <a:latin typeface="Arial" charset="0"/>
              </a:rPr>
              <a:t>.</a:t>
            </a:r>
            <a:r>
              <a:rPr lang="en-GB" smtClean="0"/>
              <a:t> </a:t>
            </a:r>
            <a:r>
              <a:rPr lang="lv-LV" smtClean="0">
                <a:latin typeface="Arial" charset="0"/>
              </a:rPr>
              <a:t>Samuēla</a:t>
            </a:r>
            <a:r>
              <a:rPr lang="en-GB" smtClean="0"/>
              <a:t> 7</a:t>
            </a:r>
          </a:p>
        </p:txBody>
      </p:sp>
      <p:sp>
        <p:nvSpPr>
          <p:cNvPr id="46082" name="Content Placeholder 2"/>
          <p:cNvSpPr>
            <a:spLocks noGrp="1"/>
          </p:cNvSpPr>
          <p:nvPr>
            <p:ph idx="1"/>
          </p:nvPr>
        </p:nvSpPr>
        <p:spPr/>
        <p:txBody>
          <a:bodyPr/>
          <a:lstStyle/>
          <a:p>
            <a:pPr eaLnBrk="1" hangingPunct="1">
              <a:lnSpc>
                <a:spcPct val="80000"/>
              </a:lnSpc>
            </a:pPr>
            <a:r>
              <a:rPr lang="en-GB" sz="2200" smtClean="0"/>
              <a:t>“</a:t>
            </a:r>
            <a:r>
              <a:rPr lang="lv-LV" sz="2200" smtClean="0">
                <a:latin typeface="Arial" charset="0"/>
              </a:rPr>
              <a:t>Kad tavs laiks būs piepildījies un tu dusēsi līdz ar saviem tēviem, tad Es uzcelšu tavu dzimumu pēc tevis, kas nāks no tavām miesām, tam Es nostiprināšu viņa ķēniņa valstību. Un tas uzcels namu Manam Vārdam, un Es nostiprināšu viņa ķēniņa valstības troni uz mūžīgiem laikiem. Es viņam būšu par tēvu, un viņš man būs par dēlu. Ja tad viņš pret Mani apgrēkosies, tad Es viņu pārmācīšu ar rīksti un ar cilvēka bērna sitieniem. Bet Savu žēlastību Es no viņa neatņemšu, kā to atņēmu no Saula, ko Es esmu atmetis tavā priekšā. Nē, bet tavs nams un tava ķēniņa valstība – tie pastāvēs mūžīgi Manā priekšā; tavam goda krēslam būs nesatricināmam būt mūžīgi!</a:t>
            </a:r>
            <a:r>
              <a:rPr lang="en-GB" sz="2200" smtClean="0"/>
              <a:t>” (</a:t>
            </a:r>
            <a:r>
              <a:rPr lang="lv-LV" sz="2200" smtClean="0">
                <a:latin typeface="Arial" charset="0"/>
              </a:rPr>
              <a:t>pp</a:t>
            </a:r>
            <a:r>
              <a:rPr lang="en-GB" sz="2200" smtClean="0"/>
              <a:t>.12-16).</a:t>
            </a:r>
          </a:p>
          <a:p>
            <a:pPr eaLnBrk="1" hangingPunct="1">
              <a:lnSpc>
                <a:spcPct val="80000"/>
              </a:lnSpc>
            </a:pPr>
            <a:endParaRPr lang="en-GB" sz="22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lv-LV" smtClean="0">
                <a:latin typeface="Arial" charset="0"/>
              </a:rPr>
              <a:t>Jēzus ir īpašais Dāvida dēls</a:t>
            </a:r>
            <a:endParaRPr lang="en-GB" smtClean="0"/>
          </a:p>
        </p:txBody>
      </p:sp>
      <p:sp>
        <p:nvSpPr>
          <p:cNvPr id="47106" name="Content Placeholder 2"/>
          <p:cNvSpPr>
            <a:spLocks noGrp="1"/>
          </p:cNvSpPr>
          <p:nvPr>
            <p:ph idx="1"/>
          </p:nvPr>
        </p:nvSpPr>
        <p:spPr/>
        <p:txBody>
          <a:bodyPr/>
          <a:lstStyle/>
          <a:p>
            <a:pPr eaLnBrk="1" hangingPunct="1">
              <a:lnSpc>
                <a:spcPct val="80000"/>
              </a:lnSpc>
            </a:pPr>
            <a:r>
              <a:rPr lang="en-GB" sz="2200" smtClean="0"/>
              <a:t>“</a:t>
            </a:r>
            <a:r>
              <a:rPr lang="lv-LV" sz="2200" smtClean="0">
                <a:latin typeface="Arial" charset="0"/>
              </a:rPr>
              <a:t>Es esmu Dāvida sakne un dzimums</a:t>
            </a:r>
            <a:r>
              <a:rPr lang="en-GB" sz="2200" smtClean="0"/>
              <a:t>”, </a:t>
            </a:r>
            <a:r>
              <a:rPr lang="lv-LV" sz="2200" smtClean="0">
                <a:latin typeface="Arial" charset="0"/>
              </a:rPr>
              <a:t>Jēzus teica</a:t>
            </a:r>
            <a:r>
              <a:rPr lang="en-GB" sz="2200" smtClean="0"/>
              <a:t> (</a:t>
            </a:r>
            <a:r>
              <a:rPr lang="lv-LV" sz="2200" smtClean="0">
                <a:latin typeface="Arial" charset="0"/>
              </a:rPr>
              <a:t>Atkl</a:t>
            </a:r>
            <a:r>
              <a:rPr lang="en-GB" sz="2200" smtClean="0"/>
              <a:t>. 22:16).</a:t>
            </a:r>
          </a:p>
          <a:p>
            <a:pPr eaLnBrk="1" hangingPunct="1">
              <a:lnSpc>
                <a:spcPct val="80000"/>
              </a:lnSpc>
            </a:pPr>
            <a:r>
              <a:rPr lang="en-GB" sz="2200" smtClean="0"/>
              <a:t>“(</a:t>
            </a:r>
            <a:r>
              <a:rPr lang="lv-LV" sz="2200" smtClean="0">
                <a:latin typeface="Arial" charset="0"/>
              </a:rPr>
              <a:t>Jēzus</a:t>
            </a:r>
            <a:r>
              <a:rPr lang="en-GB" sz="2200" smtClean="0"/>
              <a:t>), </a:t>
            </a:r>
            <a:r>
              <a:rPr lang="lv-LV" sz="2200" smtClean="0">
                <a:latin typeface="Arial" charset="0"/>
              </a:rPr>
              <a:t>kas pēc miesas cēlies no Dāvida</a:t>
            </a:r>
            <a:r>
              <a:rPr lang="en-GB" sz="2200" smtClean="0"/>
              <a:t>” (Rom. 1:3).</a:t>
            </a:r>
          </a:p>
          <a:p>
            <a:pPr eaLnBrk="1" hangingPunct="1">
              <a:lnSpc>
                <a:spcPct val="80000"/>
              </a:lnSpc>
            </a:pPr>
            <a:r>
              <a:rPr lang="en-GB" sz="2200" smtClean="0"/>
              <a:t>“</a:t>
            </a:r>
            <a:r>
              <a:rPr lang="lv-LV" sz="2200" smtClean="0">
                <a:latin typeface="Arial" charset="0"/>
              </a:rPr>
              <a:t>No viņa pēcnācējiem Dievs, kā solījis, Israēlam sūtījis Pestītāju Jēzu</a:t>
            </a:r>
            <a:r>
              <a:rPr lang="en-GB" sz="2200" smtClean="0"/>
              <a:t>” (</a:t>
            </a:r>
            <a:r>
              <a:rPr lang="lv-LV" sz="2200" smtClean="0">
                <a:latin typeface="Arial" charset="0"/>
              </a:rPr>
              <a:t>Ap.d.</a:t>
            </a:r>
            <a:r>
              <a:rPr lang="en-GB" sz="2200" smtClean="0"/>
              <a:t> 13:23).</a:t>
            </a:r>
          </a:p>
          <a:p>
            <a:pPr eaLnBrk="1" hangingPunct="1">
              <a:lnSpc>
                <a:spcPct val="80000"/>
              </a:lnSpc>
            </a:pPr>
            <a:r>
              <a:rPr lang="lv-LV" sz="2200" smtClean="0">
                <a:latin typeface="Arial" charset="0"/>
              </a:rPr>
              <a:t>Jaunavai Marijai eņģelis par viņas dēlu Jēzu teica</a:t>
            </a:r>
            <a:r>
              <a:rPr lang="en-GB" sz="2200" smtClean="0"/>
              <a:t>: “</a:t>
            </a:r>
            <a:r>
              <a:rPr lang="lv-LV" sz="2200" smtClean="0">
                <a:latin typeface="Arial" charset="0"/>
              </a:rPr>
              <a:t>Tas Kungs Tam dos Viņa tēva (senča) Dāvida troni… un Viņa valstībai nebūs gala</a:t>
            </a:r>
            <a:r>
              <a:rPr lang="en-GB" sz="2200" smtClean="0"/>
              <a:t>” (Lk. 1:32,33).</a:t>
            </a:r>
            <a:r>
              <a:rPr lang="lv-LV" sz="2200" smtClean="0">
                <a:latin typeface="Arial" charset="0"/>
              </a:rPr>
              <a:t> Tas attiecina apsolījumu par Dāvida sēklu 2.Sam.7:13 uz Jēzu</a:t>
            </a:r>
            <a:r>
              <a:rPr lang="en-GB" sz="2200" smtClean="0"/>
              <a:t>.</a:t>
            </a:r>
          </a:p>
          <a:p>
            <a:pPr eaLnBrk="1" hangingPunct="1">
              <a:lnSpc>
                <a:spcPct val="80000"/>
              </a:lnSpc>
            </a:pPr>
            <a:endParaRPr lang="en-GB" sz="22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pPr eaLnBrk="1" hangingPunct="1"/>
            <a:r>
              <a:rPr lang="lv-LV" smtClean="0">
                <a:latin typeface="Arial" charset="0"/>
              </a:rPr>
              <a:t>Jēzus piedzimšana jaunavai</a:t>
            </a:r>
            <a:endParaRPr lang="en-GB" smtClean="0"/>
          </a:p>
        </p:txBody>
      </p:sp>
      <p:sp>
        <p:nvSpPr>
          <p:cNvPr id="48130" name="Content Placeholder 2"/>
          <p:cNvSpPr>
            <a:spLocks noGrp="1"/>
          </p:cNvSpPr>
          <p:nvPr>
            <p:ph idx="1"/>
          </p:nvPr>
        </p:nvSpPr>
        <p:spPr>
          <a:xfrm>
            <a:off x="539750" y="2205038"/>
            <a:ext cx="8229600" cy="4389437"/>
          </a:xfrm>
        </p:spPr>
        <p:txBody>
          <a:bodyPr/>
          <a:lstStyle/>
          <a:p>
            <a:pPr eaLnBrk="1" hangingPunct="1">
              <a:lnSpc>
                <a:spcPct val="90000"/>
              </a:lnSpc>
            </a:pPr>
            <a:r>
              <a:rPr lang="en-GB" sz="2400" smtClean="0"/>
              <a:t>“</a:t>
            </a:r>
            <a:r>
              <a:rPr lang="lv-LV" sz="2400" smtClean="0">
                <a:latin typeface="Arial" charset="0"/>
              </a:rPr>
              <a:t>Tavu dzimumu… kas nāks no tavām miesām… Es viņam būšu par tēvu, un viņš Man būs par dēlu</a:t>
            </a:r>
            <a:r>
              <a:rPr lang="en-GB" sz="2400" smtClean="0"/>
              <a:t>.” “...</a:t>
            </a:r>
            <a:r>
              <a:rPr lang="lv-LV" sz="2400" smtClean="0">
                <a:latin typeface="Arial" charset="0"/>
              </a:rPr>
              <a:t>no tavas miesas augļiem vienu Es celšu uz tava troņa</a:t>
            </a:r>
            <a:r>
              <a:rPr lang="en-GB" sz="2400" smtClean="0"/>
              <a:t>” (2 Sam. 7:12,14; Ps. 132:11). </a:t>
            </a:r>
            <a:r>
              <a:rPr lang="lv-LV" sz="2400" smtClean="0">
                <a:latin typeface="Arial" charset="0"/>
              </a:rPr>
              <a:t>Jēzum, pēcnācējam, bija jānāk no Dāvida miesām, taču Dievam bija jābūt viņa Tēvam. Tas tā varēja notikt tikai bērnam piedzimstot jaunavai, kā tas aprakstīts Jaunajā Derībā; Jēzus māte bija Marija, Dāvida pēcnācēja</a:t>
            </a:r>
            <a:r>
              <a:rPr lang="en-GB" sz="2400" smtClean="0"/>
              <a:t> (Lk. 1:32), </a:t>
            </a:r>
            <a:r>
              <a:rPr lang="lv-LV" sz="2400" smtClean="0">
                <a:latin typeface="Arial" charset="0"/>
              </a:rPr>
              <a:t>bet viņam nebija tēva no cilvēku vidus</a:t>
            </a:r>
            <a:r>
              <a:rPr lang="en-GB" sz="2400" smtClean="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lv-LV" smtClean="0">
                <a:latin typeface="Arial" charset="0"/>
              </a:rPr>
              <a:t>Jēzus celtais nams</a:t>
            </a:r>
            <a:endParaRPr lang="en-GB" smtClean="0"/>
          </a:p>
        </p:txBody>
      </p:sp>
      <p:sp>
        <p:nvSpPr>
          <p:cNvPr id="49154" name="Content Placeholder 2"/>
          <p:cNvSpPr>
            <a:spLocks noGrp="1"/>
          </p:cNvSpPr>
          <p:nvPr>
            <p:ph idx="1"/>
          </p:nvPr>
        </p:nvSpPr>
        <p:spPr>
          <a:xfrm>
            <a:off x="468313" y="1989138"/>
            <a:ext cx="8229600" cy="4389437"/>
          </a:xfrm>
        </p:spPr>
        <p:txBody>
          <a:bodyPr/>
          <a:lstStyle/>
          <a:p>
            <a:pPr eaLnBrk="1" hangingPunct="1">
              <a:lnSpc>
                <a:spcPct val="90000"/>
              </a:lnSpc>
            </a:pPr>
            <a:r>
              <a:rPr lang="en-GB" sz="2400" smtClean="0"/>
              <a:t>“</a:t>
            </a:r>
            <a:r>
              <a:rPr lang="lv-LV" sz="2400" smtClean="0">
                <a:latin typeface="Arial" charset="0"/>
              </a:rPr>
              <a:t>Tas uzcels namu Manam Vārdam</a:t>
            </a:r>
            <a:r>
              <a:rPr lang="en-GB" sz="2400" smtClean="0"/>
              <a:t>” (2</a:t>
            </a:r>
            <a:r>
              <a:rPr lang="lv-LV" sz="2400" smtClean="0">
                <a:latin typeface="Arial" charset="0"/>
              </a:rPr>
              <a:t>.</a:t>
            </a:r>
            <a:r>
              <a:rPr lang="en-GB" sz="2400" smtClean="0"/>
              <a:t> Sam. 7:13) </a:t>
            </a:r>
            <a:r>
              <a:rPr lang="lv-LV" sz="2400" smtClean="0">
                <a:latin typeface="Arial" charset="0"/>
              </a:rPr>
              <a:t>norāda uz to, ka Jēzus uzcels templi Dievam. Dieva “nams” ir vieta, kur Viņš vēlētos dzīvot, un Jes.66:1,2 teikts, ka Viņš dzīvos to cilvēku sirdīs, kas Viņa vārdu bīstas</a:t>
            </a:r>
            <a:r>
              <a:rPr lang="en-GB" sz="2400" smtClean="0"/>
              <a:t>. </a:t>
            </a:r>
            <a:r>
              <a:rPr lang="lv-LV" sz="2400" smtClean="0">
                <a:latin typeface="Arial" charset="0"/>
              </a:rPr>
              <a:t>Tādēļ Jēzus ceļ garīgo templi Dievam par apmešanās vietu, kas sastāvēs no patiesi ticīgajiem. Līdz ar to Jēzus nosaukums par izredzētu Dieva nama stūra akmeni (1.Pēt.2:4-8) un kristiešu - par garīga nama dzīvajiem akmeņiem (1.Pēt.2-5) lieti iederas šajā kontekstā. </a:t>
            </a:r>
            <a:endParaRPr lang="en-GB" sz="2400" smtClean="0"/>
          </a:p>
          <a:p>
            <a:pPr eaLnBrk="1" hangingPunct="1">
              <a:lnSpc>
                <a:spcPct val="90000"/>
              </a:lnSpc>
            </a:pPr>
            <a:endParaRPr lang="en-GB" sz="24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pPr eaLnBrk="1" hangingPunct="1"/>
            <a:r>
              <a:rPr lang="lv-LV" smtClean="0">
                <a:latin typeface="Arial" charset="0"/>
              </a:rPr>
              <a:t>Sēdēt Dāvida tronī</a:t>
            </a:r>
            <a:endParaRPr lang="en-GB" smtClean="0"/>
          </a:p>
        </p:txBody>
      </p:sp>
      <p:sp>
        <p:nvSpPr>
          <p:cNvPr id="50178" name="Content Placeholder 2"/>
          <p:cNvSpPr>
            <a:spLocks noGrp="1"/>
          </p:cNvSpPr>
          <p:nvPr>
            <p:ph idx="1"/>
          </p:nvPr>
        </p:nvSpPr>
        <p:spPr/>
        <p:txBody>
          <a:bodyPr/>
          <a:lstStyle/>
          <a:p>
            <a:pPr eaLnBrk="1" hangingPunct="1">
              <a:lnSpc>
                <a:spcPct val="80000"/>
              </a:lnSpc>
            </a:pPr>
            <a:r>
              <a:rPr lang="en-GB" sz="2400" smtClean="0"/>
              <a:t>“</a:t>
            </a:r>
            <a:r>
              <a:rPr lang="lv-LV" sz="2400" smtClean="0">
                <a:latin typeface="Arial" charset="0"/>
              </a:rPr>
              <a:t>Es nostiprināšu viņa (Kristus) ķēniņa valstības troni uz mūžīgiem laikiem… tavs nams un tava ķēniņa valstība – tie pastāvēs mūžīgi</a:t>
            </a:r>
            <a:r>
              <a:rPr lang="en-GB" sz="2400" smtClean="0"/>
              <a:t>” (2</a:t>
            </a:r>
            <a:r>
              <a:rPr lang="lv-LV" sz="2400" smtClean="0">
                <a:latin typeface="Arial" charset="0"/>
              </a:rPr>
              <a:t>.</a:t>
            </a:r>
            <a:r>
              <a:rPr lang="en-GB" sz="2400" smtClean="0"/>
              <a:t> Sam. 7:13,16 </a:t>
            </a:r>
            <a:r>
              <a:rPr lang="lv-LV" sz="2400" smtClean="0">
                <a:latin typeface="Arial" charset="0"/>
              </a:rPr>
              <a:t>salīdz. ar</a:t>
            </a:r>
            <a:r>
              <a:rPr lang="en-GB" sz="2400" smtClean="0"/>
              <a:t> </a:t>
            </a:r>
            <a:r>
              <a:rPr lang="lv-LV" sz="2400" smtClean="0">
                <a:latin typeface="Arial" charset="0"/>
              </a:rPr>
              <a:t>Je</a:t>
            </a:r>
            <a:r>
              <a:rPr lang="en-GB" sz="2400" smtClean="0"/>
              <a:t>s. 9:6,7). </a:t>
            </a:r>
            <a:r>
              <a:rPr lang="lv-LV" sz="2400" smtClean="0">
                <a:latin typeface="Arial" charset="0"/>
              </a:rPr>
              <a:t>Lūkas 1:31-35 šie vārdi attiecināti uz Jēzu. Tādējādi, Kristus valstība balstīsies uz Dāvida Izraēlas valstību; tas nozīmē, ka nākamā Dieva Valstība būs Izraēla valstības atjaunošana. Lai piepildītu šo apsolījumu Kristum ir jāvalda, sēžot  Dāvida “tronī”, vai valdīšanas vietā. Un šī vieta bija Jeruzaleme. Lai piepildītos šie apsolījumi Valstībai jābūt nodibinātai šeit, uz zemes.   </a:t>
            </a:r>
            <a:endParaRPr lang="en-GB" sz="2400" smtClean="0"/>
          </a:p>
          <a:p>
            <a:pPr eaLnBrk="1" hangingPunct="1">
              <a:lnSpc>
                <a:spcPct val="80000"/>
              </a:lnSpc>
            </a:pPr>
            <a:endParaRPr lang="en-GB" sz="24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lv-LV" smtClean="0">
                <a:latin typeface="Arial" charset="0"/>
              </a:rPr>
              <a:t>Valstība</a:t>
            </a:r>
            <a:endParaRPr lang="en-GB" smtClean="0"/>
          </a:p>
        </p:txBody>
      </p:sp>
      <p:sp>
        <p:nvSpPr>
          <p:cNvPr id="51202" name="Content Placeholder 2"/>
          <p:cNvSpPr>
            <a:spLocks noGrp="1"/>
          </p:cNvSpPr>
          <p:nvPr>
            <p:ph idx="1"/>
          </p:nvPr>
        </p:nvSpPr>
        <p:spPr/>
        <p:txBody>
          <a:bodyPr/>
          <a:lstStyle/>
          <a:p>
            <a:pPr eaLnBrk="1" hangingPunct="1"/>
            <a:r>
              <a:rPr lang="en-GB" smtClean="0"/>
              <a:t>“Your house and your kingdom shall be established for ever before you” (2 Sam. 7:16) suggests that David would witness the establishment of Christ’s eternal kingdom. This was therefore an indirect promise that he would be resurrected at Christ’s return so that he could see with his own eyes the kingdom being set up world-wide, with Jesus reigning from Jerusalem.</a:t>
            </a:r>
          </a:p>
          <a:p>
            <a:pPr eaLnBrk="1" hangingPunct="1"/>
            <a:endParaRPr lang="en-GB"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pPr eaLnBrk="1" hangingPunct="1"/>
            <a:r>
              <a:rPr lang="lv-LV" smtClean="0">
                <a:latin typeface="Arial" charset="0"/>
              </a:rPr>
              <a:t>Aplama domāšana</a:t>
            </a:r>
            <a:endParaRPr lang="en-GB" smtClean="0"/>
          </a:p>
        </p:txBody>
      </p:sp>
      <p:sp>
        <p:nvSpPr>
          <p:cNvPr id="52226" name="Content Placeholder 2"/>
          <p:cNvSpPr>
            <a:spLocks noGrp="1"/>
          </p:cNvSpPr>
          <p:nvPr>
            <p:ph idx="1"/>
          </p:nvPr>
        </p:nvSpPr>
        <p:spPr/>
        <p:txBody>
          <a:bodyPr/>
          <a:lstStyle/>
          <a:p>
            <a:pPr eaLnBrk="1" hangingPunct="1">
              <a:lnSpc>
                <a:spcPct val="90000"/>
              </a:lnSpc>
              <a:buFont typeface="Wingdings 2" pitchFamily="18" charset="2"/>
              <a:buNone/>
            </a:pPr>
            <a:endParaRPr lang="en-GB" sz="2200" smtClean="0"/>
          </a:p>
          <a:p>
            <a:pPr eaLnBrk="1" hangingPunct="1">
              <a:lnSpc>
                <a:spcPct val="90000"/>
              </a:lnSpc>
              <a:buFont typeface="Wingdings 2" pitchFamily="18" charset="2"/>
              <a:buNone/>
            </a:pPr>
            <a:endParaRPr lang="en-GB" sz="2200" smtClean="0"/>
          </a:p>
          <a:p>
            <a:pPr eaLnBrk="1" hangingPunct="1">
              <a:lnSpc>
                <a:spcPct val="90000"/>
              </a:lnSpc>
            </a:pPr>
            <a:r>
              <a:rPr lang="lv-LV" sz="2200" smtClean="0">
                <a:latin typeface="Arial" charset="0"/>
              </a:rPr>
              <a:t>Populārā kristietība ir pieņēmusi mācības, kas ir pilnīgā pretrunā ar šīm brīnišķajām patiesībām.</a:t>
            </a:r>
          </a:p>
          <a:p>
            <a:pPr eaLnBrk="1" hangingPunct="1">
              <a:lnSpc>
                <a:spcPct val="90000"/>
              </a:lnSpc>
            </a:pPr>
            <a:r>
              <a:rPr lang="lv-LV" sz="2200" smtClean="0">
                <a:latin typeface="Arial" charset="0"/>
              </a:rPr>
              <a:t>Ja Jēzus ir “iepriekš pastāvējis”, proti, pastāvējis kā persona pirms piedzimšanas, tas padara apsolījumus, ka Jēzus būs Dāvida pēctecis, par muļķībām.</a:t>
            </a:r>
          </a:p>
          <a:p>
            <a:pPr eaLnBrk="1" hangingPunct="1">
              <a:lnSpc>
                <a:spcPct val="90000"/>
              </a:lnSpc>
            </a:pPr>
            <a:r>
              <a:rPr lang="lv-LV" sz="2200" smtClean="0">
                <a:latin typeface="Arial" charset="0"/>
              </a:rPr>
              <a:t>Ja Dieva Valstība būs debesīs, tad Jēzus nevar atjaunot Dāvida Izraēlas valstību, kā arī nevar valdīt Dāvida “tronī”, vai valdīšanas vietā. Tas viss notika uz zemes, tātad to atjaunošanai jābūt turpat.   </a:t>
            </a:r>
            <a:endParaRPr lang="en-GB" sz="2200" smtClean="0">
              <a:latin typeface="Arial"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5" name="Oval 7"/>
          <p:cNvSpPr>
            <a:spLocks noChangeArrowheads="1"/>
          </p:cNvSpPr>
          <p:nvPr/>
        </p:nvSpPr>
        <p:spPr bwMode="auto">
          <a:xfrm>
            <a:off x="3276600" y="5181600"/>
            <a:ext cx="2286000" cy="1066800"/>
          </a:xfrm>
          <a:prstGeom prst="ellipse">
            <a:avLst/>
          </a:prstGeom>
          <a:solidFill>
            <a:schemeClr val="folHlink"/>
          </a:solidFill>
          <a:ln w="57150">
            <a:solidFill>
              <a:schemeClr val="tx1"/>
            </a:solidFill>
            <a:round/>
            <a:headEnd/>
            <a:tailEnd/>
          </a:ln>
          <a:effectLst/>
        </p:spPr>
        <p:txBody>
          <a:bodyPr wrap="none" anchor="ctr"/>
          <a:lstStyle/>
          <a:p>
            <a:pPr algn="ctr">
              <a:defRPr/>
            </a:pPr>
            <a:r>
              <a:rPr lang="lv-LV" sz="5400" b="1" i="1">
                <a:effectLst>
                  <a:outerShdw blurRad="38100" dist="38100" dir="2700000" algn="tl">
                    <a:srgbClr val="FFFFFF"/>
                  </a:outerShdw>
                </a:effectLst>
              </a:rPr>
              <a:t>Jā!</a:t>
            </a:r>
            <a:endParaRPr lang="en-US" sz="5400" b="1" i="1">
              <a:effectLst>
                <a:outerShdw blurRad="38100" dist="38100" dir="2700000" algn="tl">
                  <a:srgbClr val="FFFFFF"/>
                </a:outerShdw>
              </a:effectLst>
            </a:endParaRPr>
          </a:p>
        </p:txBody>
      </p:sp>
      <p:sp>
        <p:nvSpPr>
          <p:cNvPr id="53250" name="Rectangle 2"/>
          <p:cNvSpPr>
            <a:spLocks noChangeArrowheads="1"/>
          </p:cNvSpPr>
          <p:nvPr/>
        </p:nvSpPr>
        <p:spPr bwMode="auto">
          <a:xfrm>
            <a:off x="2438400" y="4648200"/>
            <a:ext cx="4114800" cy="228600"/>
          </a:xfrm>
          <a:prstGeom prst="rect">
            <a:avLst/>
          </a:prstGeom>
          <a:solidFill>
            <a:schemeClr val="folHlink"/>
          </a:solidFill>
          <a:ln w="9525">
            <a:noFill/>
            <a:miter lim="800000"/>
            <a:headEnd/>
            <a:tailEnd/>
          </a:ln>
        </p:spPr>
        <p:txBody>
          <a:bodyPr wrap="none" anchor="ctr"/>
          <a:lstStyle/>
          <a:p>
            <a:pPr algn="ctr"/>
            <a:endParaRPr lang="en-US">
              <a:latin typeface="Constantia" pitchFamily="18" charset="0"/>
            </a:endParaRPr>
          </a:p>
        </p:txBody>
      </p:sp>
      <p:sp>
        <p:nvSpPr>
          <p:cNvPr id="43011" name="Text Box 3"/>
          <p:cNvSpPr txBox="1">
            <a:spLocks noChangeArrowheads="1"/>
          </p:cNvSpPr>
          <p:nvPr/>
        </p:nvSpPr>
        <p:spPr bwMode="auto">
          <a:xfrm>
            <a:off x="1600200" y="990600"/>
            <a:ext cx="5715000" cy="3381375"/>
          </a:xfrm>
          <a:prstGeom prst="rect">
            <a:avLst/>
          </a:prstGeom>
          <a:noFill/>
          <a:ln w="9525">
            <a:noFill/>
            <a:miter lim="800000"/>
            <a:headEnd/>
            <a:tailEnd/>
          </a:ln>
          <a:effectLst/>
        </p:spPr>
        <p:txBody>
          <a:bodyPr>
            <a:spAutoFit/>
          </a:bodyPr>
          <a:lstStyle/>
          <a:p>
            <a:pPr algn="ctr">
              <a:spcBef>
                <a:spcPct val="50000"/>
              </a:spcBef>
              <a:defRPr/>
            </a:pPr>
            <a:r>
              <a:rPr lang="lv-LV" sz="5400" b="1">
                <a:effectLst>
                  <a:outerShdw blurRad="38100" dist="38100" dir="2700000" algn="tl">
                    <a:srgbClr val="C0C0C0"/>
                  </a:outerShdw>
                </a:effectLst>
              </a:rPr>
              <a:t>Apsolījuma derības Ābrahāmam un Dāvidam</a:t>
            </a:r>
            <a:endParaRPr lang="en-US" sz="5400" b="1">
              <a:effectLst>
                <a:outerShdw blurRad="38100" dist="38100" dir="2700000" algn="tl">
                  <a:srgbClr val="C0C0C0"/>
                </a:outerShdw>
              </a:effectLst>
              <a:latin typeface="BernhardFashion BT" pitchFamily="82" charset="0"/>
            </a:endParaRPr>
          </a:p>
        </p:txBody>
      </p:sp>
      <p:sp>
        <p:nvSpPr>
          <p:cNvPr id="43012" name="Text Box 4"/>
          <p:cNvSpPr txBox="1">
            <a:spLocks noChangeArrowheads="1"/>
          </p:cNvSpPr>
          <p:nvPr/>
        </p:nvSpPr>
        <p:spPr bwMode="auto">
          <a:xfrm>
            <a:off x="1447800" y="4191000"/>
            <a:ext cx="6248400" cy="701675"/>
          </a:xfrm>
          <a:prstGeom prst="rect">
            <a:avLst/>
          </a:prstGeom>
          <a:noFill/>
          <a:ln w="9525">
            <a:noFill/>
            <a:miter lim="800000"/>
            <a:headEnd/>
            <a:tailEnd/>
          </a:ln>
          <a:effectLst/>
        </p:spPr>
        <p:txBody>
          <a:bodyPr>
            <a:spAutoFit/>
          </a:bodyPr>
          <a:lstStyle/>
          <a:p>
            <a:pPr algn="ctr">
              <a:spcBef>
                <a:spcPct val="50000"/>
              </a:spcBef>
              <a:defRPr/>
            </a:pPr>
            <a:r>
              <a:rPr lang="lv-LV" sz="4000" b="1" i="1">
                <a:effectLst>
                  <a:outerShdw blurRad="38100" dist="38100" dir="2700000" algn="tl">
                    <a:srgbClr val="C0C0C0"/>
                  </a:outerShdw>
                </a:effectLst>
              </a:rPr>
              <a:t>Vai tās ietver arī tevi?</a:t>
            </a:r>
            <a:endParaRPr lang="en-US" sz="2800" b="1" i="1">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43015"/>
                                        </p:tgtEl>
                                        <p:attrNameLst>
                                          <p:attrName>style.visibility</p:attrName>
                                        </p:attrNameLst>
                                      </p:cBhvr>
                                      <p:to>
                                        <p:strVal val="visible"/>
                                      </p:to>
                                    </p:set>
                                    <p:anim calcmode="lin" valueType="num">
                                      <p:cBhvr>
                                        <p:cTn id="7" dur="500" fill="hold"/>
                                        <p:tgtEl>
                                          <p:spTgt spid="43015"/>
                                        </p:tgtEl>
                                        <p:attrNameLst>
                                          <p:attrName>ppt_w</p:attrName>
                                        </p:attrNameLst>
                                      </p:cBhvr>
                                      <p:tavLst>
                                        <p:tav tm="0">
                                          <p:val>
                                            <p:strVal val="4/3*#ppt_w"/>
                                          </p:val>
                                        </p:tav>
                                        <p:tav tm="100000">
                                          <p:val>
                                            <p:strVal val="#ppt_w"/>
                                          </p:val>
                                        </p:tav>
                                      </p:tavLst>
                                    </p:anim>
                                    <p:anim calcmode="lin" valueType="num">
                                      <p:cBhvr>
                                        <p:cTn id="8" dur="500" fill="hold"/>
                                        <p:tgtEl>
                                          <p:spTgt spid="43015"/>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endParaRPr lang="en-GB" smtClean="0"/>
          </a:p>
        </p:txBody>
      </p:sp>
      <p:sp>
        <p:nvSpPr>
          <p:cNvPr id="16386" name="Content Placeholder 2"/>
          <p:cNvSpPr>
            <a:spLocks noGrp="1"/>
          </p:cNvSpPr>
          <p:nvPr>
            <p:ph idx="1"/>
          </p:nvPr>
        </p:nvSpPr>
        <p:spPr/>
        <p:txBody>
          <a:bodyPr/>
          <a:lstStyle/>
          <a:p>
            <a:pPr eaLnBrk="1" hangingPunct="1">
              <a:lnSpc>
                <a:spcPct val="90000"/>
              </a:lnSpc>
            </a:pPr>
            <a:r>
              <a:rPr lang="lv-LV" sz="2400" smtClean="0">
                <a:latin typeface="Arial" charset="0"/>
              </a:rPr>
              <a:t>Pāvils runāja par nākamo balvu, kuras dēļ viņš bija gatavs visu zaudēt. “Tagad mani tiesā par cerību, ka Dievs piepildīs apsolījumu, ko Viņš mūsu tēviem devis… Par šo cerību … jūdi mani apsūdz” </a:t>
            </a:r>
            <a:r>
              <a:rPr lang="en-GB" sz="2400" smtClean="0"/>
              <a:t>(</a:t>
            </a:r>
            <a:r>
              <a:rPr lang="lv-LV" sz="2400" smtClean="0">
                <a:latin typeface="Arial" charset="0"/>
              </a:rPr>
              <a:t>Ap.d.</a:t>
            </a:r>
            <a:r>
              <a:rPr lang="en-GB" sz="2400" smtClean="0"/>
              <a:t> </a:t>
            </a:r>
            <a:r>
              <a:rPr lang="lv-LV" sz="2400" smtClean="0">
                <a:latin typeface="Arial" charset="0"/>
              </a:rPr>
              <a:t>26:6,7)</a:t>
            </a:r>
            <a:r>
              <a:rPr lang="en-GB" sz="2400" smtClean="0"/>
              <a:t>.</a:t>
            </a:r>
            <a:r>
              <a:rPr lang="lv-LV" sz="2400" smtClean="0">
                <a:latin typeface="Arial" charset="0"/>
              </a:rPr>
              <a:t> Viņš bija veltījis lielu daļu savas dzīves, sludinot “prieka vēsti” (evaņģēliju), kā šo tēviem doto apsolījumu Dievs piepildījis, uzmodinādams Jēzu (Ap.d.13:32,33).</a:t>
            </a:r>
            <a:r>
              <a:rPr lang="en-GB" sz="2400" smtClean="0"/>
              <a:t> </a:t>
            </a:r>
            <a:r>
              <a:rPr lang="lv-LV" sz="2400" smtClean="0">
                <a:latin typeface="Arial" charset="0"/>
              </a:rPr>
              <a:t>Pāvils skaidroja, ka ticība Dieva apsolījumiem devusi cerību, ka Dievs uzmodinās mirušos</a:t>
            </a:r>
            <a:r>
              <a:rPr lang="en-GB" sz="2400" smtClean="0"/>
              <a:t> (</a:t>
            </a:r>
            <a:r>
              <a:rPr lang="lv-LV" sz="2400" smtClean="0">
                <a:latin typeface="Arial" charset="0"/>
              </a:rPr>
              <a:t>Ap.d. 26:6-8 salīdz. ar 23:8)</a:t>
            </a:r>
            <a:r>
              <a:rPr lang="en-GB" sz="2400" smtClean="0"/>
              <a:t>, </a:t>
            </a:r>
            <a:r>
              <a:rPr lang="lv-LV" sz="2400" smtClean="0">
                <a:latin typeface="Arial" charset="0"/>
              </a:rPr>
              <a:t>atziņu par Kristus otro atnākšanu tiesas dienā un nākamo Dieva Valstību </a:t>
            </a:r>
            <a:r>
              <a:rPr lang="en-GB" sz="2400" smtClean="0"/>
              <a:t>(</a:t>
            </a:r>
            <a:r>
              <a:rPr lang="lv-LV" sz="2400" smtClean="0">
                <a:latin typeface="Arial" charset="0"/>
              </a:rPr>
              <a:t>Ap.d. 24:25; 28:20,31). Ir no paša sākuma jāizprot, ka īstenā kristiešu cerība ir “Izraēla cerība”. </a:t>
            </a:r>
            <a:endParaRPr lang="en-GB" sz="24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5"/>
          <p:cNvSpPr txBox="1">
            <a:spLocks noGrp="1" noChangeArrowheads="1"/>
          </p:cNvSpPr>
          <p:nvPr>
            <p:ph type="title"/>
          </p:nvPr>
        </p:nvSpPr>
        <p:spPr/>
        <p:txBody>
          <a:bodyPr>
            <a:normAutofit/>
          </a:bodyPr>
          <a:lstStyle/>
          <a:p>
            <a:pPr eaLnBrk="1" hangingPunct="1">
              <a:spcBef>
                <a:spcPct val="50000"/>
              </a:spcBef>
            </a:pPr>
            <a:r>
              <a:rPr lang="lv-LV" b="1" i="1" smtClean="0">
                <a:effectLst>
                  <a:outerShdw blurRad="38100" dist="38100" dir="2700000" algn="tl">
                    <a:srgbClr val="C0C0C0"/>
                  </a:outerShdw>
                </a:effectLst>
              </a:rPr>
              <a:t>Vai tas tev tiek piedāvāts</a:t>
            </a:r>
            <a:r>
              <a:rPr lang="en-US" b="1" i="1" smtClean="0">
                <a:effectLst>
                  <a:outerShdw blurRad="38100" dist="38100" dir="2700000" algn="tl">
                    <a:srgbClr val="C0C0C0"/>
                  </a:outerShdw>
                </a:effectLst>
              </a:rPr>
              <a:t>?</a:t>
            </a:r>
          </a:p>
        </p:txBody>
      </p:sp>
      <p:sp>
        <p:nvSpPr>
          <p:cNvPr id="82948" name="Oval 4"/>
          <p:cNvSpPr>
            <a:spLocks noGrp="1" noChangeArrowheads="1"/>
          </p:cNvSpPr>
          <p:nvPr>
            <p:ph idx="1"/>
          </p:nvPr>
        </p:nvSpPr>
        <p:spPr>
          <a:xfrm>
            <a:off x="3276600" y="3716338"/>
            <a:ext cx="3352800" cy="1905000"/>
          </a:xfrm>
          <a:prstGeom prst="ellipse">
            <a:avLst/>
          </a:prstGeom>
          <a:solidFill>
            <a:schemeClr val="folHlink"/>
          </a:solidFill>
          <a:ln w="57150">
            <a:solidFill>
              <a:schemeClr val="tx1"/>
            </a:solidFill>
            <a:round/>
          </a:ln>
        </p:spPr>
        <p:txBody>
          <a:bodyPr>
            <a:normAutofit/>
          </a:bodyPr>
          <a:lstStyle/>
          <a:p>
            <a:pPr marL="274320" indent="-274320" algn="ctr" eaLnBrk="1" fontAlgn="auto" hangingPunct="1">
              <a:spcBef>
                <a:spcPct val="0"/>
              </a:spcBef>
              <a:spcAft>
                <a:spcPts val="0"/>
              </a:spcAft>
              <a:buClr>
                <a:schemeClr val="accent3"/>
              </a:buClr>
              <a:buFontTx/>
              <a:buNone/>
              <a:defRPr/>
            </a:pPr>
            <a:r>
              <a:rPr lang="en-US" sz="6000" b="1" i="1">
                <a:effectLst>
                  <a:outerShdw blurRad="38100" dist="38100" dir="2700000" algn="tl">
                    <a:srgbClr val="FFFFFF"/>
                  </a:outerShdw>
                </a:effectLst>
              </a:rPr>
              <a:t>Yes!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4000"/>
                                  </p:stCondLst>
                                  <p:childTnLst>
                                    <p:set>
                                      <p:cBhvr>
                                        <p:cTn id="6" dur="1" fill="hold">
                                          <p:stCondLst>
                                            <p:cond delay="0"/>
                                          </p:stCondLst>
                                        </p:cTn>
                                        <p:tgtEl>
                                          <p:spTgt spid="82948"/>
                                        </p:tgtEl>
                                        <p:attrNameLst>
                                          <p:attrName>style.visibility</p:attrName>
                                        </p:attrNameLst>
                                      </p:cBhvr>
                                      <p:to>
                                        <p:strVal val="visible"/>
                                      </p:to>
                                    </p:set>
                                    <p:anim calcmode="lin" valueType="num">
                                      <p:cBhvr>
                                        <p:cTn id="7" dur="500" fill="hold"/>
                                        <p:tgtEl>
                                          <p:spTgt spid="82948"/>
                                        </p:tgtEl>
                                        <p:attrNameLst>
                                          <p:attrName>ppt_w</p:attrName>
                                        </p:attrNameLst>
                                      </p:cBhvr>
                                      <p:tavLst>
                                        <p:tav tm="0">
                                          <p:val>
                                            <p:strVal val="4/3*#ppt_w"/>
                                          </p:val>
                                        </p:tav>
                                        <p:tav tm="100000">
                                          <p:val>
                                            <p:strVal val="#ppt_w"/>
                                          </p:val>
                                        </p:tav>
                                      </p:tavLst>
                                    </p:anim>
                                    <p:anim calcmode="lin" valueType="num">
                                      <p:cBhvr>
                                        <p:cTn id="8" dur="500" fill="hold"/>
                                        <p:tgtEl>
                                          <p:spTgt spid="82948"/>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229600" cy="3082354"/>
          </a:xfrm>
        </p:spPr>
        <p:txBody>
          <a:bodyPr/>
          <a:lstStyle/>
          <a:p>
            <a:r>
              <a:rPr lang="en-GB" dirty="0" smtClean="0"/>
              <a:t>www.carelinks.net/lv</a:t>
            </a:r>
            <a:br>
              <a:rPr lang="en-GB" dirty="0" smtClean="0"/>
            </a:br>
            <a:r>
              <a:rPr lang="en-GB" dirty="0" smtClean="0"/>
              <a:t>www.biblebasicsonline.com</a:t>
            </a:r>
            <a:br>
              <a:rPr lang="en-GB" dirty="0" smtClean="0"/>
            </a:br>
            <a:r>
              <a:rPr lang="en-GB" dirty="0" smtClean="0"/>
              <a:t>email: info@carelinks.net </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a:xfrm>
            <a:off x="457200" y="704850"/>
            <a:ext cx="8229600" cy="1143000"/>
          </a:xfrm>
        </p:spPr>
        <p:txBody>
          <a:bodyPr/>
          <a:lstStyle/>
          <a:p>
            <a:pPr eaLnBrk="1" hangingPunct="1"/>
            <a:r>
              <a:rPr lang="lv-LV" smtClean="0">
                <a:latin typeface="Arial" charset="0"/>
              </a:rPr>
              <a:t>3. nodarbība: Jautājumi</a:t>
            </a:r>
            <a:endParaRPr lang="en-GB" smtClean="0"/>
          </a:p>
        </p:txBody>
      </p:sp>
      <p:sp>
        <p:nvSpPr>
          <p:cNvPr id="55298" name="Content Placeholder 2"/>
          <p:cNvSpPr>
            <a:spLocks noGrp="1"/>
          </p:cNvSpPr>
          <p:nvPr>
            <p:ph sz="half" idx="1"/>
          </p:nvPr>
        </p:nvSpPr>
        <p:spPr>
          <a:xfrm>
            <a:off x="457200" y="1920875"/>
            <a:ext cx="4038600" cy="4433888"/>
          </a:xfrm>
        </p:spPr>
        <p:txBody>
          <a:bodyPr/>
          <a:lstStyle/>
          <a:p>
            <a:pPr eaLnBrk="1" hangingPunct="1">
              <a:lnSpc>
                <a:spcPct val="80000"/>
              </a:lnSpc>
            </a:pPr>
            <a:r>
              <a:rPr lang="en-GB" sz="1200" smtClean="0"/>
              <a:t>1. 	</a:t>
            </a:r>
            <a:r>
              <a:rPr lang="lv-LV" sz="1200" smtClean="0">
                <a:latin typeface="Arial" charset="0"/>
              </a:rPr>
              <a:t>Kurš no Dieva apsolījumiem paredz pastāvīgu cīņu starp grēku un tikumību?</a:t>
            </a:r>
            <a:endParaRPr lang="en-GB" sz="1200" smtClean="0"/>
          </a:p>
          <a:p>
            <a:pPr eaLnBrk="1" hangingPunct="1">
              <a:lnSpc>
                <a:spcPct val="80000"/>
              </a:lnSpc>
            </a:pPr>
            <a:r>
              <a:rPr lang="lv-LV" sz="1200" smtClean="0">
                <a:latin typeface="Arial" charset="0"/>
              </a:rPr>
              <a:t>Apsolījums Noasam</a:t>
            </a:r>
            <a:endParaRPr lang="en-GB" sz="1200" smtClean="0"/>
          </a:p>
          <a:p>
            <a:pPr eaLnBrk="1" hangingPunct="1">
              <a:lnSpc>
                <a:spcPct val="80000"/>
              </a:lnSpc>
            </a:pPr>
            <a:r>
              <a:rPr lang="lv-LV" sz="1200" smtClean="0">
                <a:latin typeface="Arial" charset="0"/>
              </a:rPr>
              <a:t>Apsolījums Ēdenē</a:t>
            </a:r>
            <a:r>
              <a:rPr lang="en-GB" sz="1200" smtClean="0"/>
              <a:t> </a:t>
            </a:r>
          </a:p>
          <a:p>
            <a:pPr eaLnBrk="1" hangingPunct="1">
              <a:lnSpc>
                <a:spcPct val="80000"/>
              </a:lnSpc>
            </a:pPr>
            <a:r>
              <a:rPr lang="lv-LV" sz="1200" smtClean="0">
                <a:latin typeface="Arial" charset="0"/>
              </a:rPr>
              <a:t>Apsolījums Dāvidam</a:t>
            </a:r>
            <a:endParaRPr lang="en-GB" sz="1200" smtClean="0"/>
          </a:p>
          <a:p>
            <a:pPr eaLnBrk="1" hangingPunct="1">
              <a:lnSpc>
                <a:spcPct val="80000"/>
              </a:lnSpc>
            </a:pPr>
            <a:r>
              <a:rPr lang="lv-LV" sz="1200" smtClean="0">
                <a:latin typeface="Arial" charset="0"/>
              </a:rPr>
              <a:t>Apsolījums Ābrahāmam</a:t>
            </a:r>
            <a:endParaRPr lang="en-GB" sz="1200" smtClean="0"/>
          </a:p>
          <a:p>
            <a:pPr eaLnBrk="1" hangingPunct="1">
              <a:lnSpc>
                <a:spcPct val="80000"/>
              </a:lnSpc>
            </a:pPr>
            <a:r>
              <a:rPr lang="en-GB" sz="1200" smtClean="0"/>
              <a:t>2. 	</a:t>
            </a:r>
            <a:r>
              <a:rPr lang="lv-LV" sz="1200" smtClean="0">
                <a:latin typeface="Arial" charset="0"/>
              </a:rPr>
              <a:t>Kurš no sekojošajiem apgalvojumiem pareizi ataino apsolījumu Ēdenē?</a:t>
            </a:r>
            <a:endParaRPr lang="en-GB" sz="1200" smtClean="0"/>
          </a:p>
          <a:p>
            <a:pPr eaLnBrk="1" hangingPunct="1">
              <a:lnSpc>
                <a:spcPct val="80000"/>
              </a:lnSpc>
            </a:pPr>
            <a:r>
              <a:rPr lang="lv-LV" sz="1200" smtClean="0">
                <a:latin typeface="Arial" charset="0"/>
              </a:rPr>
              <a:t>Čūskas sēkla ir Lucifers </a:t>
            </a:r>
            <a:endParaRPr lang="en-GB" sz="1200" smtClean="0"/>
          </a:p>
          <a:p>
            <a:pPr eaLnBrk="1" hangingPunct="1">
              <a:lnSpc>
                <a:spcPct val="80000"/>
              </a:lnSpc>
            </a:pPr>
            <a:r>
              <a:rPr lang="lv-LV" sz="1200" smtClean="0">
                <a:latin typeface="Arial" charset="0"/>
              </a:rPr>
              <a:t>Kristus un taisnie ir sievietes dzimums</a:t>
            </a:r>
            <a:endParaRPr lang="en-GB" sz="1200" smtClean="0"/>
          </a:p>
          <a:p>
            <a:pPr eaLnBrk="1" hangingPunct="1">
              <a:lnSpc>
                <a:spcPct val="80000"/>
              </a:lnSpc>
            </a:pPr>
            <a:r>
              <a:rPr lang="lv-LV" sz="1200" smtClean="0">
                <a:latin typeface="Arial" charset="0"/>
              </a:rPr>
              <a:t>Kristus uz laiku ievainoja čūskas sēklu</a:t>
            </a:r>
            <a:endParaRPr lang="en-GB" sz="1200" smtClean="0"/>
          </a:p>
          <a:p>
            <a:pPr eaLnBrk="1" hangingPunct="1">
              <a:lnSpc>
                <a:spcPct val="80000"/>
              </a:lnSpc>
            </a:pPr>
            <a:r>
              <a:rPr lang="lv-LV" sz="1200" smtClean="0">
                <a:latin typeface="Arial" charset="0"/>
              </a:rPr>
              <a:t>Kristus nāve bija sievietes sēklas ievainojums.</a:t>
            </a:r>
            <a:r>
              <a:rPr lang="en-GB" sz="1200" smtClean="0"/>
              <a:t> </a:t>
            </a:r>
          </a:p>
          <a:p>
            <a:pPr eaLnBrk="1" hangingPunct="1">
              <a:lnSpc>
                <a:spcPct val="80000"/>
              </a:lnSpc>
            </a:pPr>
            <a:r>
              <a:rPr lang="en-GB" sz="1200" smtClean="0"/>
              <a:t>3. 	</a:t>
            </a:r>
            <a:r>
              <a:rPr lang="lv-LV" sz="1200" smtClean="0">
                <a:latin typeface="Arial" charset="0"/>
              </a:rPr>
              <a:t>Kur Ābrahāma sēkla dzīvos mūžīgi?</a:t>
            </a:r>
            <a:endParaRPr lang="en-GB" sz="1200" smtClean="0"/>
          </a:p>
          <a:p>
            <a:pPr eaLnBrk="1" hangingPunct="1">
              <a:lnSpc>
                <a:spcPct val="80000"/>
              </a:lnSpc>
            </a:pPr>
            <a:r>
              <a:rPr lang="lv-LV" sz="1200" smtClean="0">
                <a:latin typeface="Arial" charset="0"/>
              </a:rPr>
              <a:t>Debesīs</a:t>
            </a:r>
            <a:endParaRPr lang="en-GB" sz="1200" smtClean="0"/>
          </a:p>
          <a:p>
            <a:pPr eaLnBrk="1" hangingPunct="1">
              <a:lnSpc>
                <a:spcPct val="80000"/>
              </a:lnSpc>
            </a:pPr>
            <a:r>
              <a:rPr lang="lv-LV" sz="1200" smtClean="0">
                <a:latin typeface="Arial" charset="0"/>
              </a:rPr>
              <a:t>Jeruzalemes pilsētā</a:t>
            </a:r>
            <a:endParaRPr lang="en-GB" sz="1200" smtClean="0"/>
          </a:p>
          <a:p>
            <a:pPr eaLnBrk="1" hangingPunct="1">
              <a:lnSpc>
                <a:spcPct val="80000"/>
              </a:lnSpc>
            </a:pPr>
            <a:r>
              <a:rPr lang="lv-LV" sz="1200" smtClean="0">
                <a:latin typeface="Arial" charset="0"/>
              </a:rPr>
              <a:t>Uz zemes</a:t>
            </a:r>
            <a:endParaRPr lang="en-GB" sz="1200" smtClean="0"/>
          </a:p>
          <a:p>
            <a:pPr eaLnBrk="1" hangingPunct="1">
              <a:lnSpc>
                <a:spcPct val="80000"/>
              </a:lnSpc>
            </a:pPr>
            <a:r>
              <a:rPr lang="lv-LV" sz="1200" smtClean="0">
                <a:latin typeface="Arial" charset="0"/>
              </a:rPr>
              <a:t>Daži debesīs un daži uz zemes</a:t>
            </a:r>
            <a:r>
              <a:rPr lang="en-GB" sz="1200" smtClean="0"/>
              <a:t>. </a:t>
            </a:r>
          </a:p>
          <a:p>
            <a:pPr eaLnBrk="1" hangingPunct="1">
              <a:lnSpc>
                <a:spcPct val="80000"/>
              </a:lnSpc>
            </a:pPr>
            <a:endParaRPr lang="en-GB" sz="1200" smtClean="0"/>
          </a:p>
          <a:p>
            <a:pPr eaLnBrk="1" hangingPunct="1">
              <a:lnSpc>
                <a:spcPct val="80000"/>
              </a:lnSpc>
            </a:pPr>
            <a:endParaRPr lang="en-GB" sz="1200" smtClean="0"/>
          </a:p>
        </p:txBody>
      </p:sp>
      <p:sp>
        <p:nvSpPr>
          <p:cNvPr id="55299" name="Content Placeholder 3"/>
          <p:cNvSpPr>
            <a:spLocks noGrp="1"/>
          </p:cNvSpPr>
          <p:nvPr>
            <p:ph sz="half" idx="2"/>
          </p:nvPr>
        </p:nvSpPr>
        <p:spPr>
          <a:xfrm>
            <a:off x="4648200" y="1920875"/>
            <a:ext cx="4038600" cy="4433888"/>
          </a:xfrm>
        </p:spPr>
        <p:txBody>
          <a:bodyPr/>
          <a:lstStyle/>
          <a:p>
            <a:pPr eaLnBrk="1" hangingPunct="1">
              <a:lnSpc>
                <a:spcPct val="80000"/>
              </a:lnSpc>
            </a:pPr>
            <a:r>
              <a:rPr lang="en-GB" sz="1200" smtClean="0"/>
              <a:t>4. 	</a:t>
            </a:r>
            <a:r>
              <a:rPr lang="lv-LV" sz="1200" smtClean="0">
                <a:latin typeface="Arial" charset="0"/>
              </a:rPr>
              <a:t>Kas no zemāk minētā tika apsolīts Dāvidam?</a:t>
            </a:r>
            <a:endParaRPr lang="en-GB" sz="1200" smtClean="0"/>
          </a:p>
          <a:p>
            <a:pPr eaLnBrk="1" hangingPunct="1">
              <a:lnSpc>
                <a:spcPct val="80000"/>
              </a:lnSpc>
            </a:pPr>
            <a:r>
              <a:rPr lang="lv-LV" sz="1200" smtClean="0">
                <a:latin typeface="Arial" charset="0"/>
              </a:rPr>
              <a:t>Ka viņa lielais pēcnācējs valdīs mūžīgi</a:t>
            </a:r>
            <a:endParaRPr lang="en-GB" sz="1200" smtClean="0"/>
          </a:p>
          <a:p>
            <a:pPr eaLnBrk="1" hangingPunct="1">
              <a:lnSpc>
                <a:spcPct val="80000"/>
              </a:lnSpc>
            </a:pPr>
            <a:r>
              <a:rPr lang="lv-LV" sz="1200" smtClean="0">
                <a:latin typeface="Arial" charset="0"/>
              </a:rPr>
              <a:t>Ka viņa ‘dzimumam’ būs Valstība Debesīs</a:t>
            </a:r>
            <a:endParaRPr lang="en-GB" sz="1200" smtClean="0"/>
          </a:p>
          <a:p>
            <a:pPr eaLnBrk="1" hangingPunct="1">
              <a:lnSpc>
                <a:spcPct val="80000"/>
              </a:lnSpc>
            </a:pPr>
            <a:r>
              <a:rPr lang="lv-LV" sz="1200" smtClean="0">
                <a:latin typeface="Arial" charset="0"/>
              </a:rPr>
              <a:t>Ka viņa sēkla būs Dieva dēls </a:t>
            </a:r>
            <a:endParaRPr lang="en-GB" sz="1200" smtClean="0"/>
          </a:p>
          <a:p>
            <a:pPr eaLnBrk="1" hangingPunct="1">
              <a:lnSpc>
                <a:spcPct val="80000"/>
              </a:lnSpc>
            </a:pPr>
            <a:r>
              <a:rPr lang="lv-LV" sz="1200" smtClean="0">
                <a:latin typeface="Arial" charset="0"/>
              </a:rPr>
              <a:t>Ka viņa sēkla, Jēzus, dzīvos Debesīs līdz piedzimšanai uz zemes</a:t>
            </a:r>
            <a:r>
              <a:rPr lang="en-GB" sz="1200" smtClean="0"/>
              <a:t>. </a:t>
            </a:r>
          </a:p>
          <a:p>
            <a:pPr eaLnBrk="1" hangingPunct="1">
              <a:lnSpc>
                <a:spcPct val="80000"/>
              </a:lnSpc>
            </a:pPr>
            <a:r>
              <a:rPr lang="en-GB" sz="1200" smtClean="0"/>
              <a:t>5. 	</a:t>
            </a:r>
            <a:r>
              <a:rPr lang="lv-LV" sz="1200" smtClean="0">
                <a:latin typeface="Arial" charset="0"/>
              </a:rPr>
              <a:t>Kā mēs varam kļūt par Ābrahāma sēklu?</a:t>
            </a:r>
            <a:r>
              <a:rPr lang="en-GB" sz="1200" smtClean="0"/>
              <a:t>  </a:t>
            </a:r>
          </a:p>
          <a:p>
            <a:pPr eaLnBrk="1" hangingPunct="1">
              <a:lnSpc>
                <a:spcPct val="80000"/>
              </a:lnSpc>
            </a:pPr>
            <a:r>
              <a:rPr lang="en-GB" sz="1200" smtClean="0"/>
              <a:t>	______________________________________________________________</a:t>
            </a:r>
          </a:p>
          <a:p>
            <a:pPr eaLnBrk="1" hangingPunct="1">
              <a:lnSpc>
                <a:spcPct val="80000"/>
              </a:lnSpc>
            </a:pPr>
            <a:r>
              <a:rPr lang="en-GB" sz="1200" smtClean="0"/>
              <a:t>6. 	</a:t>
            </a:r>
            <a:r>
              <a:rPr lang="lv-LV" sz="1200" smtClean="0">
                <a:latin typeface="Arial" charset="0"/>
              </a:rPr>
              <a:t>Vai zeme kādreiz tiks izdeldēta?</a:t>
            </a:r>
            <a:endParaRPr lang="en-GB" sz="1200" smtClean="0"/>
          </a:p>
          <a:p>
            <a:pPr eaLnBrk="1" hangingPunct="1">
              <a:lnSpc>
                <a:spcPct val="80000"/>
              </a:lnSpc>
            </a:pPr>
            <a:r>
              <a:rPr lang="en-GB" sz="1200" smtClean="0"/>
              <a:t>7. 	</a:t>
            </a:r>
            <a:r>
              <a:rPr lang="lv-LV" sz="1200" smtClean="0">
                <a:latin typeface="Arial" charset="0"/>
              </a:rPr>
              <a:t>Kā Dieva apsolījumi pierāda jūsu atbildes uz </a:t>
            </a:r>
            <a:r>
              <a:rPr lang="en-GB" sz="1200" smtClean="0"/>
              <a:t> 6</a:t>
            </a:r>
            <a:r>
              <a:rPr lang="lv-LV" sz="1200" smtClean="0">
                <a:latin typeface="Arial" charset="0"/>
              </a:rPr>
              <a:t>. jautājumu pareizumu</a:t>
            </a:r>
            <a:r>
              <a:rPr lang="en-GB" sz="1200" smtClean="0"/>
              <a:t>?  </a:t>
            </a:r>
          </a:p>
          <a:p>
            <a:pPr eaLnBrk="1" hangingPunct="1">
              <a:lnSpc>
                <a:spcPct val="80000"/>
              </a:lnSpc>
            </a:pPr>
            <a:r>
              <a:rPr lang="en-GB" sz="1200" smtClean="0"/>
              <a:t>______________________________________________________________</a:t>
            </a:r>
          </a:p>
          <a:p>
            <a:pPr eaLnBrk="1" hangingPunct="1">
              <a:lnSpc>
                <a:spcPct val="80000"/>
              </a:lnSpc>
            </a:pPr>
            <a:r>
              <a:rPr lang="en-GB" sz="1200" smtClean="0"/>
              <a:t>8. 	</a:t>
            </a:r>
            <a:r>
              <a:rPr lang="lv-LV" sz="1200" smtClean="0">
                <a:latin typeface="Arial" charset="0"/>
              </a:rPr>
              <a:t>Izskaidrojiet apsolījumu Ēdenē, kas dots 1.Mozus</a:t>
            </a:r>
            <a:r>
              <a:rPr lang="en-GB" sz="1200" smtClean="0"/>
              <a:t> 3:15</a:t>
            </a:r>
            <a:r>
              <a:rPr lang="lv-LV" sz="1200" smtClean="0">
                <a:latin typeface="Arial" charset="0"/>
              </a:rPr>
              <a:t>?</a:t>
            </a:r>
            <a:endParaRPr lang="en-GB" sz="1200" smtClean="0">
              <a:latin typeface="Arial" charset="0"/>
            </a:endParaRPr>
          </a:p>
          <a:p>
            <a:pPr eaLnBrk="1" hangingPunct="1">
              <a:lnSpc>
                <a:spcPct val="80000"/>
              </a:lnSpc>
              <a:buFont typeface="Wingdings 2" pitchFamily="18" charset="2"/>
              <a:buNone/>
            </a:pPr>
            <a:endParaRPr lang="en-GB" sz="12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GB" sz="4500" smtClean="0"/>
              <a:t>3.2  </a:t>
            </a:r>
            <a:r>
              <a:rPr lang="lv-LV" sz="4500" smtClean="0">
                <a:latin typeface="Arial" charset="0"/>
              </a:rPr>
              <a:t>Apsolījums Ēdenē</a:t>
            </a:r>
            <a:r>
              <a:rPr lang="en-GB" sz="4500" smtClean="0"/>
              <a:t/>
            </a:r>
            <a:br>
              <a:rPr lang="en-GB" sz="4500" smtClean="0"/>
            </a:br>
            <a:endParaRPr lang="en-GB" sz="4500" smtClean="0"/>
          </a:p>
        </p:txBody>
      </p:sp>
      <p:sp>
        <p:nvSpPr>
          <p:cNvPr id="18434"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endParaRPr lang="en-GB" smtClean="0"/>
          </a:p>
        </p:txBody>
      </p:sp>
      <p:sp>
        <p:nvSpPr>
          <p:cNvPr id="19458" name="Content Placeholder 2"/>
          <p:cNvSpPr>
            <a:spLocks noGrp="1"/>
          </p:cNvSpPr>
          <p:nvPr>
            <p:ph idx="1"/>
          </p:nvPr>
        </p:nvSpPr>
        <p:spPr/>
        <p:txBody>
          <a:bodyPr/>
          <a:lstStyle/>
          <a:p>
            <a:pPr eaLnBrk="1" hangingPunct="1"/>
            <a:r>
              <a:rPr lang="en-GB" smtClean="0"/>
              <a:t>“</a:t>
            </a:r>
            <a:r>
              <a:rPr lang="lv-LV" smtClean="0">
                <a:latin typeface="Arial" charset="0"/>
              </a:rPr>
              <a:t>Es celšu ienaidu starp tevi un sievu, starp tavu dzimumu un sievas (noteiktu, īpašu) dzimumu. Tas tev sadragās galvu, bet tu viņam iekodīsi papēdī</a:t>
            </a:r>
            <a:r>
              <a:rPr lang="en-GB" smtClean="0"/>
              <a:t>” (</a:t>
            </a:r>
            <a:r>
              <a:rPr lang="lv-LV" smtClean="0">
                <a:latin typeface="Arial" charset="0"/>
              </a:rPr>
              <a:t>1.Mozus 3:15)</a:t>
            </a:r>
            <a:r>
              <a:rPr lang="en-GB" smtClean="0"/>
              <a:t>.</a:t>
            </a:r>
          </a:p>
          <a:p>
            <a:pPr eaLnBrk="1" hangingPunct="1"/>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lv-LV" sz="4500" smtClean="0">
                <a:latin typeface="Arial" charset="0"/>
              </a:rPr>
              <a:t>Sievietes dzimums = Jēzus un tie, kas Viņā</a:t>
            </a:r>
            <a:r>
              <a:rPr lang="en-GB" sz="4500" smtClean="0"/>
              <a:t> </a:t>
            </a:r>
          </a:p>
        </p:txBody>
      </p:sp>
      <p:sp>
        <p:nvSpPr>
          <p:cNvPr id="20482" name="Content Placeholder 2"/>
          <p:cNvSpPr>
            <a:spLocks noGrp="1"/>
          </p:cNvSpPr>
          <p:nvPr>
            <p:ph idx="1"/>
          </p:nvPr>
        </p:nvSpPr>
        <p:spPr/>
        <p:txBody>
          <a:bodyPr/>
          <a:lstStyle/>
          <a:p>
            <a:pPr eaLnBrk="1" hangingPunct="1">
              <a:buFont typeface="Wingdings 2" pitchFamily="18" charset="2"/>
              <a:buNone/>
            </a:pPr>
            <a:r>
              <a:rPr lang="lv-LV" smtClean="0">
                <a:latin typeface="Arial" charset="0"/>
              </a:rPr>
              <a:t> Ābrahāma noteiktais dzimums bija Jēzus (Gal. 3:16), dzimis no sievas (Gal.4:4); ja mēs esam kristīti Jēzus Kristus Vārdā, esam tērpušies Kristū, tad arī mēs esam Ābrahāma dzimums (Gal. 3:27-29). </a:t>
            </a:r>
            <a:endParaRPr lang="en-GB" smtClean="0"/>
          </a:p>
          <a:p>
            <a:pPr eaLnBrk="1" hangingPunct="1"/>
            <a:r>
              <a:rPr lang="lv-LV" smtClean="0">
                <a:latin typeface="Arial" charset="0"/>
              </a:rPr>
              <a:t> </a:t>
            </a:r>
            <a:endParaRPr lang="en-GB" smtClean="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lv-LV" smtClean="0">
                <a:latin typeface="Arial" charset="0"/>
              </a:rPr>
              <a:t>Čūskas dzimums</a:t>
            </a:r>
            <a:endParaRPr lang="en-GB" smtClean="0"/>
          </a:p>
        </p:txBody>
      </p:sp>
      <p:sp>
        <p:nvSpPr>
          <p:cNvPr id="21506" name="Content Placeholder 2"/>
          <p:cNvSpPr>
            <a:spLocks noGrp="1"/>
          </p:cNvSpPr>
          <p:nvPr>
            <p:ph idx="1"/>
          </p:nvPr>
        </p:nvSpPr>
        <p:spPr/>
        <p:txBody>
          <a:bodyPr/>
          <a:lstStyle/>
          <a:p>
            <a:pPr eaLnBrk="1" hangingPunct="1"/>
            <a:r>
              <a:rPr lang="lv-LV" smtClean="0">
                <a:latin typeface="Arial" charset="0"/>
              </a:rPr>
              <a:t>Tas vai tie, kas līdzinās čūskas dzimumam ar to, ka</a:t>
            </a:r>
            <a:r>
              <a:rPr lang="en-GB" smtClean="0"/>
              <a:t>:</a:t>
            </a:r>
          </a:p>
          <a:p>
            <a:pPr eaLnBrk="1" hangingPunct="1"/>
            <a:r>
              <a:rPr lang="lv-LV" smtClean="0">
                <a:latin typeface="Arial" charset="0"/>
              </a:rPr>
              <a:t>sagroza Dieva Vārdu</a:t>
            </a:r>
            <a:endParaRPr lang="en-GB" smtClean="0"/>
          </a:p>
          <a:p>
            <a:pPr eaLnBrk="1" hangingPunct="1"/>
            <a:r>
              <a:rPr lang="lv-LV" smtClean="0">
                <a:latin typeface="Arial" charset="0"/>
              </a:rPr>
              <a:t>melo</a:t>
            </a:r>
            <a:endParaRPr lang="en-GB" smtClean="0"/>
          </a:p>
          <a:p>
            <a:pPr eaLnBrk="1" hangingPunct="1"/>
            <a:r>
              <a:rPr lang="lv-LV" smtClean="0">
                <a:latin typeface="Arial" charset="0"/>
              </a:rPr>
              <a:t>vilina citus grēkot </a:t>
            </a:r>
            <a:r>
              <a:rPr lang="en-GB" smtClean="0"/>
              <a:t>.</a:t>
            </a:r>
          </a:p>
          <a:p>
            <a:pPr eaLnBrk="1" hangingPunct="1"/>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algn="ctr" eaLnBrk="1" hangingPunct="1"/>
            <a:r>
              <a:rPr lang="lv-LV" smtClean="0">
                <a:latin typeface="Arial" charset="0"/>
              </a:rPr>
              <a:t>Būtiskā čūska</a:t>
            </a:r>
            <a:endParaRPr lang="en-GB" smtClean="0"/>
          </a:p>
        </p:txBody>
      </p:sp>
      <p:pic>
        <p:nvPicPr>
          <p:cNvPr id="22530" name="Content Placeholder 3" descr="satan_search.jpg"/>
          <p:cNvPicPr>
            <a:picLocks noGrp="1" noChangeAspect="1"/>
          </p:cNvPicPr>
          <p:nvPr>
            <p:ph idx="1"/>
          </p:nvPr>
        </p:nvPicPr>
        <p:blipFill>
          <a:blip r:embed="rId2" cstate="print"/>
          <a:srcRect/>
          <a:stretch>
            <a:fillRect/>
          </a:stretch>
        </p:blipFill>
        <p:spPr>
          <a:xfrm>
            <a:off x="3635375" y="2060575"/>
            <a:ext cx="2895600" cy="4254500"/>
          </a:xfrm>
        </p:spPr>
      </p:pic>
      <p:sp>
        <p:nvSpPr>
          <p:cNvPr id="22531" name="Text Box 4"/>
          <p:cNvSpPr txBox="1">
            <a:spLocks noChangeArrowheads="1"/>
          </p:cNvSpPr>
          <p:nvPr/>
        </p:nvSpPr>
        <p:spPr bwMode="auto">
          <a:xfrm>
            <a:off x="323528" y="3068960"/>
            <a:ext cx="2952750" cy="366713"/>
          </a:xfrm>
          <a:prstGeom prst="rect">
            <a:avLst/>
          </a:prstGeom>
          <a:noFill/>
          <a:ln w="9525">
            <a:noFill/>
            <a:miter lim="800000"/>
            <a:headEnd/>
            <a:tailEnd/>
          </a:ln>
        </p:spPr>
        <p:txBody>
          <a:bodyPr>
            <a:spAutoFit/>
          </a:bodyPr>
          <a:lstStyle/>
          <a:p>
            <a:pPr>
              <a:spcBef>
                <a:spcPct val="50000"/>
              </a:spcBef>
            </a:pPr>
            <a:r>
              <a:rPr lang="lv-LV" dirty="0"/>
              <a:t>Meklējot Sātanu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3339</TotalTime>
  <Words>1937</Words>
  <Application>Microsoft Office PowerPoint</Application>
  <PresentationFormat>On-screen Show (4:3)</PresentationFormat>
  <Paragraphs>143</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Slide 1</vt:lpstr>
      <vt:lpstr>www.carelinks.net/lv www.biblebasicsonline.com email: info@carelinks.net </vt:lpstr>
      <vt:lpstr>3.1  Ievads </vt:lpstr>
      <vt:lpstr>Slide 4</vt:lpstr>
      <vt:lpstr>3.2  Apsolījums Ēdenē </vt:lpstr>
      <vt:lpstr>Slide 6</vt:lpstr>
      <vt:lpstr>Sievietes dzimums = Jēzus un tie, kas Viņā </vt:lpstr>
      <vt:lpstr>Čūskas dzimums</vt:lpstr>
      <vt:lpstr>Būtiskā čūska</vt:lpstr>
      <vt:lpstr>Sadursme</vt:lpstr>
      <vt:lpstr>Slide 11</vt:lpstr>
      <vt:lpstr> Konflikts krustā</vt:lpstr>
      <vt:lpstr>Šodienas konflikts</vt:lpstr>
      <vt:lpstr>3.3  Apsolījums Noasam</vt:lpstr>
      <vt:lpstr>Slide 15</vt:lpstr>
      <vt:lpstr>Zeme netiks izdeldēta. </vt:lpstr>
      <vt:lpstr>3.4  Apsolījums Ābrahāmam</vt:lpstr>
      <vt:lpstr>Slide 18</vt:lpstr>
      <vt:lpstr>Slide 19</vt:lpstr>
      <vt:lpstr>Slide 20</vt:lpstr>
      <vt:lpstr>Slide 21</vt:lpstr>
      <vt:lpstr>Apsolītā zeme</vt:lpstr>
      <vt:lpstr>Slide 23</vt:lpstr>
      <vt:lpstr>Ābrahāms nesaņēma apsolīto zemi </vt:lpstr>
      <vt:lpstr>i</vt:lpstr>
      <vt:lpstr>Slide 26</vt:lpstr>
      <vt:lpstr>Pēcnācējs</vt:lpstr>
      <vt:lpstr>Īpašais pēcnācējs bija Jēzus </vt:lpstr>
      <vt:lpstr>Saradoties ar pēcnācēju </vt:lpstr>
      <vt:lpstr>Evaņģēlija nepārtrauktība</vt:lpstr>
      <vt:lpstr>3.5  Apsolījums Dāvidam</vt:lpstr>
      <vt:lpstr>2. Samuēla 7</vt:lpstr>
      <vt:lpstr>Jēzus ir īpašais Dāvida dēls</vt:lpstr>
      <vt:lpstr>Jēzus piedzimšana jaunavai</vt:lpstr>
      <vt:lpstr>Jēzus celtais nams</vt:lpstr>
      <vt:lpstr>Sēdēt Dāvida tronī</vt:lpstr>
      <vt:lpstr>Valstība</vt:lpstr>
      <vt:lpstr>Aplama domāšana</vt:lpstr>
      <vt:lpstr>Slide 39</vt:lpstr>
      <vt:lpstr>Vai tas tev tiek piedāvāts?</vt:lpstr>
      <vt:lpstr>www.carelinks.net/lv www.biblebasicsonline.com email: info@carelinks.net </vt:lpstr>
      <vt:lpstr>3. nodarbība: Jautājumi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John</cp:lastModifiedBy>
  <cp:revision>76</cp:revision>
  <dcterms:created xsi:type="dcterms:W3CDTF">2012-04-15T06:33:01Z</dcterms:created>
  <dcterms:modified xsi:type="dcterms:W3CDTF">2012-06-16T17:57:11Z</dcterms:modified>
</cp:coreProperties>
</file>