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2" r:id="rId3"/>
    <p:sldId id="266" r:id="rId4"/>
    <p:sldId id="267" r:id="rId5"/>
    <p:sldId id="268" r:id="rId6"/>
    <p:sldId id="257" r:id="rId7"/>
    <p:sldId id="263" r:id="rId8"/>
    <p:sldId id="269" r:id="rId9"/>
    <p:sldId id="270" r:id="rId10"/>
    <p:sldId id="271" r:id="rId11"/>
    <p:sldId id="272" r:id="rId12"/>
    <p:sldId id="273" r:id="rId13"/>
    <p:sldId id="264" r:id="rId14"/>
    <p:sldId id="274" r:id="rId15"/>
    <p:sldId id="275" r:id="rId16"/>
    <p:sldId id="258" r:id="rId17"/>
    <p:sldId id="261" r:id="rId18"/>
    <p:sldId id="276" r:id="rId19"/>
    <p:sldId id="277" r:id="rId20"/>
    <p:sldId id="259" r:id="rId21"/>
    <p:sldId id="260" r:id="rId22"/>
    <p:sldId id="278" r:id="rId23"/>
    <p:sldId id="279" r:id="rId24"/>
    <p:sldId id="282" r:id="rId25"/>
    <p:sldId id="281" r:id="rId26"/>
    <p:sldId id="280" r:id="rId27"/>
    <p:sldId id="283" r:id="rId28"/>
    <p:sldId id="284" r:id="rId29"/>
    <p:sldId id="28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CC"/>
    <a:srgbClr val="0033CC"/>
    <a:srgbClr val="6600CC"/>
    <a:srgbClr val="3333CC"/>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62" d="100"/>
          <a:sy n="62" d="100"/>
        </p:scale>
        <p:origin x="-1542"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5621CDF-C921-4F93-BC29-BAF528ED2EC1}" type="datetimeFigureOut">
              <a:rPr lang="en-GB"/>
              <a:pPr>
                <a:defRPr/>
              </a:pPr>
              <a:t>08/06/2012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4E2B024-E66D-49A7-9D55-17A9C3FCD7B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E20B73-8296-432A-AA52-730061315081}" type="slidenum">
              <a:rPr lang="en-US" altLang="ko-KR">
                <a:cs typeface="맑은 고딕"/>
              </a:rPr>
              <a:pPr fontAlgn="base">
                <a:spcBef>
                  <a:spcPct val="0"/>
                </a:spcBef>
                <a:spcAft>
                  <a:spcPct val="0"/>
                </a:spcAft>
                <a:defRPr/>
              </a:pPr>
              <a:t>6</a:t>
            </a:fld>
            <a:endParaRPr lang="en-US" altLang="ko-KR">
              <a:cs typeface="맑은 고딕"/>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smtClean="0">
              <a:cs typeface="맑은 고딕"/>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18578C4-F649-4128-AC30-47A403047153}" type="datetimeFigureOut">
              <a:rPr lang="en-GB"/>
              <a:pPr>
                <a:defRPr/>
              </a:pPr>
              <a:t>08/06/2012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2A0523D-0195-47D9-B437-208EA8B1E72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606AEE5-69B5-4E83-8EE9-BB065B85D5CB}" type="datetimeFigureOut">
              <a:rPr lang="en-GB"/>
              <a:pPr>
                <a:defRPr/>
              </a:pPr>
              <a:t>08/06/2012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A181FE6-6D7B-4A0B-8E20-0A3081AC5B4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EFC4544-2538-43FB-8C6B-AB602F4482C5}" type="datetimeFigureOut">
              <a:rPr lang="en-GB"/>
              <a:pPr>
                <a:defRPr/>
              </a:pPr>
              <a:t>08/06/2012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D8A29A-237D-4177-99DB-FDF43539F67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88129F2-37E9-46E7-8BF0-5868E1DD7363}" type="datetimeFigureOut">
              <a:rPr lang="en-GB"/>
              <a:pPr>
                <a:defRPr/>
              </a:pPr>
              <a:t>08/06/2012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9E2D6D-08E2-425C-BDD6-5F4B7F35481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68069F-A561-4B5D-A6D0-5CC61CCEC7DB}" type="datetimeFigureOut">
              <a:rPr lang="en-GB"/>
              <a:pPr>
                <a:defRPr/>
              </a:pPr>
              <a:t>08/06/2012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76B533-C563-464B-AE6F-5623C5A6821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17796C0-65AB-4937-9294-6B39576DBE0C}" type="datetimeFigureOut">
              <a:rPr lang="en-GB"/>
              <a:pPr>
                <a:defRPr/>
              </a:pPr>
              <a:t>08/06/2012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065232C-C2D0-4DA5-B265-49463AB38F4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2742896-D4E3-4825-90DC-B923D99449C8}" type="datetimeFigureOut">
              <a:rPr lang="en-GB"/>
              <a:pPr>
                <a:defRPr/>
              </a:pPr>
              <a:t>08/06/2012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0BCDEB7-DA23-402D-B833-BB21B454895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DF97CB3-635A-42EB-A93C-3C22E7AC3E8C}" type="datetimeFigureOut">
              <a:rPr lang="en-GB"/>
              <a:pPr>
                <a:defRPr/>
              </a:pPr>
              <a:t>08/06/2012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13DB15A-DF4A-44BD-B518-2E1D44141AB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8A54BA-4A5F-4471-BBE2-C18108F433E1}" type="datetimeFigureOut">
              <a:rPr lang="en-GB"/>
              <a:pPr>
                <a:defRPr/>
              </a:pPr>
              <a:t>08/06/2012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6BE5000-CFC5-4419-BB65-B51CAC41F36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98EF10-24EC-4D6D-9267-19099020B2F4}" type="datetimeFigureOut">
              <a:rPr lang="en-GB"/>
              <a:pPr>
                <a:defRPr/>
              </a:pPr>
              <a:t>08/06/2012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C34E013-EFAB-443B-B029-9F02433772D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2496DB-9F74-49DE-A1F0-62F3F838F715}" type="datetimeFigureOut">
              <a:rPr lang="en-GB"/>
              <a:pPr>
                <a:defRPr/>
              </a:pPr>
              <a:t>08/06/2012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23E6A2C-97A3-477C-ACAE-5CA2A56D6FD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A370F65-FDA5-47D3-A11F-3F048CDDC212}" type="datetimeFigureOut">
              <a:rPr lang="en-GB"/>
              <a:pPr>
                <a:defRPr/>
              </a:pPr>
              <a:t>08/06/2012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F3EC5EA-7590-4D6D-BBA9-4E55F0AA3A1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097213" y="908050"/>
            <a:ext cx="6046787" cy="2119313"/>
          </a:xfrm>
        </p:spPr>
        <p:txBody>
          <a:bodyPr/>
          <a:lstStyle/>
          <a:p>
            <a:pPr eaLnBrk="1" hangingPunct="1"/>
            <a:r>
              <a:rPr lang="lv-LV" b="1" smtClean="0">
                <a:solidFill>
                  <a:srgbClr val="632523"/>
                </a:solidFill>
              </a:rPr>
              <a:t>Bībeles pamati</a:t>
            </a:r>
            <a:r>
              <a:rPr lang="en-GB" b="1" smtClean="0">
                <a:solidFill>
                  <a:srgbClr val="632523"/>
                </a:solidFill>
              </a:rPr>
              <a:t> </a:t>
            </a:r>
            <a:r>
              <a:rPr lang="en-GB" smtClean="0"/>
              <a:t/>
            </a:r>
            <a:br>
              <a:rPr lang="en-GB" smtClean="0"/>
            </a:br>
            <a:r>
              <a:rPr lang="lv-LV" smtClean="0"/>
              <a:t>1.nodaļa: Dievs</a:t>
            </a:r>
            <a:endParaRPr lang="en-GB" smtClean="0"/>
          </a:p>
        </p:txBody>
      </p:sp>
      <p:sp>
        <p:nvSpPr>
          <p:cNvPr id="14338" name="Subtitle 2"/>
          <p:cNvSpPr>
            <a:spLocks noGrp="1"/>
          </p:cNvSpPr>
          <p:nvPr>
            <p:ph type="subTitle" idx="1"/>
          </p:nvPr>
        </p:nvSpPr>
        <p:spPr>
          <a:xfrm>
            <a:off x="3132138" y="3500438"/>
            <a:ext cx="6400800" cy="1657350"/>
          </a:xfrm>
        </p:spPr>
        <p:txBody>
          <a:bodyPr/>
          <a:lstStyle/>
          <a:p>
            <a:pPr eaLnBrk="1" hangingPunct="1">
              <a:lnSpc>
                <a:spcPct val="80000"/>
              </a:lnSpc>
            </a:pPr>
            <a:endParaRPr lang="lv-LV" sz="2000" smtClean="0">
              <a:solidFill>
                <a:srgbClr val="632523"/>
              </a:solidFill>
            </a:endParaRPr>
          </a:p>
          <a:p>
            <a:pPr eaLnBrk="1" hangingPunct="1">
              <a:lnSpc>
                <a:spcPct val="80000"/>
              </a:lnSpc>
            </a:pPr>
            <a:r>
              <a:rPr lang="en-GB" sz="2000" smtClean="0">
                <a:solidFill>
                  <a:srgbClr val="632523"/>
                </a:solidFill>
              </a:rPr>
              <a:t>1.1</a:t>
            </a:r>
            <a:r>
              <a:rPr lang="lv-LV" sz="2000" smtClean="0">
                <a:solidFill>
                  <a:srgbClr val="632523"/>
                </a:solidFill>
              </a:rPr>
              <a:t>.</a:t>
            </a:r>
            <a:r>
              <a:rPr lang="en-GB" sz="2000" smtClean="0">
                <a:solidFill>
                  <a:srgbClr val="632523"/>
                </a:solidFill>
              </a:rPr>
              <a:t> </a:t>
            </a:r>
            <a:r>
              <a:rPr lang="lv-LV" sz="2000" smtClean="0">
                <a:solidFill>
                  <a:srgbClr val="632523"/>
                </a:solidFill>
              </a:rPr>
              <a:t>Dieva eksistence</a:t>
            </a:r>
            <a:endParaRPr lang="en-GB" sz="2000" smtClean="0">
              <a:solidFill>
                <a:srgbClr val="632523"/>
              </a:solidFill>
            </a:endParaRPr>
          </a:p>
          <a:p>
            <a:pPr eaLnBrk="1" hangingPunct="1">
              <a:lnSpc>
                <a:spcPct val="80000"/>
              </a:lnSpc>
            </a:pPr>
            <a:r>
              <a:rPr lang="en-GB" sz="2000" smtClean="0">
                <a:solidFill>
                  <a:srgbClr val="632523"/>
                </a:solidFill>
              </a:rPr>
              <a:t>1.2</a:t>
            </a:r>
            <a:r>
              <a:rPr lang="lv-LV" sz="2000" smtClean="0">
                <a:solidFill>
                  <a:srgbClr val="632523"/>
                </a:solidFill>
              </a:rPr>
              <a:t>. Dieva personība</a:t>
            </a:r>
            <a:r>
              <a:rPr lang="en-GB" sz="2000" smtClean="0">
                <a:solidFill>
                  <a:srgbClr val="632523"/>
                </a:solidFill>
              </a:rPr>
              <a:t>   </a:t>
            </a:r>
          </a:p>
          <a:p>
            <a:pPr eaLnBrk="1" hangingPunct="1">
              <a:lnSpc>
                <a:spcPct val="80000"/>
              </a:lnSpc>
            </a:pPr>
            <a:r>
              <a:rPr lang="en-GB" sz="2000" smtClean="0">
                <a:solidFill>
                  <a:srgbClr val="632523"/>
                </a:solidFill>
              </a:rPr>
              <a:t>1.3</a:t>
            </a:r>
            <a:r>
              <a:rPr lang="lv-LV" sz="2000" smtClean="0">
                <a:solidFill>
                  <a:srgbClr val="632523"/>
                </a:solidFill>
              </a:rPr>
              <a:t>. Dieva vārds un raksturs</a:t>
            </a:r>
            <a:r>
              <a:rPr lang="en-GB" sz="2000" smtClean="0">
                <a:solidFill>
                  <a:srgbClr val="632523"/>
                </a:solidFill>
              </a:rPr>
              <a:t> </a:t>
            </a:r>
          </a:p>
          <a:p>
            <a:pPr eaLnBrk="1" hangingPunct="1">
              <a:lnSpc>
                <a:spcPct val="80000"/>
              </a:lnSpc>
            </a:pPr>
            <a:r>
              <a:rPr lang="lv-LV" sz="2000" i="1" smtClean="0">
                <a:solidFill>
                  <a:srgbClr val="632523"/>
                </a:solidFill>
              </a:rPr>
              <a:t>Pirmā atkāpe:Dieva manifestācija</a:t>
            </a:r>
            <a:endParaRPr lang="en-GB" sz="2000" smtClean="0">
              <a:solidFill>
                <a:srgbClr val="898989"/>
              </a:solidFill>
            </a:endParaRPr>
          </a:p>
        </p:txBody>
      </p:sp>
      <p:pic>
        <p:nvPicPr>
          <p:cNvPr id="14339" name="Picture 3" descr="BBjpg.JPG"/>
          <p:cNvPicPr>
            <a:picLocks noChangeAspect="1"/>
          </p:cNvPicPr>
          <p:nvPr/>
        </p:nvPicPr>
        <p:blipFill>
          <a:blip r:embed="rId2" cstate="print"/>
          <a:srcRect/>
          <a:stretch>
            <a:fillRect/>
          </a:stretch>
        </p:blipFill>
        <p:spPr bwMode="auto">
          <a:xfrm>
            <a:off x="684213" y="1125538"/>
            <a:ext cx="2741612" cy="421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773238"/>
            <a:ext cx="5267325" cy="4352925"/>
          </a:xfrm>
        </p:spPr>
        <p:txBody>
          <a:bodyPr/>
          <a:lstStyle/>
          <a:p>
            <a:pPr eaLnBrk="1" hangingPunct="1">
              <a:lnSpc>
                <a:spcPct val="80000"/>
              </a:lnSpc>
              <a:buFont typeface="Arial" charset="0"/>
              <a:buNone/>
            </a:pPr>
            <a:r>
              <a:rPr lang="en-GB" sz="3000" smtClean="0"/>
              <a:t>“</a:t>
            </a:r>
            <a:r>
              <a:rPr lang="lv-LV" sz="3000" smtClean="0"/>
              <a:t>Un pēc tam, ja arī mana āda būs saplosīta gabalos un es būšu bez miesas palicis, es tomēr skatīšu Dievu. Tiešām es Viņu skatīšu sev par glābiņu, un manas acis Viņu redzēs</a:t>
            </a:r>
            <a:r>
              <a:rPr lang="en-GB" sz="3000" smtClean="0"/>
              <a:t>.” (</a:t>
            </a:r>
            <a:r>
              <a:rPr lang="lv-LV" sz="3000" smtClean="0"/>
              <a:t>Īja</a:t>
            </a:r>
            <a:r>
              <a:rPr lang="en-GB" sz="3000" smtClean="0"/>
              <a:t>b</a:t>
            </a:r>
            <a:r>
              <a:rPr lang="lv-LV" sz="3000" smtClean="0"/>
              <a:t>a</a:t>
            </a:r>
            <a:r>
              <a:rPr lang="en-GB" sz="3000" smtClean="0"/>
              <a:t> 19:26,27).</a:t>
            </a:r>
          </a:p>
          <a:p>
            <a:pPr eaLnBrk="1" hangingPunct="1">
              <a:lnSpc>
                <a:spcPct val="80000"/>
              </a:lnSpc>
              <a:buFont typeface="Arial" charset="0"/>
              <a:buNone/>
            </a:pPr>
            <a:endParaRPr lang="en-GB" sz="3000" smtClean="0"/>
          </a:p>
          <a:p>
            <a:pPr eaLnBrk="1" hangingPunct="1">
              <a:lnSpc>
                <a:spcPct val="80000"/>
              </a:lnSpc>
              <a:buFont typeface="Arial" charset="0"/>
              <a:buNone/>
            </a:pPr>
            <a:r>
              <a:rPr lang="en-GB" sz="3000" smtClean="0"/>
              <a:t>“</a:t>
            </a:r>
            <a:r>
              <a:rPr lang="lv-LV" sz="3000" smtClean="0"/>
              <a:t>Mēs tagad visu redzam mīklaini, kā spogulī, bet tad vaigu vaigā</a:t>
            </a:r>
            <a:r>
              <a:rPr lang="en-GB" sz="3000" smtClean="0"/>
              <a:t>” (1</a:t>
            </a:r>
            <a:r>
              <a:rPr lang="lv-LV" sz="3000" smtClean="0"/>
              <a:t>.</a:t>
            </a:r>
            <a:r>
              <a:rPr lang="en-GB" sz="3000" smtClean="0"/>
              <a:t> </a:t>
            </a:r>
            <a:r>
              <a:rPr lang="lv-LV" sz="3000" smtClean="0"/>
              <a:t>K</a:t>
            </a:r>
            <a:r>
              <a:rPr lang="en-GB" sz="3000" smtClean="0"/>
              <a:t>or. 13:12).</a:t>
            </a:r>
          </a:p>
          <a:p>
            <a:pPr eaLnBrk="1" hangingPunct="1">
              <a:lnSpc>
                <a:spcPct val="80000"/>
              </a:lnSpc>
              <a:buFont typeface="Arial" charset="0"/>
              <a:buNone/>
            </a:pPr>
            <a:endParaRPr lang="en-GB" sz="3000" smtClean="0"/>
          </a:p>
        </p:txBody>
      </p:sp>
      <p:pic>
        <p:nvPicPr>
          <p:cNvPr id="4" name="Picture 3" descr="foggy mirror.jpg"/>
          <p:cNvPicPr>
            <a:picLocks noChangeAspect="1"/>
          </p:cNvPicPr>
          <p:nvPr/>
        </p:nvPicPr>
        <p:blipFill>
          <a:blip r:embed="rId2" cstate="print"/>
          <a:stretch>
            <a:fillRect/>
          </a:stretch>
        </p:blipFill>
        <p:spPr>
          <a:xfrm>
            <a:off x="5508104" y="2420888"/>
            <a:ext cx="3923928" cy="3923928"/>
          </a:xfrm>
          <a:prstGeom prst="rect">
            <a:avLst/>
          </a:prstGeom>
          <a:effectLst>
            <a:softEdge rad="317500"/>
          </a:effectLst>
        </p:spPr>
      </p:pic>
      <p:sp>
        <p:nvSpPr>
          <p:cNvPr id="24580" name="Text Box 5"/>
          <p:cNvSpPr txBox="1">
            <a:spLocks noChangeArrowheads="1"/>
          </p:cNvSpPr>
          <p:nvPr/>
        </p:nvSpPr>
        <p:spPr bwMode="auto">
          <a:xfrm>
            <a:off x="827088" y="549275"/>
            <a:ext cx="7777162" cy="457200"/>
          </a:xfrm>
          <a:prstGeom prst="rect">
            <a:avLst/>
          </a:prstGeom>
          <a:noFill/>
          <a:ln w="9525">
            <a:noFill/>
            <a:miter lim="800000"/>
            <a:headEnd/>
            <a:tailEnd/>
          </a:ln>
        </p:spPr>
        <p:txBody>
          <a:bodyPr>
            <a:spAutoFit/>
          </a:bodyPr>
          <a:lstStyle/>
          <a:p>
            <a:pPr algn="ctr">
              <a:spcBef>
                <a:spcPct val="50000"/>
              </a:spcBef>
            </a:pPr>
            <a:r>
              <a:rPr lang="lv-LV" sz="2400"/>
              <a:t>Ticīgā cerība – redzēt Dievu</a:t>
            </a:r>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lv-LV" sz="2800" smtClean="0"/>
              <a:t>“Dievs sacīja: ‘Darīsim cilvēku pēc mūsu tēla un pēc mūsu līdzības’”. 1.Mozus 1:26</a:t>
            </a:r>
            <a:endParaRPr lang="en-GB" sz="2800" smtClean="0"/>
          </a:p>
        </p:txBody>
      </p:sp>
      <p:sp>
        <p:nvSpPr>
          <p:cNvPr id="25602" name="Content Placeholder 2"/>
          <p:cNvSpPr>
            <a:spLocks noGrp="1"/>
          </p:cNvSpPr>
          <p:nvPr>
            <p:ph idx="1"/>
          </p:nvPr>
        </p:nvSpPr>
        <p:spPr>
          <a:xfrm>
            <a:off x="457200" y="1600200"/>
            <a:ext cx="6275388" cy="4781550"/>
          </a:xfrm>
        </p:spPr>
        <p:txBody>
          <a:bodyPr/>
          <a:lstStyle/>
          <a:p>
            <a:pPr eaLnBrk="1" hangingPunct="1">
              <a:lnSpc>
                <a:spcPct val="90000"/>
              </a:lnSpc>
              <a:buFont typeface="Arial" charset="0"/>
              <a:buNone/>
            </a:pPr>
            <a:r>
              <a:rPr lang="lv-LV" sz="2700" smtClean="0"/>
              <a:t>    </a:t>
            </a:r>
            <a:r>
              <a:rPr lang="en-GB" sz="2700" smtClean="0"/>
              <a:t>” </a:t>
            </a:r>
            <a:r>
              <a:rPr lang="lv-LV" sz="2700" smtClean="0"/>
              <a:t>Jēkaba vēst.3:9 runā par “…cilvēkiem, pēc Dieva līdzības radītiem.”</a:t>
            </a:r>
            <a:endParaRPr lang="en-GB" sz="2700" smtClean="0"/>
          </a:p>
          <a:p>
            <a:pPr eaLnBrk="1" hangingPunct="1">
              <a:lnSpc>
                <a:spcPct val="90000"/>
              </a:lnSpc>
            </a:pPr>
            <a:r>
              <a:rPr lang="lv-LV" sz="2700" smtClean="0"/>
              <a:t>Ecēhiēls redzēja Dievu sēžam uz troņa pār ķerubiem un tēlam “bija cilvēka izskats” (Ecēh.1:26; 10:20); tas ir Pats Dievs, kas sēd pār ķerubiem (2.Ķēn.19:15).   </a:t>
            </a:r>
            <a:r>
              <a:rPr lang="en-GB" sz="2700" smtClean="0"/>
              <a:t> </a:t>
            </a:r>
          </a:p>
          <a:p>
            <a:pPr eaLnBrk="1" hangingPunct="1">
              <a:lnSpc>
                <a:spcPct val="90000"/>
              </a:lnSpc>
            </a:pPr>
            <a:r>
              <a:rPr lang="lv-LV" sz="2700" smtClean="0"/>
              <a:t>Tāpēc ka mēs esam pēc Dieva līdzības radīti, mums ir jāatdod sevi Dievam, tāpat kā cilvēkiem bija jādod monēta ar ķeizara attēlu ķeizaram </a:t>
            </a:r>
            <a:r>
              <a:rPr lang="en-GB" sz="2700" smtClean="0"/>
              <a:t>(L</a:t>
            </a:r>
            <a:r>
              <a:rPr lang="lv-LV" sz="2700" smtClean="0"/>
              <a:t>ū</a:t>
            </a:r>
            <a:r>
              <a:rPr lang="en-GB" sz="2700" smtClean="0"/>
              <a:t>k</a:t>
            </a:r>
            <a:r>
              <a:rPr lang="lv-LV" sz="2700" smtClean="0"/>
              <a:t>a</a:t>
            </a:r>
            <a:r>
              <a:rPr lang="en-GB" sz="2700" smtClean="0"/>
              <a:t> 20:25). </a:t>
            </a:r>
          </a:p>
        </p:txBody>
      </p:sp>
      <p:pic>
        <p:nvPicPr>
          <p:cNvPr id="5" name="Picture 4" descr="Julius-Caesar-coin.jpg"/>
          <p:cNvPicPr>
            <a:picLocks noChangeAspect="1"/>
          </p:cNvPicPr>
          <p:nvPr/>
        </p:nvPicPr>
        <p:blipFill>
          <a:blip r:embed="rId2" cstate="print"/>
          <a:stretch>
            <a:fillRect/>
          </a:stretch>
        </p:blipFill>
        <p:spPr>
          <a:xfrm>
            <a:off x="6555448" y="4077072"/>
            <a:ext cx="2273044" cy="2189976"/>
          </a:xfrm>
          <a:prstGeom prst="ellipse">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t="-4000" r="-7000" b="-18000"/>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395288" y="2708275"/>
            <a:ext cx="8229600" cy="1143000"/>
          </a:xfrm>
        </p:spPr>
        <p:txBody>
          <a:bodyPr/>
          <a:lstStyle/>
          <a:p>
            <a:pPr eaLnBrk="1" hangingPunct="1"/>
            <a:r>
              <a:rPr lang="lv-LV" sz="4000" b="1" smtClean="0">
                <a:solidFill>
                  <a:srgbClr val="FFFFCC"/>
                </a:solidFill>
              </a:rPr>
              <a:t>Dievam ir personiska atrašanās vieta</a:t>
            </a:r>
            <a:br>
              <a:rPr lang="lv-LV" sz="4000" b="1" smtClean="0">
                <a:solidFill>
                  <a:srgbClr val="FFFFCC"/>
                </a:solidFill>
              </a:rPr>
            </a:br>
            <a:r>
              <a:rPr lang="lv-LV" sz="4000" b="1" smtClean="0">
                <a:solidFill>
                  <a:srgbClr val="FFFFCC"/>
                </a:solidFill>
              </a:rPr>
              <a:t>“Dievs ir debesīs” (S.Māc.5:2)</a:t>
            </a:r>
            <a:br>
              <a:rPr lang="lv-LV" sz="4000" b="1" smtClean="0">
                <a:solidFill>
                  <a:srgbClr val="FFFFCC"/>
                </a:solidFill>
              </a:rPr>
            </a:br>
            <a:r>
              <a:rPr lang="lv-LV" sz="4000" b="1" smtClean="0">
                <a:solidFill>
                  <a:srgbClr val="FFFFCC"/>
                </a:solidFill>
              </a:rPr>
              <a:t>“Jo Viņš skatās no Savas svētnīcas, Tas Kungs raugās no debesīm uz zemi” (Ps.102:19) </a:t>
            </a:r>
            <a:br>
              <a:rPr lang="lv-LV" sz="4000" b="1" smtClean="0">
                <a:solidFill>
                  <a:srgbClr val="FFFFCC"/>
                </a:solidFill>
              </a:rPr>
            </a:br>
            <a:r>
              <a:rPr lang="lv-LV" sz="4000" b="1" smtClean="0">
                <a:solidFill>
                  <a:srgbClr val="FFFFCC"/>
                </a:solidFill>
              </a:rPr>
              <a:t>“Tad Tu uzklausi to debesīs, Savā dzīvojamā mājoklī” (1.Ķēn.8:39).</a:t>
            </a:r>
            <a:endParaRPr lang="en-GB" sz="4000" b="1" smtClean="0">
              <a:solidFill>
                <a:srgbClr val="FFFFC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1000"/>
          </a:stretch>
        </a:blipFill>
        <a:effectLst/>
      </p:bgPr>
    </p:bg>
    <p:spTree>
      <p:nvGrpSpPr>
        <p:cNvPr id="1" name=""/>
        <p:cNvGrpSpPr/>
        <p:nvPr/>
      </p:nvGrpSpPr>
      <p:grpSpPr>
        <a:xfrm>
          <a:off x="0" y="0"/>
          <a:ext cx="0" cy="0"/>
          <a:chOff x="0" y="0"/>
          <a:chExt cx="0" cy="0"/>
        </a:xfrm>
      </p:grpSpPr>
      <p:sp>
        <p:nvSpPr>
          <p:cNvPr id="27650" name="Text Box 9"/>
          <p:cNvSpPr txBox="1">
            <a:spLocks noChangeArrowheads="1"/>
          </p:cNvSpPr>
          <p:nvPr/>
        </p:nvSpPr>
        <p:spPr bwMode="auto">
          <a:xfrm>
            <a:off x="1116013" y="2924175"/>
            <a:ext cx="5976937" cy="366713"/>
          </a:xfrm>
          <a:prstGeom prst="rect">
            <a:avLst/>
          </a:prstGeom>
          <a:noFill/>
          <a:ln w="9525">
            <a:noFill/>
            <a:miter lim="800000"/>
            <a:headEnd/>
            <a:tailEnd/>
          </a:ln>
        </p:spPr>
        <p:txBody>
          <a:bodyPr>
            <a:spAutoFit/>
          </a:bodyPr>
          <a:lstStyle/>
          <a:p>
            <a:pPr>
              <a:spcBef>
                <a:spcPct val="50000"/>
              </a:spcBef>
            </a:pPr>
            <a:r>
              <a:rPr lang="lv-LV"/>
              <a:t>1.3 Dieva vārds un raksturs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l="-1000" r="-1000"/>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lv-LV" sz="4000" b="1" smtClean="0">
                <a:solidFill>
                  <a:srgbClr val="10253F"/>
                </a:solidFill>
              </a:rPr>
              <a:t>Ebreju un grieķu valodās cilvēka vārds atspoguļoja viņa personību.</a:t>
            </a:r>
            <a:endParaRPr lang="en-GB" sz="4000" b="1" smtClean="0">
              <a:solidFill>
                <a:srgbClr val="10253F"/>
              </a:solidFill>
            </a:endParaRPr>
          </a:p>
        </p:txBody>
      </p:sp>
      <p:sp>
        <p:nvSpPr>
          <p:cNvPr id="28675" name="Content Placeholder 2"/>
          <p:cNvSpPr>
            <a:spLocks noGrp="1"/>
          </p:cNvSpPr>
          <p:nvPr>
            <p:ph idx="1"/>
          </p:nvPr>
        </p:nvSpPr>
        <p:spPr/>
        <p:txBody>
          <a:bodyPr/>
          <a:lstStyle/>
          <a:p>
            <a:pPr eaLnBrk="1" hangingPunct="1">
              <a:lnSpc>
                <a:spcPct val="90000"/>
              </a:lnSpc>
            </a:pPr>
            <a:r>
              <a:rPr lang="en-GB" sz="3000" smtClean="0"/>
              <a:t>‘J</a:t>
            </a:r>
            <a:r>
              <a:rPr lang="lv-LV" sz="3000" smtClean="0"/>
              <a:t>ēz</a:t>
            </a:r>
            <a:r>
              <a:rPr lang="en-GB" sz="3000" smtClean="0"/>
              <a:t>us’ = ‘</a:t>
            </a:r>
            <a:r>
              <a:rPr lang="lv-LV" sz="3000" smtClean="0"/>
              <a:t>Pestītājs</a:t>
            </a:r>
            <a:r>
              <a:rPr lang="en-GB" sz="3000" smtClean="0"/>
              <a:t>’ – </a:t>
            </a:r>
            <a:r>
              <a:rPr lang="lv-LV" sz="3000" smtClean="0"/>
              <a:t>jo</a:t>
            </a:r>
            <a:r>
              <a:rPr lang="en-GB" sz="3000" smtClean="0"/>
              <a:t> “</a:t>
            </a:r>
            <a:r>
              <a:rPr lang="lv-LV" sz="3000" smtClean="0"/>
              <a:t>Viņš atpestīs Savu tautu no viņas grēkiem</a:t>
            </a:r>
            <a:r>
              <a:rPr lang="en-GB" sz="3000" smtClean="0"/>
              <a:t>” (M</a:t>
            </a:r>
            <a:r>
              <a:rPr lang="lv-LV" sz="3000" smtClean="0"/>
              <a:t>a</a:t>
            </a:r>
            <a:r>
              <a:rPr lang="en-GB" sz="3000" smtClean="0"/>
              <a:t>t.1:21).</a:t>
            </a:r>
          </a:p>
          <a:p>
            <a:pPr eaLnBrk="1" hangingPunct="1">
              <a:lnSpc>
                <a:spcPct val="90000"/>
              </a:lnSpc>
            </a:pPr>
            <a:r>
              <a:rPr lang="en-GB" sz="3000" smtClean="0"/>
              <a:t>‘Abraham</a:t>
            </a:r>
            <a:r>
              <a:rPr lang="lv-LV" sz="3000" smtClean="0"/>
              <a:t>s</a:t>
            </a:r>
            <a:r>
              <a:rPr lang="en-GB" sz="3000" smtClean="0"/>
              <a:t>’ = </a:t>
            </a:r>
            <a:r>
              <a:rPr lang="lv-LV" sz="3000" smtClean="0"/>
              <a:t>“Tēvs daudziem, jo par daudzu tautu tēvu Es tevi esmu nolicis</a:t>
            </a:r>
            <a:r>
              <a:rPr lang="en-GB" sz="3000" smtClean="0"/>
              <a:t>” (</a:t>
            </a:r>
            <a:r>
              <a:rPr lang="lv-LV" sz="3000" smtClean="0"/>
              <a:t>1</a:t>
            </a:r>
            <a:r>
              <a:rPr lang="en-GB" sz="3000" smtClean="0"/>
              <a:t>.</a:t>
            </a:r>
            <a:r>
              <a:rPr lang="lv-LV" sz="3000" smtClean="0"/>
              <a:t>Mozus</a:t>
            </a:r>
            <a:r>
              <a:rPr lang="en-GB" sz="3000" smtClean="0"/>
              <a:t> 17:5)</a:t>
            </a:r>
          </a:p>
          <a:p>
            <a:pPr eaLnBrk="1" hangingPunct="1">
              <a:lnSpc>
                <a:spcPct val="90000"/>
              </a:lnSpc>
            </a:pPr>
            <a:r>
              <a:rPr lang="en-GB" sz="3000" smtClean="0"/>
              <a:t>‘</a:t>
            </a:r>
            <a:r>
              <a:rPr lang="lv-LV" sz="3000" smtClean="0"/>
              <a:t>Ieva</a:t>
            </a:r>
            <a:r>
              <a:rPr lang="en-GB" sz="3000" smtClean="0"/>
              <a:t>’ = ‘</a:t>
            </a:r>
            <a:r>
              <a:rPr lang="lv-LV" sz="3000" smtClean="0"/>
              <a:t>Dzīvā</a:t>
            </a:r>
            <a:r>
              <a:rPr lang="en-GB" sz="3000" smtClean="0"/>
              <a:t>’ - “</a:t>
            </a:r>
            <a:r>
              <a:rPr lang="lv-LV" sz="3000" smtClean="0"/>
              <a:t>jo viņa ir visu dzīvo māte</a:t>
            </a:r>
            <a:r>
              <a:rPr lang="en-GB" sz="3000" smtClean="0"/>
              <a:t>” (</a:t>
            </a:r>
            <a:r>
              <a:rPr lang="lv-LV" sz="3000" smtClean="0"/>
              <a:t>1</a:t>
            </a:r>
            <a:r>
              <a:rPr lang="en-GB" sz="3000" smtClean="0"/>
              <a:t>.</a:t>
            </a:r>
            <a:r>
              <a:rPr lang="lv-LV" sz="3000" smtClean="0"/>
              <a:t>Mozus</a:t>
            </a:r>
            <a:r>
              <a:rPr lang="en-GB" sz="3000" smtClean="0"/>
              <a:t> 3:20).</a:t>
            </a:r>
          </a:p>
          <a:p>
            <a:pPr eaLnBrk="1" hangingPunct="1">
              <a:lnSpc>
                <a:spcPct val="90000"/>
              </a:lnSpc>
            </a:pPr>
            <a:r>
              <a:rPr lang="en-GB" sz="3000" smtClean="0"/>
              <a:t>‘Simeon</a:t>
            </a:r>
            <a:r>
              <a:rPr lang="lv-LV" sz="3000" smtClean="0"/>
              <a:t>s</a:t>
            </a:r>
            <a:r>
              <a:rPr lang="en-GB" sz="3000" smtClean="0"/>
              <a:t>’ = ‘</a:t>
            </a:r>
            <a:r>
              <a:rPr lang="lv-LV" sz="3000" smtClean="0"/>
              <a:t>dzirde</a:t>
            </a:r>
            <a:r>
              <a:rPr lang="en-GB" sz="3000" smtClean="0"/>
              <a:t>’ - “</a:t>
            </a:r>
            <a:r>
              <a:rPr lang="lv-LV" sz="3000" smtClean="0"/>
              <a:t>Tas Kungs ir dzirdējis, ka es esmu nicināta, un Viņš man arī šo ir devis</a:t>
            </a:r>
            <a:r>
              <a:rPr lang="en-GB" sz="3000" smtClean="0"/>
              <a:t>” (</a:t>
            </a:r>
            <a:r>
              <a:rPr lang="lv-LV" sz="3000" smtClean="0"/>
              <a:t>1</a:t>
            </a:r>
            <a:r>
              <a:rPr lang="en-GB" sz="3000" smtClean="0"/>
              <a:t>.</a:t>
            </a:r>
            <a:r>
              <a:rPr lang="lv-LV" sz="3000" smtClean="0"/>
              <a:t>Mozus</a:t>
            </a:r>
            <a:r>
              <a:rPr lang="en-GB" sz="3000" smtClean="0"/>
              <a:t> 29:33).</a:t>
            </a:r>
          </a:p>
          <a:p>
            <a:pPr eaLnBrk="1" hangingPunct="1">
              <a:lnSpc>
                <a:spcPct val="90000"/>
              </a:lnSpc>
            </a:pPr>
            <a:endParaRPr lang="en-GB" sz="3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64000"/>
          </a:stretch>
        </a:blipFill>
        <a:effectLst/>
      </p:bgPr>
    </p:bg>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30213" y="620713"/>
            <a:ext cx="8713787" cy="2332037"/>
          </a:xfrm>
        </p:spPr>
        <p:txBody>
          <a:bodyPr/>
          <a:lstStyle/>
          <a:p>
            <a:pPr eaLnBrk="1" hangingPunct="1">
              <a:lnSpc>
                <a:spcPct val="90000"/>
              </a:lnSpc>
              <a:buFont typeface="Arial" charset="0"/>
              <a:buNone/>
            </a:pPr>
            <a:r>
              <a:rPr lang="lv-LV" smtClean="0">
                <a:solidFill>
                  <a:srgbClr val="254061"/>
                </a:solidFill>
              </a:rPr>
              <a:t>Tas Kungs nosauca Savu Vārdu</a:t>
            </a:r>
          </a:p>
          <a:p>
            <a:pPr eaLnBrk="1" hangingPunct="1">
              <a:lnSpc>
                <a:spcPct val="90000"/>
              </a:lnSpc>
              <a:buFont typeface="Arial" charset="0"/>
              <a:buNone/>
            </a:pPr>
            <a:r>
              <a:rPr lang="lv-LV" smtClean="0">
                <a:solidFill>
                  <a:srgbClr val="254061"/>
                </a:solidFill>
              </a:rPr>
              <a:t>“Tas Kungs, Tas Kungs, apžēlošanās un žēlastības Dievs, pacietīgs un bagāts žēlsirdībā un uzticībā, kas tūkstošiem saglabā žēlastību, piedod noziegumus, pārkāpumus un grēkus, bet arī neatstāj nevienu nesodītu</a:t>
            </a:r>
            <a:r>
              <a:rPr lang="en-GB" smtClean="0">
                <a:solidFill>
                  <a:srgbClr val="254061"/>
                </a:solidFill>
              </a:rPr>
              <a:t>”. </a:t>
            </a:r>
            <a:r>
              <a:rPr lang="lv-LV" sz="2400" smtClean="0">
                <a:solidFill>
                  <a:srgbClr val="254061"/>
                </a:solidFill>
              </a:rPr>
              <a:t>2</a:t>
            </a:r>
            <a:r>
              <a:rPr lang="en-GB" sz="2400" smtClean="0">
                <a:solidFill>
                  <a:srgbClr val="254061"/>
                </a:solidFill>
              </a:rPr>
              <a:t>.</a:t>
            </a:r>
            <a:r>
              <a:rPr lang="lv-LV" sz="2400" smtClean="0">
                <a:solidFill>
                  <a:srgbClr val="254061"/>
                </a:solidFill>
              </a:rPr>
              <a:t>Mozus</a:t>
            </a:r>
            <a:r>
              <a:rPr lang="en-GB" sz="2400" smtClean="0">
                <a:solidFill>
                  <a:srgbClr val="254061"/>
                </a:solidFill>
              </a:rPr>
              <a:t> 34:5-7</a:t>
            </a:r>
          </a:p>
          <a:p>
            <a:pPr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179388" y="0"/>
            <a:ext cx="8229600" cy="4525963"/>
          </a:xfrm>
        </p:spPr>
        <p:txBody>
          <a:bodyPr/>
          <a:lstStyle/>
          <a:p>
            <a:pPr algn="ctr" eaLnBrk="1" hangingPunct="1">
              <a:lnSpc>
                <a:spcPct val="80000"/>
              </a:lnSpc>
              <a:buFont typeface="Arial" charset="0"/>
              <a:buNone/>
            </a:pPr>
            <a:r>
              <a:rPr lang="lv-LV" sz="2400" smtClean="0">
                <a:solidFill>
                  <a:srgbClr val="632523"/>
                </a:solidFill>
              </a:rPr>
              <a:t>Apzīmētāji</a:t>
            </a:r>
          </a:p>
          <a:p>
            <a:pPr algn="ctr" eaLnBrk="1" hangingPunct="1">
              <a:lnSpc>
                <a:spcPct val="80000"/>
              </a:lnSpc>
              <a:buFont typeface="Arial" charset="0"/>
              <a:buNone/>
            </a:pPr>
            <a:r>
              <a:rPr lang="lv-LV" sz="2400" smtClean="0">
                <a:solidFill>
                  <a:srgbClr val="632523"/>
                </a:solidFill>
              </a:rPr>
              <a:t> Labestība</a:t>
            </a:r>
            <a:r>
              <a:rPr lang="en-US" sz="2400" smtClean="0">
                <a:solidFill>
                  <a:srgbClr val="632523"/>
                </a:solidFill>
              </a:rPr>
              <a:t>- </a:t>
            </a:r>
            <a:r>
              <a:rPr lang="lv-LV" sz="2400" smtClean="0">
                <a:solidFill>
                  <a:srgbClr val="632523"/>
                </a:solidFill>
              </a:rPr>
              <a:t>Dievs ir žēlsirdīgs - līdzjūtīgs</a:t>
            </a:r>
            <a:r>
              <a:rPr lang="en-US" sz="2400" smtClean="0">
                <a:solidFill>
                  <a:srgbClr val="632523"/>
                </a:solidFill>
              </a:rPr>
              <a:t>. Ps</a:t>
            </a:r>
            <a:r>
              <a:rPr lang="lv-LV" sz="2400" smtClean="0">
                <a:solidFill>
                  <a:srgbClr val="632523"/>
                </a:solidFill>
              </a:rPr>
              <a:t>.</a:t>
            </a:r>
            <a:r>
              <a:rPr lang="en-US" sz="2400" smtClean="0">
                <a:solidFill>
                  <a:srgbClr val="632523"/>
                </a:solidFill>
              </a:rPr>
              <a:t> 78:38</a:t>
            </a:r>
          </a:p>
          <a:p>
            <a:pPr eaLnBrk="1" hangingPunct="1">
              <a:lnSpc>
                <a:spcPct val="80000"/>
              </a:lnSpc>
              <a:buFont typeface="Arial" charset="0"/>
              <a:buNone/>
            </a:pPr>
            <a:r>
              <a:rPr lang="en-US" sz="2400" smtClean="0">
                <a:solidFill>
                  <a:srgbClr val="632523"/>
                </a:solidFill>
              </a:rPr>
              <a:t>	- </a:t>
            </a:r>
            <a:r>
              <a:rPr lang="lv-LV" sz="2400" smtClean="0">
                <a:solidFill>
                  <a:srgbClr val="632523"/>
                </a:solidFill>
              </a:rPr>
              <a:t>Dievs ir žēlīgs – Dievišķā labvēlība</a:t>
            </a:r>
            <a:r>
              <a:rPr lang="en-US" sz="2400" smtClean="0">
                <a:solidFill>
                  <a:srgbClr val="632523"/>
                </a:solidFill>
              </a:rPr>
              <a:t>. E</a:t>
            </a:r>
            <a:r>
              <a:rPr lang="lv-LV" sz="2400" smtClean="0">
                <a:solidFill>
                  <a:srgbClr val="632523"/>
                </a:solidFill>
              </a:rPr>
              <a:t>fez.</a:t>
            </a:r>
            <a:r>
              <a:rPr lang="en-US" sz="2400" smtClean="0">
                <a:solidFill>
                  <a:srgbClr val="632523"/>
                </a:solidFill>
              </a:rPr>
              <a:t>2:8-9</a:t>
            </a:r>
          </a:p>
          <a:p>
            <a:pPr eaLnBrk="1" hangingPunct="1">
              <a:lnSpc>
                <a:spcPct val="80000"/>
              </a:lnSpc>
              <a:buFont typeface="Arial" charset="0"/>
              <a:buNone/>
            </a:pPr>
            <a:r>
              <a:rPr lang="en-US" sz="2400" smtClean="0">
                <a:solidFill>
                  <a:srgbClr val="632523"/>
                </a:solidFill>
              </a:rPr>
              <a:t>	- </a:t>
            </a:r>
            <a:r>
              <a:rPr lang="lv-LV" sz="2400" smtClean="0">
                <a:solidFill>
                  <a:srgbClr val="632523"/>
                </a:solidFill>
              </a:rPr>
              <a:t>Dievs ir pacietīgs, lēnprātīgs dusmām.</a:t>
            </a:r>
            <a:r>
              <a:rPr lang="en-US" sz="2400" smtClean="0">
                <a:solidFill>
                  <a:srgbClr val="632523"/>
                </a:solidFill>
              </a:rPr>
              <a:t> 1 P</a:t>
            </a:r>
            <a:r>
              <a:rPr lang="lv-LV" sz="2400" smtClean="0">
                <a:solidFill>
                  <a:srgbClr val="632523"/>
                </a:solidFill>
              </a:rPr>
              <a:t>ē</a:t>
            </a:r>
            <a:r>
              <a:rPr lang="en-US" sz="2400" smtClean="0">
                <a:solidFill>
                  <a:srgbClr val="632523"/>
                </a:solidFill>
              </a:rPr>
              <a:t>t</a:t>
            </a:r>
            <a:r>
              <a:rPr lang="lv-LV" sz="2400" smtClean="0">
                <a:solidFill>
                  <a:srgbClr val="632523"/>
                </a:solidFill>
              </a:rPr>
              <a:t>.</a:t>
            </a:r>
            <a:r>
              <a:rPr lang="en-US" sz="2400" smtClean="0">
                <a:solidFill>
                  <a:srgbClr val="632523"/>
                </a:solidFill>
              </a:rPr>
              <a:t>3:20</a:t>
            </a:r>
          </a:p>
          <a:p>
            <a:pPr eaLnBrk="1" hangingPunct="1">
              <a:lnSpc>
                <a:spcPct val="80000"/>
              </a:lnSpc>
              <a:buFont typeface="Arial" charset="0"/>
              <a:buNone/>
            </a:pPr>
            <a:r>
              <a:rPr lang="en-US" sz="2400" smtClean="0">
                <a:solidFill>
                  <a:srgbClr val="632523"/>
                </a:solidFill>
              </a:rPr>
              <a:t>	- </a:t>
            </a:r>
            <a:r>
              <a:rPr lang="lv-LV" sz="2400" smtClean="0">
                <a:solidFill>
                  <a:srgbClr val="632523"/>
                </a:solidFill>
              </a:rPr>
              <a:t>Dievs ir labestība – labvēlība, taisnība, žēlastība.</a:t>
            </a:r>
            <a:r>
              <a:rPr lang="en-US" sz="2400" smtClean="0">
                <a:solidFill>
                  <a:srgbClr val="632523"/>
                </a:solidFill>
              </a:rPr>
              <a:t> Ps</a:t>
            </a:r>
            <a:r>
              <a:rPr lang="lv-LV" sz="2400" smtClean="0">
                <a:solidFill>
                  <a:srgbClr val="632523"/>
                </a:solidFill>
              </a:rPr>
              <a:t>.</a:t>
            </a:r>
            <a:r>
              <a:rPr lang="en-US" sz="2400" smtClean="0">
                <a:solidFill>
                  <a:srgbClr val="632523"/>
                </a:solidFill>
              </a:rPr>
              <a:t>33:5</a:t>
            </a:r>
          </a:p>
          <a:p>
            <a:pPr eaLnBrk="1" hangingPunct="1">
              <a:lnSpc>
                <a:spcPct val="80000"/>
              </a:lnSpc>
              <a:buFont typeface="Arial" charset="0"/>
              <a:buNone/>
            </a:pPr>
            <a:r>
              <a:rPr lang="en-US" sz="2400" smtClean="0">
                <a:solidFill>
                  <a:srgbClr val="632523"/>
                </a:solidFill>
              </a:rPr>
              <a:t>	- </a:t>
            </a:r>
            <a:r>
              <a:rPr lang="lv-LV" sz="2400" smtClean="0">
                <a:solidFill>
                  <a:srgbClr val="632523"/>
                </a:solidFill>
              </a:rPr>
              <a:t>Dievs ir patiesība – uzticība, stabilitāte.</a:t>
            </a:r>
            <a:r>
              <a:rPr lang="en-US" sz="2400" smtClean="0">
                <a:solidFill>
                  <a:srgbClr val="632523"/>
                </a:solidFill>
              </a:rPr>
              <a:t> Ps</a:t>
            </a:r>
            <a:r>
              <a:rPr lang="lv-LV" sz="2400" smtClean="0">
                <a:solidFill>
                  <a:srgbClr val="632523"/>
                </a:solidFill>
              </a:rPr>
              <a:t>.</a:t>
            </a:r>
            <a:r>
              <a:rPr lang="en-US" sz="2400" smtClean="0">
                <a:solidFill>
                  <a:srgbClr val="632523"/>
                </a:solidFill>
              </a:rPr>
              <a:t>119:160.</a:t>
            </a:r>
          </a:p>
          <a:p>
            <a:pPr eaLnBrk="1" hangingPunct="1">
              <a:lnSpc>
                <a:spcPct val="80000"/>
              </a:lnSpc>
              <a:buFont typeface="Arial" charset="0"/>
              <a:buNone/>
            </a:pPr>
            <a:r>
              <a:rPr lang="en-US" sz="2400" smtClean="0">
                <a:solidFill>
                  <a:srgbClr val="632523"/>
                </a:solidFill>
              </a:rPr>
              <a:t>	S</a:t>
            </a:r>
            <a:r>
              <a:rPr lang="lv-LV" sz="2400" smtClean="0">
                <a:solidFill>
                  <a:srgbClr val="632523"/>
                </a:solidFill>
              </a:rPr>
              <a:t>tingrība – Dievs neatstāj nevienu nesodītu.</a:t>
            </a:r>
            <a:r>
              <a:rPr lang="en-US" sz="2400" smtClean="0">
                <a:solidFill>
                  <a:srgbClr val="632523"/>
                </a:solidFill>
              </a:rPr>
              <a:t> </a:t>
            </a:r>
            <a:r>
              <a:rPr lang="lv-LV" sz="2400" smtClean="0">
                <a:solidFill>
                  <a:srgbClr val="632523"/>
                </a:solidFill>
              </a:rPr>
              <a:t>2.Mozus</a:t>
            </a:r>
            <a:r>
              <a:rPr lang="en-US" sz="2400" smtClean="0">
                <a:solidFill>
                  <a:srgbClr val="632523"/>
                </a:solidFill>
              </a:rPr>
              <a:t> 34:7, </a:t>
            </a:r>
            <a:r>
              <a:rPr lang="lv-LV" sz="2400" smtClean="0">
                <a:solidFill>
                  <a:srgbClr val="632523"/>
                </a:solidFill>
              </a:rPr>
              <a:t>5.Mozus</a:t>
            </a:r>
            <a:r>
              <a:rPr lang="en-US" sz="2400" smtClean="0">
                <a:solidFill>
                  <a:srgbClr val="632523"/>
                </a:solidFill>
              </a:rPr>
              <a:t> 5:9</a:t>
            </a:r>
          </a:p>
          <a:p>
            <a:pPr eaLnBrk="1" hangingPunct="1">
              <a:lnSpc>
                <a:spcPct val="80000"/>
              </a:lnSpc>
              <a:buFont typeface="Arial" charset="0"/>
              <a:buNone/>
            </a:pPr>
            <a:r>
              <a:rPr lang="en-US" sz="2400" smtClean="0">
                <a:solidFill>
                  <a:srgbClr val="632523"/>
                </a:solidFill>
              </a:rPr>
              <a:t>	- T</a:t>
            </a:r>
            <a:r>
              <a:rPr lang="lv-LV" sz="2400" smtClean="0">
                <a:solidFill>
                  <a:srgbClr val="632523"/>
                </a:solidFill>
              </a:rPr>
              <a:t>os, kas netur Viņu cieņā.</a:t>
            </a:r>
            <a:r>
              <a:rPr lang="en-US" sz="2400" smtClean="0">
                <a:solidFill>
                  <a:srgbClr val="632523"/>
                </a:solidFill>
              </a:rPr>
              <a:t> </a:t>
            </a:r>
            <a:r>
              <a:rPr lang="lv-LV" sz="2400" smtClean="0">
                <a:solidFill>
                  <a:srgbClr val="632523"/>
                </a:solidFill>
              </a:rPr>
              <a:t>1.Mozus</a:t>
            </a:r>
            <a:r>
              <a:rPr lang="en-US" sz="2400" smtClean="0">
                <a:solidFill>
                  <a:srgbClr val="632523"/>
                </a:solidFill>
              </a:rPr>
              <a:t> 6:5-8, Rom</a:t>
            </a:r>
            <a:r>
              <a:rPr lang="lv-LV" sz="2400" smtClean="0">
                <a:solidFill>
                  <a:srgbClr val="632523"/>
                </a:solidFill>
              </a:rPr>
              <a:t>.</a:t>
            </a:r>
            <a:r>
              <a:rPr lang="en-US" sz="2400" smtClean="0">
                <a:solidFill>
                  <a:srgbClr val="632523"/>
                </a:solidFill>
              </a:rPr>
              <a:t> 1:28-32</a:t>
            </a:r>
          </a:p>
        </p:txBody>
      </p:sp>
      <p:pic>
        <p:nvPicPr>
          <p:cNvPr id="4" name="Picture 3" descr="hands.jpg"/>
          <p:cNvPicPr>
            <a:picLocks noChangeAspect="1"/>
          </p:cNvPicPr>
          <p:nvPr/>
        </p:nvPicPr>
        <p:blipFill>
          <a:blip r:embed="rId2" cstate="print"/>
          <a:stretch>
            <a:fillRect/>
          </a:stretch>
        </p:blipFill>
        <p:spPr>
          <a:xfrm>
            <a:off x="2843808" y="4293096"/>
            <a:ext cx="3506143" cy="2337429"/>
          </a:xfrm>
          <a:prstGeom prst="rect">
            <a:avLst/>
          </a:prstGeom>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755650" y="765175"/>
            <a:ext cx="8640763" cy="2565400"/>
          </a:xfrm>
          <a:prstGeom prst="rect">
            <a:avLst/>
          </a:prstGeom>
          <a:noFill/>
          <a:ln w="9525">
            <a:noFill/>
            <a:miter lim="800000"/>
            <a:headEnd/>
            <a:tailEnd/>
          </a:ln>
        </p:spPr>
        <p:txBody>
          <a:bodyPr>
            <a:spAutoFit/>
          </a:bodyPr>
          <a:lstStyle/>
          <a:p>
            <a:pPr algn="ctr">
              <a:spcBef>
                <a:spcPct val="50000"/>
              </a:spcBef>
            </a:pPr>
            <a:r>
              <a:rPr lang="lv-LV"/>
              <a:t>Mozum parādītā Dieva slava</a:t>
            </a:r>
          </a:p>
          <a:p>
            <a:pPr>
              <a:spcBef>
                <a:spcPct val="50000"/>
              </a:spcBef>
            </a:pPr>
            <a:r>
              <a:rPr lang="lv-LV"/>
              <a:t>“Tad Tas Kungs nolaidās mākonī un nostājās viņa priekšā, un nosauca Tā Kunga Vārdu.</a:t>
            </a:r>
          </a:p>
          <a:p>
            <a:pPr>
              <a:spcBef>
                <a:spcPct val="50000"/>
              </a:spcBef>
            </a:pPr>
            <a:r>
              <a:rPr lang="lv-LV"/>
              <a:t>Un Tas Kungs gāja viņam garām, un Viņš sauca: Tas Kungs, Tas Kungs, apžēlošanas un žēlastības Dievs, pacietīgs un bagāts žēlsirdībā un uzticībā, kas tūkstošiem saglabā žēlastību, piedod noziegumus, pārkāpumus un grēkus, bet arī neatstāj nevienu nesodītu, piemeklēdams tēvu grēkus pie viņu bērniem un bērnu bērniem līdz trešajam un ceturtajam augumam.” 2.Mozus 34:5-7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he-IL" smtClean="0">
                <a:solidFill>
                  <a:srgbClr val="FFFFCC"/>
                </a:solidFill>
              </a:rPr>
              <a:t>יהוה</a:t>
            </a:r>
            <a:r>
              <a:rPr lang="en-GB" smtClean="0">
                <a:solidFill>
                  <a:srgbClr val="FFFFCC"/>
                </a:solidFill>
              </a:rPr>
              <a:t> </a:t>
            </a:r>
            <a:r>
              <a:rPr lang="he-IL" smtClean="0">
                <a:solidFill>
                  <a:srgbClr val="FFFFCC"/>
                </a:solidFill>
              </a:rPr>
              <a:t>אלהים</a:t>
            </a:r>
            <a:endParaRPr lang="en-GB" smtClean="0">
              <a:solidFill>
                <a:srgbClr val="FFFFCC"/>
              </a:solidFill>
            </a:endParaRPr>
          </a:p>
        </p:txBody>
      </p:sp>
      <p:sp>
        <p:nvSpPr>
          <p:cNvPr id="33795" name="Content Placeholder 2"/>
          <p:cNvSpPr>
            <a:spLocks noGrp="1"/>
          </p:cNvSpPr>
          <p:nvPr>
            <p:ph idx="1"/>
          </p:nvPr>
        </p:nvSpPr>
        <p:spPr>
          <a:xfrm>
            <a:off x="900113" y="1412875"/>
            <a:ext cx="7786687" cy="4713288"/>
          </a:xfrm>
        </p:spPr>
        <p:txBody>
          <a:bodyPr/>
          <a:lstStyle/>
          <a:p>
            <a:pPr eaLnBrk="1" hangingPunct="1">
              <a:buFont typeface="Arial" charset="0"/>
              <a:buNone/>
            </a:pPr>
            <a:r>
              <a:rPr lang="en-GB" b="1" smtClean="0">
                <a:solidFill>
                  <a:srgbClr val="FFFFCC"/>
                </a:solidFill>
              </a:rPr>
              <a:t>YAHWEH ELOHIM</a:t>
            </a:r>
            <a:endParaRPr lang="en-GB" smtClean="0">
              <a:solidFill>
                <a:srgbClr val="FFFFCC"/>
              </a:solidFill>
            </a:endParaRPr>
          </a:p>
          <a:p>
            <a:pPr eaLnBrk="1" hangingPunct="1">
              <a:buFont typeface="Arial" charset="0"/>
              <a:buNone/>
            </a:pPr>
            <a:r>
              <a:rPr lang="lv-LV" b="1" i="1" smtClean="0">
                <a:solidFill>
                  <a:srgbClr val="FFFFCC"/>
                </a:solidFill>
              </a:rPr>
              <a:t>kas nozīmē</a:t>
            </a:r>
          </a:p>
          <a:p>
            <a:pPr eaLnBrk="1" hangingPunct="1">
              <a:buFont typeface="Arial" charset="0"/>
              <a:buNone/>
            </a:pPr>
            <a:r>
              <a:rPr lang="lv-LV" b="1" i="1" smtClean="0">
                <a:solidFill>
                  <a:srgbClr val="FFFFCC"/>
                </a:solidFill>
              </a:rPr>
              <a:t>VIŅŠ, KAS TIKS ATKLĀTS STARP VARENAJIEM</a:t>
            </a:r>
            <a:endParaRPr lang="en-GB" smtClean="0">
              <a:solidFill>
                <a:srgbClr val="FFFFCC"/>
              </a:solidFill>
            </a:endParaRPr>
          </a:p>
          <a:p>
            <a:pPr eaLnBrk="1" hangingPunct="1">
              <a:buFont typeface="Arial" charset="0"/>
              <a:buNone/>
            </a:pPr>
            <a:endParaRPr lang="en-GB" smtClean="0">
              <a:solidFill>
                <a:srgbClr val="FFFFCC"/>
              </a:solidFill>
            </a:endParaRPr>
          </a:p>
          <a:p>
            <a:pPr eaLnBrk="1" hangingPunct="1"/>
            <a:endParaRPr lang="en-GB" smtClean="0"/>
          </a:p>
        </p:txBody>
      </p:sp>
      <p:pic>
        <p:nvPicPr>
          <p:cNvPr id="4" name="Picture 3" descr="shining-in-the-darkness.jpg"/>
          <p:cNvPicPr>
            <a:picLocks noChangeAspect="1"/>
          </p:cNvPicPr>
          <p:nvPr/>
        </p:nvPicPr>
        <p:blipFill>
          <a:blip r:embed="rId2" cstate="print"/>
          <a:stretch>
            <a:fillRect/>
          </a:stretch>
        </p:blipFill>
        <p:spPr>
          <a:xfrm>
            <a:off x="2267744" y="3347610"/>
            <a:ext cx="4680520" cy="3510390"/>
          </a:xfrm>
          <a:prstGeom prst="rect">
            <a:avLst/>
          </a:prstGeom>
          <a:effectLst>
            <a:softEdge rad="317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t="-35000"/>
          </a:stretch>
        </a:blipFill>
        <a:effectLst/>
      </p:bgPr>
    </p:bg>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68313" y="908050"/>
            <a:ext cx="8229600" cy="4525963"/>
          </a:xfrm>
        </p:spPr>
        <p:txBody>
          <a:bodyPr/>
          <a:lstStyle/>
          <a:p>
            <a:pPr eaLnBrk="1" hangingPunct="1">
              <a:lnSpc>
                <a:spcPct val="90000"/>
              </a:lnSpc>
              <a:buFont typeface="Arial" charset="0"/>
              <a:buNone/>
            </a:pPr>
            <a:r>
              <a:rPr lang="lv-LV" smtClean="0">
                <a:solidFill>
                  <a:srgbClr val="10253F"/>
                </a:solidFill>
              </a:rPr>
              <a:t>Ja mēs vairs nevēlamies mirt, bet dzīvot mūžībā kā morāli pilnīgas būtnes, tad mums arī sevi jāsaista ar Viņa Vārdu. Veids, kā to panākt, ir tikt kristītam Jahves Elohīma vārdā </a:t>
            </a:r>
            <a:r>
              <a:rPr lang="en-GB" smtClean="0">
                <a:solidFill>
                  <a:srgbClr val="10253F"/>
                </a:solidFill>
              </a:rPr>
              <a:t>(M</a:t>
            </a:r>
            <a:r>
              <a:rPr lang="lv-LV" smtClean="0">
                <a:solidFill>
                  <a:srgbClr val="10253F"/>
                </a:solidFill>
              </a:rPr>
              <a:t>a</a:t>
            </a:r>
            <a:r>
              <a:rPr lang="en-GB" smtClean="0">
                <a:solidFill>
                  <a:srgbClr val="10253F"/>
                </a:solidFill>
              </a:rPr>
              <a:t>t</a:t>
            </a:r>
            <a:r>
              <a:rPr lang="lv-LV" smtClean="0">
                <a:solidFill>
                  <a:srgbClr val="10253F"/>
                </a:solidFill>
              </a:rPr>
              <a:t>t</a:t>
            </a:r>
            <a:r>
              <a:rPr lang="en-GB" smtClean="0">
                <a:solidFill>
                  <a:srgbClr val="10253F"/>
                </a:solidFill>
              </a:rPr>
              <a:t>. 28:19). </a:t>
            </a:r>
            <a:r>
              <a:rPr lang="lv-LV" smtClean="0">
                <a:solidFill>
                  <a:srgbClr val="10253F"/>
                </a:solidFill>
              </a:rPr>
              <a:t>Tas mūs padarīs arī par Abrahama pēctečiem</a:t>
            </a:r>
            <a:r>
              <a:rPr lang="en-GB" smtClean="0">
                <a:solidFill>
                  <a:srgbClr val="10253F"/>
                </a:solidFill>
              </a:rPr>
              <a:t> (Gal. 3:27-29)</a:t>
            </a:r>
            <a:r>
              <a:rPr lang="lv-LV" smtClean="0">
                <a:solidFill>
                  <a:srgbClr val="10253F"/>
                </a:solidFill>
              </a:rPr>
              <a:t>, kuram tika apsolīta šī zeme kā mūžīgs mantojums</a:t>
            </a:r>
            <a:r>
              <a:rPr lang="en-GB" smtClean="0">
                <a:solidFill>
                  <a:srgbClr val="10253F"/>
                </a:solidFill>
              </a:rPr>
              <a:t> (</a:t>
            </a:r>
            <a:r>
              <a:rPr lang="lv-LV" smtClean="0">
                <a:solidFill>
                  <a:srgbClr val="10253F"/>
                </a:solidFill>
              </a:rPr>
              <a:t>1</a:t>
            </a:r>
            <a:r>
              <a:rPr lang="en-GB" smtClean="0">
                <a:solidFill>
                  <a:srgbClr val="10253F"/>
                </a:solidFill>
              </a:rPr>
              <a:t>.</a:t>
            </a:r>
            <a:r>
              <a:rPr lang="lv-LV" smtClean="0">
                <a:solidFill>
                  <a:srgbClr val="10253F"/>
                </a:solidFill>
              </a:rPr>
              <a:t>Mozus</a:t>
            </a:r>
            <a:r>
              <a:rPr lang="en-GB" smtClean="0">
                <a:solidFill>
                  <a:srgbClr val="10253F"/>
                </a:solidFill>
              </a:rPr>
              <a:t> 17:8; Rom. 4:13) – </a:t>
            </a:r>
            <a:r>
              <a:rPr lang="lv-LV" smtClean="0">
                <a:solidFill>
                  <a:srgbClr val="10253F"/>
                </a:solidFill>
              </a:rPr>
              <a:t>par</a:t>
            </a:r>
            <a:r>
              <a:rPr lang="en-GB" smtClean="0">
                <a:solidFill>
                  <a:srgbClr val="10253F"/>
                </a:solidFill>
              </a:rPr>
              <a:t> ‘</a:t>
            </a:r>
            <a:r>
              <a:rPr lang="lv-LV" smtClean="0">
                <a:solidFill>
                  <a:srgbClr val="10253F"/>
                </a:solidFill>
              </a:rPr>
              <a:t>vareno</a:t>
            </a:r>
            <a:r>
              <a:rPr lang="en-GB" smtClean="0">
                <a:solidFill>
                  <a:srgbClr val="10253F"/>
                </a:solidFill>
              </a:rPr>
              <a:t>’</a:t>
            </a:r>
            <a:r>
              <a:rPr lang="lv-LV" smtClean="0">
                <a:solidFill>
                  <a:srgbClr val="10253F"/>
                </a:solidFill>
              </a:rPr>
              <a:t> pulku</a:t>
            </a:r>
            <a:r>
              <a:rPr lang="en-GB" smtClean="0">
                <a:solidFill>
                  <a:srgbClr val="10253F"/>
                </a:solidFill>
              </a:rPr>
              <a:t> (‘Elohim’)</a:t>
            </a:r>
            <a:r>
              <a:rPr lang="lv-LV" smtClean="0">
                <a:solidFill>
                  <a:srgbClr val="10253F"/>
                </a:solidFill>
              </a:rPr>
              <a:t>, kuros Dieva Vārda pravietojums tiks piepildīts.</a:t>
            </a:r>
            <a:r>
              <a:rPr lang="en-GB" smtClean="0">
                <a:solidFill>
                  <a:srgbClr val="10253F"/>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4213" y="981075"/>
            <a:ext cx="7772400" cy="1470025"/>
          </a:xfrm>
        </p:spPr>
        <p:txBody>
          <a:bodyPr/>
          <a:lstStyle/>
          <a:p>
            <a:pPr eaLnBrk="1" hangingPunct="1"/>
            <a:r>
              <a:rPr lang="en-GB" b="1" smtClean="0">
                <a:solidFill>
                  <a:srgbClr val="632523"/>
                </a:solidFill>
              </a:rPr>
              <a:t>1.1 </a:t>
            </a:r>
            <a:r>
              <a:rPr lang="lv-LV" smtClean="0"/>
              <a:t>Dieva Eksistence</a:t>
            </a:r>
            <a:endParaRPr lang="en-GB" smtClean="0"/>
          </a:p>
        </p:txBody>
      </p:sp>
      <p:sp>
        <p:nvSpPr>
          <p:cNvPr id="15362" name="Subtitle 2"/>
          <p:cNvSpPr>
            <a:spLocks noGrp="1"/>
          </p:cNvSpPr>
          <p:nvPr>
            <p:ph type="subTitle" idx="1"/>
          </p:nvPr>
        </p:nvSpPr>
        <p:spPr>
          <a:xfrm>
            <a:off x="395288" y="2708275"/>
            <a:ext cx="4321175" cy="4581525"/>
          </a:xfrm>
        </p:spPr>
        <p:txBody>
          <a:bodyPr/>
          <a:lstStyle/>
          <a:p>
            <a:pPr algn="l" eaLnBrk="1" hangingPunct="1"/>
            <a:r>
              <a:rPr lang="lv-LV" sz="2400" smtClean="0">
                <a:solidFill>
                  <a:srgbClr val="632523"/>
                </a:solidFill>
              </a:rPr>
              <a:t>“Tam, kas pie Dieva griežas, nākas ticēt, ka Viņš ir un ka Viņš tiem, kas Viņu meklē, atmaksā.”</a:t>
            </a:r>
          </a:p>
          <a:p>
            <a:pPr algn="l" eaLnBrk="1" hangingPunct="1"/>
            <a:r>
              <a:rPr lang="lv-LV" sz="2400" smtClean="0">
                <a:solidFill>
                  <a:srgbClr val="632523"/>
                </a:solidFill>
              </a:rPr>
              <a:t>                                         Ebr.11:6</a:t>
            </a:r>
            <a:endParaRPr lang="en-GB" sz="2400" smtClean="0">
              <a:solidFill>
                <a:srgbClr val="632523"/>
              </a:solidFill>
            </a:endParaRPr>
          </a:p>
        </p:txBody>
      </p:sp>
      <p:pic>
        <p:nvPicPr>
          <p:cNvPr id="5" name="Picture 4" descr="praying man.jpg"/>
          <p:cNvPicPr>
            <a:picLocks noChangeAspect="1"/>
          </p:cNvPicPr>
          <p:nvPr/>
        </p:nvPicPr>
        <p:blipFill>
          <a:blip r:embed="rId2" cstate="print"/>
          <a:stretch>
            <a:fillRect/>
          </a:stretch>
        </p:blipFill>
        <p:spPr>
          <a:xfrm>
            <a:off x="4586047" y="2780928"/>
            <a:ext cx="4378441" cy="3024336"/>
          </a:xfrm>
          <a:prstGeom prst="rect">
            <a:avLst/>
          </a:prstGeom>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titlep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2" name="Text Box 3"/>
          <p:cNvSpPr txBox="1">
            <a:spLocks noChangeArrowheads="1"/>
          </p:cNvSpPr>
          <p:nvPr/>
        </p:nvSpPr>
        <p:spPr bwMode="auto">
          <a:xfrm>
            <a:off x="8243888" y="1773238"/>
            <a:ext cx="184150" cy="366712"/>
          </a:xfrm>
          <a:prstGeom prst="rect">
            <a:avLst/>
          </a:prstGeom>
          <a:noFill/>
          <a:ln w="9525">
            <a:noFill/>
            <a:miter lim="800000"/>
            <a:headEnd/>
            <a:tailEnd/>
          </a:ln>
        </p:spPr>
        <p:txBody>
          <a:bodyPr wrap="none">
            <a:spAutoFit/>
          </a:bodyPr>
          <a:lstStyle/>
          <a:p>
            <a:endParaRPr lang="en-US"/>
          </a:p>
        </p:txBody>
      </p:sp>
      <p:sp>
        <p:nvSpPr>
          <p:cNvPr id="35843" name="Text Box 4"/>
          <p:cNvSpPr txBox="1">
            <a:spLocks noChangeArrowheads="1"/>
          </p:cNvSpPr>
          <p:nvPr/>
        </p:nvSpPr>
        <p:spPr bwMode="auto">
          <a:xfrm>
            <a:off x="1384300" y="2944813"/>
            <a:ext cx="6500813" cy="366712"/>
          </a:xfrm>
          <a:prstGeom prst="rect">
            <a:avLst/>
          </a:prstGeom>
          <a:noFill/>
          <a:ln w="9525">
            <a:noFill/>
            <a:miter lim="800000"/>
            <a:headEnd/>
            <a:tailEnd/>
          </a:ln>
        </p:spPr>
        <p:txBody>
          <a:bodyPr>
            <a:spAutoFit/>
          </a:bodyPr>
          <a:lstStyle/>
          <a:p>
            <a:r>
              <a:rPr lang="lv-LV"/>
              <a:t>Dieva Slava atklāta uz zemes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6011863" y="4508500"/>
            <a:ext cx="184150" cy="366713"/>
          </a:xfrm>
          <a:prstGeom prst="rect">
            <a:avLst/>
          </a:prstGeom>
          <a:noFill/>
          <a:ln w="9525">
            <a:noFill/>
            <a:miter lim="800000"/>
            <a:headEnd/>
            <a:tailEnd/>
          </a:ln>
        </p:spPr>
        <p:txBody>
          <a:bodyPr wrap="none">
            <a:spAutoFit/>
          </a:bodyPr>
          <a:lstStyle/>
          <a:p>
            <a:endParaRPr lang="en-US"/>
          </a:p>
        </p:txBody>
      </p:sp>
      <p:sp>
        <p:nvSpPr>
          <p:cNvPr id="36867" name="Text Box 5"/>
          <p:cNvSpPr txBox="1">
            <a:spLocks noChangeArrowheads="1"/>
          </p:cNvSpPr>
          <p:nvPr/>
        </p:nvSpPr>
        <p:spPr bwMode="auto">
          <a:xfrm>
            <a:off x="1043609" y="1125538"/>
            <a:ext cx="6912768" cy="1061829"/>
          </a:xfrm>
          <a:prstGeom prst="rect">
            <a:avLst/>
          </a:prstGeom>
          <a:noFill/>
          <a:ln w="9525">
            <a:noFill/>
            <a:miter lim="800000"/>
            <a:headEnd/>
            <a:tailEnd/>
          </a:ln>
        </p:spPr>
        <p:txBody>
          <a:bodyPr wrap="square">
            <a:spAutoFit/>
          </a:bodyPr>
          <a:lstStyle/>
          <a:p>
            <a:pPr>
              <a:spcBef>
                <a:spcPct val="50000"/>
              </a:spcBef>
            </a:pPr>
            <a:r>
              <a:rPr lang="lv-LV" dirty="0"/>
              <a:t>”Jo zeme tiks piepildīta ar Tā Kunga godības atziņu, tāpat kā ūdeņi apklāj jūras pamatus.”</a:t>
            </a:r>
          </a:p>
          <a:p>
            <a:pPr>
              <a:spcBef>
                <a:spcPct val="50000"/>
              </a:spcBef>
            </a:pPr>
            <a:r>
              <a:rPr lang="lv-LV" dirty="0"/>
              <a:t>Hab.2:14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620713"/>
            <a:ext cx="8229600" cy="1143000"/>
          </a:xfrm>
        </p:spPr>
        <p:txBody>
          <a:bodyPr/>
          <a:lstStyle/>
          <a:p>
            <a:pPr eaLnBrk="1" hangingPunct="1"/>
            <a:r>
              <a:rPr lang="en-GB" sz="4800" b="1" smtClean="0">
                <a:solidFill>
                  <a:srgbClr val="002060"/>
                </a:solidFill>
              </a:rPr>
              <a:t>1.4 </a:t>
            </a:r>
            <a:r>
              <a:rPr lang="lv-LV" sz="4800" b="1" smtClean="0">
                <a:solidFill>
                  <a:srgbClr val="002060"/>
                </a:solidFill>
              </a:rPr>
              <a:t>Eņģeļi</a:t>
            </a:r>
            <a:endParaRPr lang="en-GB" sz="4800" b="1" smtClean="0">
              <a:solidFill>
                <a:srgbClr val="00206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lv-LV" sz="4000" b="1" smtClean="0">
                <a:solidFill>
                  <a:srgbClr val="10253F"/>
                </a:solidFill>
              </a:rPr>
              <a:t>Eņģeļi</a:t>
            </a:r>
            <a:br>
              <a:rPr lang="lv-LV" sz="4000" b="1" smtClean="0">
                <a:solidFill>
                  <a:srgbClr val="10253F"/>
                </a:solidFill>
              </a:rPr>
            </a:br>
            <a:endParaRPr lang="en-GB" sz="4000" b="1" smtClean="0">
              <a:solidFill>
                <a:srgbClr val="10253F"/>
              </a:solidFill>
            </a:endParaRPr>
          </a:p>
        </p:txBody>
      </p:sp>
      <p:sp>
        <p:nvSpPr>
          <p:cNvPr id="38914" name="Content Placeholder 2"/>
          <p:cNvSpPr>
            <a:spLocks noGrp="1"/>
          </p:cNvSpPr>
          <p:nvPr>
            <p:ph idx="1"/>
          </p:nvPr>
        </p:nvSpPr>
        <p:spPr>
          <a:xfrm>
            <a:off x="457200" y="1600200"/>
            <a:ext cx="6130925" cy="4997450"/>
          </a:xfrm>
        </p:spPr>
        <p:txBody>
          <a:bodyPr/>
          <a:lstStyle/>
          <a:p>
            <a:pPr eaLnBrk="1" hangingPunct="1"/>
            <a:r>
              <a:rPr lang="lv-LV" smtClean="0">
                <a:solidFill>
                  <a:srgbClr val="632523"/>
                </a:solidFill>
              </a:rPr>
              <a:t>Reālas, personiskas būtnes,</a:t>
            </a:r>
            <a:endParaRPr lang="en-GB" smtClean="0">
              <a:solidFill>
                <a:srgbClr val="632523"/>
              </a:solidFill>
            </a:endParaRPr>
          </a:p>
          <a:p>
            <a:pPr eaLnBrk="1" hangingPunct="1"/>
            <a:r>
              <a:rPr lang="lv-LV" smtClean="0">
                <a:solidFill>
                  <a:srgbClr val="632523"/>
                </a:solidFill>
              </a:rPr>
              <a:t>kas nes Dieva Vārdu.</a:t>
            </a:r>
            <a:endParaRPr lang="en-GB" smtClean="0">
              <a:solidFill>
                <a:srgbClr val="632523"/>
              </a:solidFill>
            </a:endParaRPr>
          </a:p>
          <a:p>
            <a:pPr eaLnBrk="1" hangingPunct="1"/>
            <a:r>
              <a:rPr lang="lv-LV" smtClean="0">
                <a:solidFill>
                  <a:srgbClr val="632523"/>
                </a:solidFill>
              </a:rPr>
              <a:t>Būtnes, kurās Dieva gars strādā, lai izpildītu Viņa gribu</a:t>
            </a:r>
            <a:endParaRPr lang="en-GB" smtClean="0">
              <a:solidFill>
                <a:srgbClr val="632523"/>
              </a:solidFill>
            </a:endParaRPr>
          </a:p>
          <a:p>
            <a:pPr eaLnBrk="1" hangingPunct="1"/>
            <a:r>
              <a:rPr lang="lv-LV" smtClean="0">
                <a:solidFill>
                  <a:srgbClr val="632523"/>
                </a:solidFill>
              </a:rPr>
              <a:t>saskaņā ar Viņa raksturu un mērķi</a:t>
            </a:r>
            <a:endParaRPr lang="en-GB" smtClean="0">
              <a:solidFill>
                <a:srgbClr val="632523"/>
              </a:solidFill>
            </a:endParaRPr>
          </a:p>
          <a:p>
            <a:pPr eaLnBrk="1" hangingPunct="1"/>
            <a:r>
              <a:rPr lang="lv-LV" smtClean="0">
                <a:solidFill>
                  <a:srgbClr val="632523"/>
                </a:solidFill>
              </a:rPr>
              <a:t>un tādējādi atklājot Viņu.</a:t>
            </a:r>
            <a:endParaRPr lang="en-GB" smtClean="0">
              <a:solidFill>
                <a:srgbClr val="632523"/>
              </a:solidFill>
            </a:endParaRPr>
          </a:p>
          <a:p>
            <a:pPr eaLnBrk="1" hangingPunct="1"/>
            <a:endParaRPr lang="en-GB" smtClean="0"/>
          </a:p>
        </p:txBody>
      </p:sp>
      <p:pic>
        <p:nvPicPr>
          <p:cNvPr id="4" name="Picture 3" descr="CARELINK.jpg"/>
          <p:cNvPicPr>
            <a:picLocks noChangeAspect="1"/>
          </p:cNvPicPr>
          <p:nvPr/>
        </p:nvPicPr>
        <p:blipFill>
          <a:blip r:embed="rId2" cstate="print"/>
          <a:stretch>
            <a:fillRect/>
          </a:stretch>
        </p:blipFill>
        <p:spPr>
          <a:xfrm>
            <a:off x="6444208" y="836712"/>
            <a:ext cx="2349500" cy="5080000"/>
          </a:xfrm>
          <a:prstGeom prst="rect">
            <a:avLst/>
          </a:prstGeom>
          <a:effectLst>
            <a:softEdge rad="63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lv-LV" smtClean="0"/>
              <a:t>Vārda ‘Eņģelis’ nozīme</a:t>
            </a:r>
            <a:endParaRPr lang="en-GB" smtClean="0"/>
          </a:p>
        </p:txBody>
      </p:sp>
      <p:sp>
        <p:nvSpPr>
          <p:cNvPr id="39939" name="Content Placeholder 2"/>
          <p:cNvSpPr>
            <a:spLocks noGrp="1"/>
          </p:cNvSpPr>
          <p:nvPr>
            <p:ph idx="1"/>
          </p:nvPr>
        </p:nvSpPr>
        <p:spPr/>
        <p:txBody>
          <a:bodyPr/>
          <a:lstStyle/>
          <a:p>
            <a:pPr eaLnBrk="1" hangingPunct="1">
              <a:lnSpc>
                <a:spcPct val="80000"/>
              </a:lnSpc>
              <a:buFont typeface="Arial" charset="0"/>
              <a:buNone/>
            </a:pPr>
            <a:endParaRPr lang="en-GB" sz="3000" smtClean="0"/>
          </a:p>
          <a:p>
            <a:pPr eaLnBrk="1" hangingPunct="1">
              <a:lnSpc>
                <a:spcPct val="80000"/>
              </a:lnSpc>
            </a:pPr>
            <a:r>
              <a:rPr lang="lv-LV" sz="3000" smtClean="0"/>
              <a:t>Grieķu un ebreju oriģinālā vārdi, kurus tulko kā ‘eņģelis’, nozīmē ‘ziņotājs’; eņģeļi ir Dieva ziņotāji jeb kalpi, kas ir Viņam paklausīgi, tādējādi nevar būt ne domas, ka viņi varētu būt grēcīgi. Tāpēc grieķu vārds ‘aggelos’, kuru tulko kā ‘eņģeļi’, tiek tulkots arī kā ‘vēstneši’, runājot par cilvēciskām būtnēm – piem. par Jāni Kristītāju (Mt.11:10) un viņa vēstnešiem (Lūkas 9:52) un par vīriem, kas devās izlūkot Jēriku (Jēkaba 2:25). Protams, ka ‘eņģeļi’, kad runa ir par cilvēkiem – vēstnešiem, var grēkot. </a:t>
            </a:r>
            <a:endParaRPr lang="en-GB" sz="3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lv-LV" smtClean="0"/>
              <a:t>Dieva daba un cilvēka daba</a:t>
            </a:r>
            <a:endParaRPr lang="en-GB" smtClean="0"/>
          </a:p>
        </p:txBody>
      </p:sp>
      <p:sp>
        <p:nvSpPr>
          <p:cNvPr id="41986" name="Text Placeholder 2"/>
          <p:cNvSpPr>
            <a:spLocks noGrp="1"/>
          </p:cNvSpPr>
          <p:nvPr>
            <p:ph type="body" idx="1"/>
          </p:nvPr>
        </p:nvSpPr>
        <p:spPr/>
        <p:txBody>
          <a:bodyPr/>
          <a:lstStyle/>
          <a:p>
            <a:pPr eaLnBrk="1" hangingPunct="1"/>
            <a:r>
              <a:rPr lang="lv-LV" smtClean="0"/>
              <a:t>Dieva daba</a:t>
            </a:r>
            <a:endParaRPr lang="en-GB" smtClean="0"/>
          </a:p>
        </p:txBody>
      </p:sp>
      <p:sp>
        <p:nvSpPr>
          <p:cNvPr id="41987" name="Content Placeholder 3"/>
          <p:cNvSpPr>
            <a:spLocks noGrp="1"/>
          </p:cNvSpPr>
          <p:nvPr>
            <p:ph sz="half" idx="2"/>
          </p:nvPr>
        </p:nvSpPr>
        <p:spPr/>
        <p:txBody>
          <a:bodyPr/>
          <a:lstStyle/>
          <a:p>
            <a:pPr eaLnBrk="1" hangingPunct="1"/>
            <a:r>
              <a:rPr lang="lv-LV" smtClean="0"/>
              <a:t>Viņš nevar grēkot, Viņš ir taisns</a:t>
            </a:r>
            <a:r>
              <a:rPr lang="en-GB" smtClean="0"/>
              <a:t> (Rom. 9:14; 6:23 </a:t>
            </a:r>
            <a:r>
              <a:rPr lang="lv-LV" smtClean="0"/>
              <a:t>salīdz</a:t>
            </a:r>
            <a:r>
              <a:rPr lang="en-GB" smtClean="0"/>
              <a:t>.</a:t>
            </a:r>
            <a:r>
              <a:rPr lang="lv-LV" smtClean="0"/>
              <a:t> ar</a:t>
            </a:r>
            <a:r>
              <a:rPr lang="en-GB" smtClean="0"/>
              <a:t> Ps. 90:2; Mt. 5:48; J</a:t>
            </a:r>
            <a:r>
              <a:rPr lang="lv-LV" smtClean="0"/>
              <a:t>ēkaba</a:t>
            </a:r>
            <a:r>
              <a:rPr lang="en-GB" smtClean="0"/>
              <a:t> 1:13) </a:t>
            </a:r>
          </a:p>
          <a:p>
            <a:pPr eaLnBrk="1" hangingPunct="1"/>
            <a:r>
              <a:rPr lang="lv-LV" smtClean="0"/>
              <a:t>Viņš ir nemirstīgs </a:t>
            </a:r>
            <a:r>
              <a:rPr lang="en-GB" smtClean="0"/>
              <a:t>(1</a:t>
            </a:r>
            <a:r>
              <a:rPr lang="lv-LV" smtClean="0"/>
              <a:t>.</a:t>
            </a:r>
            <a:r>
              <a:rPr lang="en-GB" smtClean="0"/>
              <a:t> Tim. 6:16)</a:t>
            </a:r>
          </a:p>
          <a:p>
            <a:pPr eaLnBrk="1" hangingPunct="1"/>
            <a:r>
              <a:rPr lang="lv-LV" smtClean="0"/>
              <a:t>Viņš nepiekūst un nenogurst</a:t>
            </a:r>
            <a:r>
              <a:rPr lang="en-GB" smtClean="0"/>
              <a:t> (</a:t>
            </a:r>
            <a:r>
              <a:rPr lang="lv-LV" smtClean="0"/>
              <a:t>Je</a:t>
            </a:r>
            <a:r>
              <a:rPr lang="en-GB" smtClean="0"/>
              <a:t>s.</a:t>
            </a:r>
            <a:r>
              <a:rPr lang="lv-LV" smtClean="0"/>
              <a:t> </a:t>
            </a:r>
            <a:r>
              <a:rPr lang="en-GB" smtClean="0"/>
              <a:t>40:28)</a:t>
            </a:r>
          </a:p>
          <a:p>
            <a:pPr eaLnBrk="1" hangingPunct="1"/>
            <a:endParaRPr lang="en-GB" smtClean="0"/>
          </a:p>
        </p:txBody>
      </p:sp>
      <p:sp>
        <p:nvSpPr>
          <p:cNvPr id="41988" name="Text Placeholder 4"/>
          <p:cNvSpPr>
            <a:spLocks noGrp="1"/>
          </p:cNvSpPr>
          <p:nvPr>
            <p:ph type="body" sz="quarter" idx="3"/>
          </p:nvPr>
        </p:nvSpPr>
        <p:spPr/>
        <p:txBody>
          <a:bodyPr/>
          <a:lstStyle/>
          <a:p>
            <a:pPr eaLnBrk="1" hangingPunct="1"/>
            <a:r>
              <a:rPr lang="lv-LV" smtClean="0"/>
              <a:t>Cilvēka daba</a:t>
            </a:r>
            <a:endParaRPr lang="en-GB" smtClean="0"/>
          </a:p>
        </p:txBody>
      </p:sp>
      <p:sp>
        <p:nvSpPr>
          <p:cNvPr id="41989" name="Content Placeholder 5"/>
          <p:cNvSpPr>
            <a:spLocks noGrp="1"/>
          </p:cNvSpPr>
          <p:nvPr>
            <p:ph sz="quarter" idx="4"/>
          </p:nvPr>
        </p:nvSpPr>
        <p:spPr/>
        <p:txBody>
          <a:bodyPr/>
          <a:lstStyle/>
          <a:p>
            <a:pPr eaLnBrk="1" hangingPunct="1">
              <a:lnSpc>
                <a:spcPct val="90000"/>
              </a:lnSpc>
            </a:pPr>
            <a:r>
              <a:rPr lang="lv-LV" smtClean="0"/>
              <a:t>Mūs kārdina mūsu pašu kārība</a:t>
            </a:r>
            <a:r>
              <a:rPr lang="en-GB" smtClean="0"/>
              <a:t> (J</a:t>
            </a:r>
            <a:r>
              <a:rPr lang="lv-LV" smtClean="0"/>
              <a:t>ēkaba</a:t>
            </a:r>
            <a:r>
              <a:rPr lang="en-GB" smtClean="0"/>
              <a:t> 1:13-15)</a:t>
            </a:r>
            <a:r>
              <a:rPr lang="lv-LV" smtClean="0"/>
              <a:t>, mūsu ļaunprātīgi lokanā sirds </a:t>
            </a:r>
            <a:r>
              <a:rPr lang="en-GB" smtClean="0"/>
              <a:t>(Jer. 17:9; Mk. 7:21-23)</a:t>
            </a:r>
          </a:p>
          <a:p>
            <a:pPr eaLnBrk="1" hangingPunct="1">
              <a:lnSpc>
                <a:spcPct val="90000"/>
              </a:lnSpc>
            </a:pPr>
            <a:r>
              <a:rPr lang="lv-LV" smtClean="0"/>
              <a:t>Mēs esam lemti nāvei, proti, mēs esam mirstīgi</a:t>
            </a:r>
            <a:r>
              <a:rPr lang="en-GB" smtClean="0"/>
              <a:t> (Rom. 5:12,17; 1 </a:t>
            </a:r>
            <a:r>
              <a:rPr lang="lv-LV" smtClean="0"/>
              <a:t>K</a:t>
            </a:r>
            <a:r>
              <a:rPr lang="en-GB" smtClean="0"/>
              <a:t>or. 15:22)</a:t>
            </a:r>
          </a:p>
          <a:p>
            <a:pPr eaLnBrk="1" hangingPunct="1">
              <a:lnSpc>
                <a:spcPct val="90000"/>
              </a:lnSpc>
            </a:pPr>
            <a:r>
              <a:rPr lang="lv-LV" smtClean="0"/>
              <a:t>Mūsu spēki ir ierobežoti kā fiziskajā</a:t>
            </a:r>
            <a:r>
              <a:rPr lang="en-GB" smtClean="0"/>
              <a:t> (</a:t>
            </a:r>
            <a:r>
              <a:rPr lang="lv-LV" smtClean="0"/>
              <a:t>Je</a:t>
            </a:r>
            <a:r>
              <a:rPr lang="en-GB" smtClean="0"/>
              <a:t>s. 40:30)</a:t>
            </a:r>
            <a:r>
              <a:rPr lang="lv-LV" smtClean="0"/>
              <a:t>, tā arī garīgajā ziņā</a:t>
            </a:r>
            <a:r>
              <a:rPr lang="en-GB" smtClean="0"/>
              <a:t> (Jer.10:23)</a:t>
            </a:r>
          </a:p>
          <a:p>
            <a:pPr eaLnBrk="1" hangingPunct="1">
              <a:lnSpc>
                <a:spcPct val="90000"/>
              </a:lnSpc>
              <a:buFont typeface="Arial" charset="0"/>
              <a:buNone/>
            </a:pPr>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lv-LV" smtClean="0"/>
              <a:t>Eņģeļi negrēko</a:t>
            </a:r>
            <a:endParaRPr lang="en-GB" smtClean="0"/>
          </a:p>
        </p:txBody>
      </p:sp>
      <p:sp>
        <p:nvSpPr>
          <p:cNvPr id="43010" name="Content Placeholder 2"/>
          <p:cNvSpPr>
            <a:spLocks noGrp="1"/>
          </p:cNvSpPr>
          <p:nvPr>
            <p:ph idx="1"/>
          </p:nvPr>
        </p:nvSpPr>
        <p:spPr>
          <a:xfrm>
            <a:off x="457200" y="1341438"/>
            <a:ext cx="8229600" cy="5516562"/>
          </a:xfrm>
        </p:spPr>
        <p:txBody>
          <a:bodyPr/>
          <a:lstStyle/>
          <a:p>
            <a:pPr eaLnBrk="1" hangingPunct="1">
              <a:lnSpc>
                <a:spcPct val="80000"/>
              </a:lnSpc>
              <a:buFont typeface="Arial" charset="0"/>
              <a:buNone/>
            </a:pPr>
            <a:r>
              <a:rPr lang="en-GB" sz="2500" smtClean="0"/>
              <a:t>“</a:t>
            </a:r>
            <a:r>
              <a:rPr lang="lv-LV" sz="2500" smtClean="0"/>
              <a:t>Tas Kungs ir debesīs uzcēlis Savu troni, un Viņa ķēniņa valstība valda pār visu (proti, debesīs nav iespējama sacelšanās pret Dievu). Teiciet To Kungu, Viņa eņģeļi, jūs, Viņa stiprie sargi, kas Viņa pavēles pilda, klausīdami Viņa vārda balsi!</a:t>
            </a:r>
            <a:r>
              <a:rPr lang="en-GB" sz="2500" smtClean="0"/>
              <a:t> </a:t>
            </a:r>
            <a:r>
              <a:rPr lang="lv-LV" sz="2500" smtClean="0"/>
              <a:t>Teiciet To Kungu, </a:t>
            </a:r>
            <a:r>
              <a:rPr lang="lv-LV" sz="2500" i="1" smtClean="0"/>
              <a:t>visi</a:t>
            </a:r>
            <a:r>
              <a:rPr lang="lv-LV" sz="2500" smtClean="0"/>
              <a:t> Viņa karapulki, jūs, Viņa kalpi, kas pildāt Viņa prātu!</a:t>
            </a:r>
            <a:r>
              <a:rPr lang="en-GB" sz="2500" smtClean="0"/>
              <a:t>” </a:t>
            </a:r>
            <a:r>
              <a:rPr lang="en-GB" sz="2400" smtClean="0"/>
              <a:t>Ps. 103:19-21.</a:t>
            </a:r>
          </a:p>
          <a:p>
            <a:pPr eaLnBrk="1" hangingPunct="1">
              <a:lnSpc>
                <a:spcPct val="80000"/>
              </a:lnSpc>
              <a:buFont typeface="Arial" charset="0"/>
              <a:buNone/>
            </a:pPr>
            <a:endParaRPr lang="en-GB" sz="2500" smtClean="0"/>
          </a:p>
          <a:p>
            <a:pPr eaLnBrk="1" hangingPunct="1">
              <a:lnSpc>
                <a:spcPct val="80000"/>
              </a:lnSpc>
              <a:buFont typeface="Arial" charset="0"/>
              <a:buNone/>
            </a:pPr>
            <a:r>
              <a:rPr lang="en-GB" sz="2500" smtClean="0"/>
              <a:t>“</a:t>
            </a:r>
            <a:r>
              <a:rPr lang="lv-LV" sz="2500" smtClean="0"/>
              <a:t>Teiciet Viņu, </a:t>
            </a:r>
            <a:r>
              <a:rPr lang="lv-LV" sz="2500" i="1" smtClean="0"/>
              <a:t>visi</a:t>
            </a:r>
            <a:r>
              <a:rPr lang="lv-LV" sz="2500" smtClean="0"/>
              <a:t> Viņa eņģeļi… Viņa karapulki</a:t>
            </a:r>
            <a:r>
              <a:rPr lang="en-GB" sz="2500" smtClean="0"/>
              <a:t>” </a:t>
            </a:r>
            <a:r>
              <a:rPr lang="en-GB" sz="2400" smtClean="0"/>
              <a:t>Ps. 148:2</a:t>
            </a:r>
          </a:p>
          <a:p>
            <a:pPr eaLnBrk="1" hangingPunct="1">
              <a:lnSpc>
                <a:spcPct val="80000"/>
              </a:lnSpc>
              <a:buFont typeface="Arial" charset="0"/>
              <a:buNone/>
            </a:pPr>
            <a:endParaRPr lang="en-GB" sz="2500" smtClean="0"/>
          </a:p>
          <a:p>
            <a:pPr eaLnBrk="1" hangingPunct="1">
              <a:lnSpc>
                <a:spcPct val="80000"/>
              </a:lnSpc>
              <a:buFont typeface="Arial" charset="0"/>
              <a:buNone/>
            </a:pPr>
            <a:r>
              <a:rPr lang="lv-LV" sz="2500" smtClean="0"/>
              <a:t>Vai eņģeļi </a:t>
            </a:r>
            <a:r>
              <a:rPr lang="en-GB" sz="2500" smtClean="0"/>
              <a:t>“</a:t>
            </a:r>
            <a:r>
              <a:rPr lang="lv-LV" sz="2500" i="1" smtClean="0"/>
              <a:t>visi</a:t>
            </a:r>
            <a:r>
              <a:rPr lang="lv-LV" sz="2500" smtClean="0"/>
              <a:t> nav kalpotāji gari, izsūtāmi kalpošanai to (ticīgo) labā, kam jāmanto pestīšana</a:t>
            </a:r>
            <a:r>
              <a:rPr lang="en-GB" sz="2500" smtClean="0"/>
              <a:t>?”</a:t>
            </a:r>
            <a:r>
              <a:rPr lang="en-GB" sz="2000" smtClean="0"/>
              <a:t> </a:t>
            </a:r>
            <a:r>
              <a:rPr lang="lv-LV" sz="2400" smtClean="0"/>
              <a:t>E</a:t>
            </a:r>
            <a:r>
              <a:rPr lang="en-GB" sz="2400" smtClean="0"/>
              <a:t>b</a:t>
            </a:r>
            <a:r>
              <a:rPr lang="lv-LV" sz="2400" smtClean="0"/>
              <a:t>r</a:t>
            </a:r>
            <a:r>
              <a:rPr lang="en-GB" sz="2400" smtClean="0"/>
              <a:t>. 1:13,14</a:t>
            </a:r>
            <a:r>
              <a:rPr lang="en-GB" sz="2000" smtClean="0"/>
              <a:t>.</a:t>
            </a:r>
          </a:p>
          <a:p>
            <a:pPr eaLnBrk="1" hangingPunct="1">
              <a:lnSpc>
                <a:spcPct val="80000"/>
              </a:lnSpc>
              <a:buFont typeface="Arial" charset="0"/>
              <a:buNone/>
            </a:pPr>
            <a:endParaRPr lang="en-GB" sz="2500" smtClean="0"/>
          </a:p>
          <a:p>
            <a:pPr eaLnBrk="1" hangingPunct="1">
              <a:lnSpc>
                <a:spcPct val="80000"/>
              </a:lnSpc>
              <a:buFont typeface="Arial" charset="0"/>
              <a:buNone/>
            </a:pPr>
            <a:r>
              <a:rPr lang="lv-LV" sz="2500" smtClean="0"/>
              <a:t>Vārda “visi” atkārtota lietošana parāda, ka eņģeļi nedalās labajos un grēcīgajos.</a:t>
            </a:r>
            <a:endParaRPr lang="en-GB" sz="2500" smtClean="0"/>
          </a:p>
          <a:p>
            <a:pPr eaLnBrk="1" hangingPunct="1">
              <a:lnSpc>
                <a:spcPct val="80000"/>
              </a:lnSpc>
            </a:pPr>
            <a:endParaRPr lang="en-GB" sz="25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smtClean="0"/>
              <a:t>L</a:t>
            </a:r>
            <a:r>
              <a:rPr lang="lv-LV" smtClean="0"/>
              <a:t>ūkas</a:t>
            </a:r>
            <a:r>
              <a:rPr lang="en-GB" smtClean="0"/>
              <a:t> 20:35,36</a:t>
            </a:r>
          </a:p>
        </p:txBody>
      </p:sp>
      <p:sp>
        <p:nvSpPr>
          <p:cNvPr id="44035" name="Content Placeholder 2"/>
          <p:cNvSpPr>
            <a:spLocks noGrp="1"/>
          </p:cNvSpPr>
          <p:nvPr>
            <p:ph idx="1"/>
          </p:nvPr>
        </p:nvSpPr>
        <p:spPr/>
        <p:txBody>
          <a:bodyPr/>
          <a:lstStyle/>
          <a:p>
            <a:pPr eaLnBrk="1" hangingPunct="1">
              <a:lnSpc>
                <a:spcPct val="80000"/>
              </a:lnSpc>
              <a:buFont typeface="Arial" charset="0"/>
              <a:buNone/>
            </a:pPr>
            <a:r>
              <a:rPr lang="en-GB" sz="2500" smtClean="0"/>
              <a:t>“</a:t>
            </a:r>
            <a:r>
              <a:rPr lang="lv-LV" sz="2500" smtClean="0"/>
              <a:t>Kas tiks atrasti par cienīgiem ieiet viņā dzīvē… ne tie precēs… un arī mirt tie vairs nevar, jo viņi ir līdzīgi eņģeļiem</a:t>
            </a:r>
            <a:r>
              <a:rPr lang="en-GB" sz="2500" smtClean="0"/>
              <a:t>” (L</a:t>
            </a:r>
            <a:r>
              <a:rPr lang="lv-LV" sz="2500" smtClean="0"/>
              <a:t>ūkas</a:t>
            </a:r>
            <a:r>
              <a:rPr lang="en-GB" sz="2500" smtClean="0"/>
              <a:t> 20:35,36). </a:t>
            </a:r>
            <a:r>
              <a:rPr lang="lv-LV" sz="2500" smtClean="0"/>
              <a:t>Svarīgi ir to izprast. Eņģeļi nemirst: “Nāves vara… nepieņem eņģeļus”</a:t>
            </a:r>
            <a:r>
              <a:rPr lang="en-GB" sz="2500" smtClean="0"/>
              <a:t> (</a:t>
            </a:r>
            <a:r>
              <a:rPr lang="lv-LV" sz="2500" smtClean="0"/>
              <a:t>E</a:t>
            </a:r>
            <a:r>
              <a:rPr lang="en-GB" sz="2500" smtClean="0"/>
              <a:t>b</a:t>
            </a:r>
            <a:r>
              <a:rPr lang="lv-LV" sz="2500" smtClean="0"/>
              <a:t>r</a:t>
            </a:r>
            <a:r>
              <a:rPr lang="en-GB" sz="2500" smtClean="0"/>
              <a:t>. 2:</a:t>
            </a:r>
            <a:r>
              <a:rPr lang="lv-LV" sz="2500" smtClean="0"/>
              <a:t>14-</a:t>
            </a:r>
            <a:r>
              <a:rPr lang="en-GB" sz="2500" smtClean="0"/>
              <a:t>16).</a:t>
            </a:r>
            <a:r>
              <a:rPr lang="lv-LV" sz="2500" smtClean="0"/>
              <a:t> Ja eņģeļi varētu grēkot, tad tie, kuri tiks atrast par cienīgiem saņemt balvu Kristus atgriešanās dienā, arī vēl varēs grēkot. Un tā kā grēka alga ir nāve </a:t>
            </a:r>
            <a:r>
              <a:rPr lang="en-GB" sz="2500" smtClean="0"/>
              <a:t>(Rom. 6:23), </a:t>
            </a:r>
            <a:r>
              <a:rPr lang="lv-LV" sz="2500" smtClean="0"/>
              <a:t>tie neiemantos mūžīgo dzīvību; ja mēs varam grēkot, mēs varam mirt. Tādējādi teikt, ka eņģeļi var grēkot, ir padarīt Dieva apsolījumu par tukšiem vārdiem, ja jau mūsu balva ir eņģeļu dabas iemantošana. Atsauce uz eņģeļiem kā Dieva bērniem</a:t>
            </a:r>
            <a:r>
              <a:rPr lang="en-GB" sz="2500" smtClean="0"/>
              <a:t> (L</a:t>
            </a:r>
            <a:r>
              <a:rPr lang="lv-LV" sz="2500" smtClean="0"/>
              <a:t>ū</a:t>
            </a:r>
            <a:r>
              <a:rPr lang="en-GB" sz="2500" smtClean="0"/>
              <a:t>k</a:t>
            </a:r>
            <a:r>
              <a:rPr lang="lv-LV" sz="2500" smtClean="0"/>
              <a:t>a</a:t>
            </a:r>
            <a:r>
              <a:rPr lang="en-GB" sz="2500" smtClean="0"/>
              <a:t> 20:35,36) </a:t>
            </a:r>
            <a:r>
              <a:rPr lang="lv-LV" sz="2500" smtClean="0"/>
              <a:t>parāda, ka eņģeļi nedalās labajos un grēcīgajos; ir tikai viena eņģeļu kategorija. </a:t>
            </a:r>
            <a:endParaRPr lang="en-GB" sz="25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lv-LV" smtClean="0"/>
              <a:t>Sargeņģeļi</a:t>
            </a:r>
            <a:endParaRPr lang="en-GB" smtClean="0"/>
          </a:p>
        </p:txBody>
      </p:sp>
      <p:sp>
        <p:nvSpPr>
          <p:cNvPr id="45058" name="Content Placeholder 2"/>
          <p:cNvSpPr>
            <a:spLocks noGrp="1"/>
          </p:cNvSpPr>
          <p:nvPr>
            <p:ph idx="1"/>
          </p:nvPr>
        </p:nvSpPr>
        <p:spPr>
          <a:xfrm>
            <a:off x="107950" y="1341438"/>
            <a:ext cx="8642350" cy="4175125"/>
          </a:xfrm>
        </p:spPr>
        <p:txBody>
          <a:bodyPr/>
          <a:lstStyle/>
          <a:p>
            <a:pPr eaLnBrk="1" hangingPunct="1">
              <a:lnSpc>
                <a:spcPct val="80000"/>
              </a:lnSpc>
              <a:buFont typeface="Arial" charset="0"/>
              <a:buNone/>
            </a:pPr>
            <a:r>
              <a:rPr lang="en-GB" sz="2200" smtClean="0"/>
              <a:t>“</a:t>
            </a:r>
            <a:r>
              <a:rPr lang="lv-LV" sz="2200" smtClean="0"/>
              <a:t>Tā Kunga eņģelis apmetas ap tiem, kas Viņu bīstas, un tos izglābj</a:t>
            </a:r>
            <a:r>
              <a:rPr lang="en-GB" sz="2200" smtClean="0"/>
              <a:t>” (Ps. 34:</a:t>
            </a:r>
            <a:r>
              <a:rPr lang="lv-LV" sz="2200" smtClean="0"/>
              <a:t>8</a:t>
            </a:r>
            <a:r>
              <a:rPr lang="en-GB" sz="2200" smtClean="0"/>
              <a:t>).</a:t>
            </a:r>
          </a:p>
          <a:p>
            <a:pPr eaLnBrk="1" hangingPunct="1">
              <a:lnSpc>
                <a:spcPct val="80000"/>
              </a:lnSpc>
              <a:buFont typeface="Arial" charset="0"/>
              <a:buNone/>
            </a:pPr>
            <a:r>
              <a:rPr lang="en-GB" sz="2200" smtClean="0"/>
              <a:t>“...</a:t>
            </a:r>
            <a:r>
              <a:rPr lang="lv-LV" sz="2200" smtClean="0"/>
              <a:t>tiem mazajiem </a:t>
            </a:r>
            <a:r>
              <a:rPr lang="en-GB" sz="2200" smtClean="0"/>
              <a:t>(</a:t>
            </a:r>
            <a:r>
              <a:rPr lang="lv-LV" sz="2200" smtClean="0"/>
              <a:t>proti vājākajiem mācekļiem</a:t>
            </a:r>
            <a:r>
              <a:rPr lang="en-GB" sz="2200" smtClean="0"/>
              <a:t> - </a:t>
            </a:r>
            <a:r>
              <a:rPr lang="lv-LV" sz="2200" smtClean="0"/>
              <a:t>Cah</a:t>
            </a:r>
            <a:r>
              <a:rPr lang="en-GB" sz="2200" smtClean="0"/>
              <a:t>. 13:7 </a:t>
            </a:r>
            <a:r>
              <a:rPr lang="lv-LV" sz="2200" smtClean="0"/>
              <a:t>salīdz. ar</a:t>
            </a:r>
            <a:r>
              <a:rPr lang="en-GB" sz="2200" smtClean="0"/>
              <a:t> Mt. 26:31)</a:t>
            </a:r>
            <a:r>
              <a:rPr lang="lv-LV" sz="2200" smtClean="0"/>
              <a:t> </a:t>
            </a:r>
            <a:r>
              <a:rPr lang="en-GB" sz="2200" smtClean="0"/>
              <a:t>...</a:t>
            </a:r>
            <a:r>
              <a:rPr lang="lv-LV" sz="2200" smtClean="0"/>
              <a:t>viņu eņģeļi debesīs vienmēr redz Mana Debesu Tēva vaigu</a:t>
            </a:r>
            <a:r>
              <a:rPr lang="en-GB" sz="2200" smtClean="0"/>
              <a:t>” (Mt. 18:6,10).</a:t>
            </a:r>
          </a:p>
          <a:p>
            <a:pPr eaLnBrk="1" hangingPunct="1">
              <a:lnSpc>
                <a:spcPct val="80000"/>
              </a:lnSpc>
              <a:buFont typeface="Arial" charset="0"/>
              <a:buNone/>
            </a:pPr>
            <a:r>
              <a:rPr lang="lv-LV" sz="2200" smtClean="0"/>
              <a:t>Pirmie kristieši nepārprotami ticēja, ka Pēterim ir sargeņģelis</a:t>
            </a:r>
            <a:r>
              <a:rPr lang="en-GB" sz="2200" smtClean="0"/>
              <a:t> (A</a:t>
            </a:r>
            <a:r>
              <a:rPr lang="lv-LV" sz="2200" smtClean="0"/>
              <a:t>p.darbi</a:t>
            </a:r>
            <a:r>
              <a:rPr lang="en-GB" sz="2200" smtClean="0"/>
              <a:t> 12:14,15).</a:t>
            </a:r>
          </a:p>
          <a:p>
            <a:pPr eaLnBrk="1" hangingPunct="1">
              <a:lnSpc>
                <a:spcPct val="80000"/>
              </a:lnSpc>
              <a:buFont typeface="Arial" charset="0"/>
              <a:buNone/>
            </a:pPr>
            <a:r>
              <a:rPr lang="lv-LV" sz="2200" smtClean="0"/>
              <a:t>Izraēla tauta ir gājusi caur Sarkano jūru un eņģelis tos veda pa tuksnesi uz apsolīto zemi. Iešana caur jūru simbolizē mūsu kristības ūdenī (1.Kor. 10:1), tādēļ ir pamats domāt, ka pēc tām arī mūs ved eņģelis un palīdz mums mūsu ceļojumā pa dzīves tuksnesi pretī apsolītajai Dieva Valstībai.</a:t>
            </a:r>
            <a:endParaRPr lang="en-GB" sz="2200" smtClean="0"/>
          </a:p>
          <a:p>
            <a:pPr eaLnBrk="1" hangingPunct="1">
              <a:lnSpc>
                <a:spcPct val="80000"/>
              </a:lnSpc>
            </a:pPr>
            <a:endParaRPr lang="en-GB" sz="2200" smtClean="0"/>
          </a:p>
        </p:txBody>
      </p:sp>
      <p:pic>
        <p:nvPicPr>
          <p:cNvPr id="4" name="Picture 3" descr="red sea.jpg"/>
          <p:cNvPicPr>
            <a:picLocks noChangeAspect="1"/>
          </p:cNvPicPr>
          <p:nvPr/>
        </p:nvPicPr>
        <p:blipFill>
          <a:blip r:embed="rId2" cstate="print"/>
          <a:stretch>
            <a:fillRect/>
          </a:stretch>
        </p:blipFill>
        <p:spPr>
          <a:xfrm>
            <a:off x="5076056" y="4895303"/>
            <a:ext cx="3385939" cy="1962697"/>
          </a:xfrm>
          <a:prstGeom prst="rect">
            <a:avLst/>
          </a:prstGeom>
          <a:effectLst>
            <a:softEdge rad="317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GB" sz="4000" smtClean="0"/>
              <a:t/>
            </a:r>
            <a:br>
              <a:rPr lang="en-GB" sz="4000" smtClean="0"/>
            </a:br>
            <a:r>
              <a:rPr lang="lv-LV" sz="4000" smtClean="0"/>
              <a:t>Pirmā nodarbība: jautājumi apspriešanai</a:t>
            </a:r>
            <a:endParaRPr lang="en-GB" sz="4000" smtClean="0"/>
          </a:p>
        </p:txBody>
      </p:sp>
      <p:sp>
        <p:nvSpPr>
          <p:cNvPr id="46082" name="Content Placeholder 2"/>
          <p:cNvSpPr>
            <a:spLocks noGrp="1"/>
          </p:cNvSpPr>
          <p:nvPr>
            <p:ph sz="half" idx="1"/>
          </p:nvPr>
        </p:nvSpPr>
        <p:spPr/>
        <p:txBody>
          <a:bodyPr/>
          <a:lstStyle/>
          <a:p>
            <a:pPr eaLnBrk="1" hangingPunct="1">
              <a:lnSpc>
                <a:spcPct val="80000"/>
              </a:lnSpc>
            </a:pPr>
            <a:r>
              <a:rPr lang="en-GB" sz="1500" smtClean="0"/>
              <a:t>1.	</a:t>
            </a:r>
            <a:r>
              <a:rPr lang="lv-LV" sz="1500" smtClean="0"/>
              <a:t>Kas vislabāk palīdzēs attīstīt mūsu ticību Dievam? </a:t>
            </a:r>
            <a:endParaRPr lang="en-GB" sz="1500" smtClean="0"/>
          </a:p>
          <a:p>
            <a:pPr eaLnBrk="1" hangingPunct="1">
              <a:lnSpc>
                <a:spcPct val="80000"/>
              </a:lnSpc>
            </a:pPr>
            <a:r>
              <a:rPr lang="lv-LV" sz="1500" smtClean="0"/>
              <a:t>Baznīcas apmeklēšana</a:t>
            </a:r>
            <a:endParaRPr lang="en-GB" sz="1500" smtClean="0"/>
          </a:p>
          <a:p>
            <a:pPr eaLnBrk="1" hangingPunct="1">
              <a:lnSpc>
                <a:spcPct val="80000"/>
              </a:lnSpc>
            </a:pPr>
            <a:r>
              <a:rPr lang="lv-LV" sz="1500" smtClean="0"/>
              <a:t>Dievbijīgas Bībeles studijas</a:t>
            </a:r>
            <a:endParaRPr lang="en-GB" sz="1500" smtClean="0"/>
          </a:p>
          <a:p>
            <a:pPr eaLnBrk="1" hangingPunct="1">
              <a:lnSpc>
                <a:spcPct val="80000"/>
              </a:lnSpc>
            </a:pPr>
            <a:r>
              <a:rPr lang="lv-LV" sz="1500" smtClean="0"/>
              <a:t>Sarunas ar kristiešiem</a:t>
            </a:r>
            <a:endParaRPr lang="en-GB" sz="1500" smtClean="0"/>
          </a:p>
          <a:p>
            <a:pPr eaLnBrk="1" hangingPunct="1">
              <a:lnSpc>
                <a:spcPct val="80000"/>
              </a:lnSpc>
            </a:pPr>
            <a:r>
              <a:rPr lang="lv-LV" sz="1500" smtClean="0"/>
              <a:t>Lūkošanās uz dabu</a:t>
            </a:r>
            <a:r>
              <a:rPr lang="en-GB" sz="1500" smtClean="0"/>
              <a:t>. </a:t>
            </a:r>
          </a:p>
          <a:p>
            <a:pPr eaLnBrk="1" hangingPunct="1">
              <a:lnSpc>
                <a:spcPct val="80000"/>
              </a:lnSpc>
            </a:pPr>
            <a:r>
              <a:rPr lang="en-GB" sz="1500" smtClean="0"/>
              <a:t> </a:t>
            </a:r>
          </a:p>
          <a:p>
            <a:pPr eaLnBrk="1" hangingPunct="1">
              <a:lnSpc>
                <a:spcPct val="80000"/>
              </a:lnSpc>
            </a:pPr>
            <a:r>
              <a:rPr lang="en-GB" sz="1500" smtClean="0"/>
              <a:t>2.	</a:t>
            </a:r>
            <a:r>
              <a:rPr lang="lv-LV" sz="1500" smtClean="0"/>
              <a:t>Kurš no sekojošajiem apgalvojumiem vispareizāk definē Dievu? </a:t>
            </a:r>
            <a:endParaRPr lang="en-GB" sz="1500" smtClean="0"/>
          </a:p>
          <a:p>
            <a:pPr eaLnBrk="1" hangingPunct="1">
              <a:lnSpc>
                <a:spcPct val="80000"/>
              </a:lnSpc>
            </a:pPr>
            <a:r>
              <a:rPr lang="lv-LV" sz="1500" smtClean="0"/>
              <a:t>Mūsu prāta radīts priekšstats</a:t>
            </a:r>
            <a:endParaRPr lang="en-GB" sz="1500" smtClean="0"/>
          </a:p>
          <a:p>
            <a:pPr eaLnBrk="1" hangingPunct="1">
              <a:lnSpc>
                <a:spcPct val="80000"/>
              </a:lnSpc>
            </a:pPr>
            <a:r>
              <a:rPr lang="lv-LV" sz="1500" smtClean="0"/>
              <a:t>Gara plūsma atmosfērā</a:t>
            </a:r>
            <a:endParaRPr lang="en-GB" sz="1500" smtClean="0"/>
          </a:p>
          <a:p>
            <a:pPr eaLnBrk="1" hangingPunct="1">
              <a:lnSpc>
                <a:spcPct val="80000"/>
              </a:lnSpc>
            </a:pPr>
            <a:r>
              <a:rPr lang="lv-LV" sz="1500" smtClean="0"/>
              <a:t>Dieva nav</a:t>
            </a:r>
            <a:endParaRPr lang="en-GB" sz="1500" smtClean="0"/>
          </a:p>
          <a:p>
            <a:pPr eaLnBrk="1" hangingPunct="1">
              <a:lnSpc>
                <a:spcPct val="80000"/>
              </a:lnSpc>
            </a:pPr>
            <a:r>
              <a:rPr lang="lv-LV" sz="1500" smtClean="0"/>
              <a:t>Reāli eksistējoša personība</a:t>
            </a:r>
            <a:endParaRPr lang="en-GB" sz="1500" smtClean="0"/>
          </a:p>
          <a:p>
            <a:pPr eaLnBrk="1" hangingPunct="1">
              <a:lnSpc>
                <a:spcPct val="80000"/>
              </a:lnSpc>
            </a:pPr>
            <a:r>
              <a:rPr lang="en-GB" sz="1500" smtClean="0"/>
              <a:t> </a:t>
            </a:r>
          </a:p>
          <a:p>
            <a:pPr eaLnBrk="1" hangingPunct="1">
              <a:lnSpc>
                <a:spcPct val="80000"/>
              </a:lnSpc>
            </a:pPr>
            <a:r>
              <a:rPr lang="en-GB" sz="1500" smtClean="0"/>
              <a:t>3.	</a:t>
            </a:r>
            <a:r>
              <a:rPr lang="lv-LV" sz="1500" smtClean="0"/>
              <a:t>Vai Dievs ir </a:t>
            </a:r>
            <a:endParaRPr lang="en-GB" sz="1500" smtClean="0"/>
          </a:p>
          <a:p>
            <a:pPr eaLnBrk="1" hangingPunct="1">
              <a:lnSpc>
                <a:spcPct val="80000"/>
              </a:lnSpc>
            </a:pPr>
            <a:r>
              <a:rPr lang="lv-LV" sz="1500" smtClean="0"/>
              <a:t>Viens</a:t>
            </a:r>
            <a:endParaRPr lang="en-GB" sz="1500" smtClean="0"/>
          </a:p>
          <a:p>
            <a:pPr eaLnBrk="1" hangingPunct="1">
              <a:lnSpc>
                <a:spcPct val="80000"/>
              </a:lnSpc>
            </a:pPr>
            <a:r>
              <a:rPr lang="lv-LV" sz="1500" smtClean="0"/>
              <a:t>Trīsvienība</a:t>
            </a:r>
            <a:endParaRPr lang="en-GB" sz="1500" smtClean="0"/>
          </a:p>
          <a:p>
            <a:pPr eaLnBrk="1" hangingPunct="1">
              <a:lnSpc>
                <a:spcPct val="80000"/>
              </a:lnSpc>
            </a:pPr>
            <a:r>
              <a:rPr lang="lv-LV" sz="1500" smtClean="0"/>
              <a:t>Daudzi dievi vienā</a:t>
            </a:r>
            <a:endParaRPr lang="en-GB" sz="1500" smtClean="0"/>
          </a:p>
          <a:p>
            <a:pPr eaLnBrk="1" hangingPunct="1">
              <a:lnSpc>
                <a:spcPct val="80000"/>
              </a:lnSpc>
            </a:pPr>
            <a:r>
              <a:rPr lang="lv-LV" sz="1500" smtClean="0"/>
              <a:t>Vispār definējams</a:t>
            </a:r>
            <a:r>
              <a:rPr lang="en-GB" sz="1500" smtClean="0"/>
              <a:t>? </a:t>
            </a:r>
          </a:p>
          <a:p>
            <a:pPr eaLnBrk="1" hangingPunct="1">
              <a:lnSpc>
                <a:spcPct val="80000"/>
              </a:lnSpc>
            </a:pPr>
            <a:endParaRPr lang="en-GB" sz="1500" smtClean="0"/>
          </a:p>
        </p:txBody>
      </p:sp>
      <p:sp>
        <p:nvSpPr>
          <p:cNvPr id="46083" name="Content Placeholder 3"/>
          <p:cNvSpPr>
            <a:spLocks noGrp="1"/>
          </p:cNvSpPr>
          <p:nvPr>
            <p:ph sz="half" idx="2"/>
          </p:nvPr>
        </p:nvSpPr>
        <p:spPr/>
        <p:txBody>
          <a:bodyPr/>
          <a:lstStyle/>
          <a:p>
            <a:pPr eaLnBrk="1" hangingPunct="1">
              <a:lnSpc>
                <a:spcPct val="80000"/>
              </a:lnSpc>
            </a:pPr>
            <a:r>
              <a:rPr lang="en-GB" sz="1500" smtClean="0"/>
              <a:t>4.	</a:t>
            </a:r>
            <a:r>
              <a:rPr lang="lv-LV" sz="1500" smtClean="0"/>
              <a:t>Ko nozīmē Dieva Vārds</a:t>
            </a:r>
            <a:r>
              <a:rPr lang="en-GB" sz="1500" smtClean="0"/>
              <a:t> ‘</a:t>
            </a:r>
            <a:r>
              <a:rPr lang="lv-LV" sz="1500" smtClean="0"/>
              <a:t>J</a:t>
            </a:r>
            <a:r>
              <a:rPr lang="en-GB" sz="1500" smtClean="0"/>
              <a:t>ah</a:t>
            </a:r>
            <a:r>
              <a:rPr lang="lv-LV" sz="1500" smtClean="0"/>
              <a:t>v</a:t>
            </a:r>
            <a:r>
              <a:rPr lang="en-GB" sz="1500" smtClean="0"/>
              <a:t>e Elohim'?</a:t>
            </a:r>
          </a:p>
          <a:p>
            <a:pPr eaLnBrk="1" hangingPunct="1">
              <a:lnSpc>
                <a:spcPct val="80000"/>
              </a:lnSpc>
            </a:pPr>
            <a:r>
              <a:rPr lang="lv-LV" sz="1500" smtClean="0"/>
              <a:t>Tas, kurš būs</a:t>
            </a:r>
            <a:endParaRPr lang="en-GB" sz="1500" smtClean="0"/>
          </a:p>
          <a:p>
            <a:pPr eaLnBrk="1" hangingPunct="1">
              <a:lnSpc>
                <a:spcPct val="80000"/>
              </a:lnSpc>
            </a:pPr>
            <a:r>
              <a:rPr lang="lv-LV" sz="1500" smtClean="0"/>
              <a:t>Tas, kurš atklāsies vareno pulkā</a:t>
            </a:r>
            <a:endParaRPr lang="en-GB" sz="1500" smtClean="0"/>
          </a:p>
          <a:p>
            <a:pPr eaLnBrk="1" hangingPunct="1">
              <a:lnSpc>
                <a:spcPct val="80000"/>
              </a:lnSpc>
            </a:pPr>
            <a:r>
              <a:rPr lang="lv-LV" sz="1500" smtClean="0"/>
              <a:t>Varenais</a:t>
            </a:r>
            <a:endParaRPr lang="en-GB" sz="1500" smtClean="0"/>
          </a:p>
          <a:p>
            <a:pPr eaLnBrk="1" hangingPunct="1">
              <a:lnSpc>
                <a:spcPct val="80000"/>
              </a:lnSpc>
            </a:pPr>
            <a:r>
              <a:rPr lang="lv-LV" sz="1500" smtClean="0"/>
              <a:t>Spēks</a:t>
            </a:r>
            <a:r>
              <a:rPr lang="en-GB" sz="1500" smtClean="0"/>
              <a:t> </a:t>
            </a:r>
          </a:p>
          <a:p>
            <a:pPr eaLnBrk="1" hangingPunct="1">
              <a:lnSpc>
                <a:spcPct val="80000"/>
              </a:lnSpc>
            </a:pPr>
            <a:r>
              <a:rPr lang="en-GB" sz="1500" smtClean="0"/>
              <a:t> </a:t>
            </a:r>
          </a:p>
          <a:p>
            <a:pPr eaLnBrk="1" hangingPunct="1">
              <a:lnSpc>
                <a:spcPct val="80000"/>
              </a:lnSpc>
            </a:pPr>
            <a:r>
              <a:rPr lang="en-GB" sz="1500" smtClean="0"/>
              <a:t>5.	</a:t>
            </a:r>
            <a:r>
              <a:rPr lang="lv-LV" sz="1500" smtClean="0"/>
              <a:t>Ko  nozīmē vārds “eņģelis”?</a:t>
            </a:r>
            <a:endParaRPr lang="en-GB" sz="1500" smtClean="0"/>
          </a:p>
          <a:p>
            <a:pPr eaLnBrk="1" hangingPunct="1">
              <a:lnSpc>
                <a:spcPct val="80000"/>
              </a:lnSpc>
            </a:pPr>
            <a:r>
              <a:rPr lang="lv-LV" sz="1500" smtClean="0"/>
              <a:t>Cilvēkam līdzīgais</a:t>
            </a:r>
            <a:endParaRPr lang="en-GB" sz="1500" smtClean="0"/>
          </a:p>
          <a:p>
            <a:pPr eaLnBrk="1" hangingPunct="1">
              <a:lnSpc>
                <a:spcPct val="80000"/>
              </a:lnSpc>
            </a:pPr>
            <a:r>
              <a:rPr lang="lv-LV" sz="1500" smtClean="0"/>
              <a:t>Spārnotais</a:t>
            </a:r>
            <a:endParaRPr lang="en-GB" sz="1500" smtClean="0"/>
          </a:p>
          <a:p>
            <a:pPr eaLnBrk="1" hangingPunct="1">
              <a:lnSpc>
                <a:spcPct val="80000"/>
              </a:lnSpc>
            </a:pPr>
            <a:r>
              <a:rPr lang="lv-LV" sz="1500" smtClean="0"/>
              <a:t>Vēstnesis</a:t>
            </a:r>
            <a:endParaRPr lang="en-GB" sz="1500" smtClean="0"/>
          </a:p>
          <a:p>
            <a:pPr eaLnBrk="1" hangingPunct="1">
              <a:lnSpc>
                <a:spcPct val="80000"/>
              </a:lnSpc>
            </a:pPr>
            <a:r>
              <a:rPr lang="en-GB" sz="1500" smtClean="0"/>
              <a:t> </a:t>
            </a:r>
          </a:p>
          <a:p>
            <a:pPr eaLnBrk="1" hangingPunct="1">
              <a:lnSpc>
                <a:spcPct val="80000"/>
              </a:lnSpc>
            </a:pPr>
            <a:r>
              <a:rPr lang="en-GB" sz="1500" smtClean="0"/>
              <a:t>6.	</a:t>
            </a:r>
            <a:r>
              <a:rPr lang="lv-LV" sz="1500" smtClean="0"/>
              <a:t>Vai eņģeļi var grēkot</a:t>
            </a:r>
            <a:r>
              <a:rPr lang="en-GB" sz="1500" smtClean="0"/>
              <a:t>?</a:t>
            </a:r>
          </a:p>
          <a:p>
            <a:pPr eaLnBrk="1" hangingPunct="1">
              <a:lnSpc>
                <a:spcPct val="80000"/>
              </a:lnSpc>
            </a:pPr>
            <a:r>
              <a:rPr lang="lv-LV" sz="1500" smtClean="0"/>
              <a:t>Jā</a:t>
            </a:r>
            <a:endParaRPr lang="en-GB" sz="1500" smtClean="0"/>
          </a:p>
          <a:p>
            <a:pPr eaLnBrk="1" hangingPunct="1">
              <a:lnSpc>
                <a:spcPct val="80000"/>
              </a:lnSpc>
              <a:buFont typeface="Arial" charset="0"/>
              <a:buNone/>
            </a:pPr>
            <a:r>
              <a:rPr lang="lv-LV" sz="1500" smtClean="0"/>
              <a:t>       </a:t>
            </a:r>
            <a:r>
              <a:rPr lang="en-GB" sz="1500" smtClean="0"/>
              <a:t> </a:t>
            </a:r>
            <a:r>
              <a:rPr lang="lv-LV" sz="1500" smtClean="0"/>
              <a:t>Nē</a:t>
            </a:r>
            <a:endParaRPr lang="en-GB" sz="1500" smtClean="0"/>
          </a:p>
          <a:p>
            <a:pPr eaLnBrk="1" hangingPunct="1">
              <a:lnSpc>
                <a:spcPct val="80000"/>
              </a:lnSpc>
              <a:buFont typeface="Arial" charset="0"/>
              <a:buNone/>
            </a:pPr>
            <a:endParaRPr lang="en-GB" sz="1500" smtClean="0"/>
          </a:p>
          <a:p>
            <a:pPr eaLnBrk="1" hangingPunct="1">
              <a:lnSpc>
                <a:spcPct val="80000"/>
              </a:lnSpc>
            </a:pPr>
            <a:r>
              <a:rPr lang="en-GB" sz="1500" smtClean="0"/>
              <a:t>7.	</a:t>
            </a:r>
            <a:r>
              <a:rPr lang="lv-LV" sz="1500" smtClean="0"/>
              <a:t>Kas jūs visvairāk pārliecina par Dieva eksistenci</a:t>
            </a:r>
            <a:r>
              <a:rPr lang="en-GB" sz="150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l="-2000" r="-2000"/>
          </a:stretch>
        </a:blipFill>
        <a:effectLst/>
      </p:bgPr>
    </p:bg>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95288" y="1052513"/>
            <a:ext cx="6553200" cy="5965825"/>
          </a:xfrm>
        </p:spPr>
        <p:txBody>
          <a:bodyPr/>
          <a:lstStyle/>
          <a:p>
            <a:pPr eaLnBrk="1" hangingPunct="1">
              <a:buFont typeface="Arial" charset="0"/>
              <a:buNone/>
            </a:pPr>
            <a:r>
              <a:rPr lang="lv-LV" smtClean="0"/>
              <a:t>E</a:t>
            </a:r>
            <a:r>
              <a:rPr lang="en-GB" smtClean="0"/>
              <a:t>b</a:t>
            </a:r>
            <a:r>
              <a:rPr lang="lv-LV" smtClean="0"/>
              <a:t>r</a:t>
            </a:r>
            <a:r>
              <a:rPr lang="en-GB" smtClean="0"/>
              <a:t>. 11:6</a:t>
            </a:r>
          </a:p>
          <a:p>
            <a:pPr eaLnBrk="1" hangingPunct="1">
              <a:buFont typeface="Arial" charset="0"/>
              <a:buNone/>
            </a:pPr>
            <a:r>
              <a:rPr lang="lv-LV" smtClean="0">
                <a:solidFill>
                  <a:srgbClr val="10253F"/>
                </a:solidFill>
              </a:rPr>
              <a:t>Mums “nākas ticēt, ka Viņš (Dievs) ir</a:t>
            </a:r>
            <a:endParaRPr lang="en-GB" b="1" i="1" smtClean="0">
              <a:solidFill>
                <a:srgbClr val="10253F"/>
              </a:solidFill>
            </a:endParaRPr>
          </a:p>
          <a:p>
            <a:pPr eaLnBrk="1" hangingPunct="1">
              <a:buFont typeface="Arial" charset="0"/>
              <a:buNone/>
            </a:pPr>
            <a:r>
              <a:rPr lang="en-GB" b="1" i="1" smtClean="0">
                <a:solidFill>
                  <a:srgbClr val="10253F"/>
                </a:solidFill>
              </a:rPr>
              <a:t> </a:t>
            </a:r>
            <a:r>
              <a:rPr lang="lv-LV" b="1" i="1" smtClean="0">
                <a:solidFill>
                  <a:srgbClr val="10253F"/>
                </a:solidFill>
              </a:rPr>
              <a:t>UN</a:t>
            </a:r>
            <a:endParaRPr lang="en-GB" smtClean="0">
              <a:solidFill>
                <a:srgbClr val="10253F"/>
              </a:solidFill>
            </a:endParaRPr>
          </a:p>
          <a:p>
            <a:pPr eaLnBrk="1" hangingPunct="1">
              <a:buFont typeface="Arial" charset="0"/>
              <a:buNone/>
            </a:pPr>
            <a:r>
              <a:rPr lang="lv-LV" smtClean="0">
                <a:solidFill>
                  <a:srgbClr val="10253F"/>
                </a:solidFill>
              </a:rPr>
              <a:t>k</a:t>
            </a:r>
            <a:r>
              <a:rPr lang="en-GB" smtClean="0">
                <a:solidFill>
                  <a:srgbClr val="10253F"/>
                </a:solidFill>
              </a:rPr>
              <a:t>a</a:t>
            </a:r>
            <a:r>
              <a:rPr lang="lv-LV" smtClean="0">
                <a:solidFill>
                  <a:srgbClr val="10253F"/>
                </a:solidFill>
              </a:rPr>
              <a:t> Viņš tiem, kas Viņu meklē, atmaksā”</a:t>
            </a:r>
            <a:r>
              <a:rPr lang="en-GB" smtClean="0">
                <a:solidFill>
                  <a:srgbClr val="10253F"/>
                </a:solidFill>
              </a:rPr>
              <a:t>.</a:t>
            </a:r>
          </a:p>
          <a:p>
            <a:pPr eaLnBrk="1" hangingPunct="1"/>
            <a:endParaRPr lang="en-GB" smtClean="0"/>
          </a:p>
        </p:txBody>
      </p:sp>
      <p:pic>
        <p:nvPicPr>
          <p:cNvPr id="6" name="Picture 5" descr="thinking+woman.jpg"/>
          <p:cNvPicPr>
            <a:picLocks noChangeAspect="1"/>
          </p:cNvPicPr>
          <p:nvPr/>
        </p:nvPicPr>
        <p:blipFill>
          <a:blip r:embed="rId3" cstate="print"/>
          <a:stretch>
            <a:fillRect/>
          </a:stretch>
        </p:blipFill>
        <p:spPr>
          <a:xfrm>
            <a:off x="6372200" y="3284984"/>
            <a:ext cx="2488233" cy="3284467"/>
          </a:xfrm>
          <a:prstGeom prst="rect">
            <a:avLst/>
          </a:prstGeom>
          <a:effectLst>
            <a:softEdge rad="127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2000" b="-32000"/>
          </a:stretch>
        </a:blipFill>
        <a:effectLst/>
      </p:bgPr>
    </p:bg>
    <p:spTree>
      <p:nvGrpSpPr>
        <p:cNvPr id="1" name=""/>
        <p:cNvGrpSpPr/>
        <p:nvPr/>
      </p:nvGrpSpPr>
      <p:grpSpPr>
        <a:xfrm>
          <a:off x="0" y="0"/>
          <a:ext cx="0" cy="0"/>
          <a:chOff x="0" y="0"/>
          <a:chExt cx="0" cy="0"/>
        </a:xfrm>
      </p:grpSpPr>
      <p:sp>
        <p:nvSpPr>
          <p:cNvPr id="17410" name="Title 4"/>
          <p:cNvSpPr>
            <a:spLocks noGrp="1"/>
          </p:cNvSpPr>
          <p:nvPr>
            <p:ph type="title"/>
          </p:nvPr>
        </p:nvSpPr>
        <p:spPr>
          <a:xfrm>
            <a:off x="395288" y="765175"/>
            <a:ext cx="8004175" cy="868363"/>
          </a:xfrm>
        </p:spPr>
        <p:txBody>
          <a:bodyPr/>
          <a:lstStyle/>
          <a:p>
            <a:pPr eaLnBrk="1" hangingPunct="1"/>
            <a:r>
              <a:rPr lang="en-GB" sz="4000" smtClean="0"/>
              <a:t>“</a:t>
            </a:r>
            <a:r>
              <a:rPr lang="lv-LV" sz="4000" smtClean="0"/>
              <a:t>Tātad ticība nāk no sludināšanas un sludināšana – no Kristus pavēles</a:t>
            </a:r>
            <a:r>
              <a:rPr lang="en-GB" sz="4000" smtClean="0"/>
              <a:t>”. </a:t>
            </a:r>
            <a:r>
              <a:rPr lang="en-GB" sz="2800" smtClean="0"/>
              <a:t>Rom. 10:17 </a:t>
            </a:r>
            <a:r>
              <a:rPr lang="en-GB" sz="3600" smtClean="0"/>
              <a:t/>
            </a:r>
            <a:br>
              <a:rPr lang="en-GB" sz="3600" smtClean="0"/>
            </a:br>
            <a:endParaRPr lang="en-AU" sz="4000" smtClean="0"/>
          </a:p>
        </p:txBody>
      </p:sp>
      <p:sp>
        <p:nvSpPr>
          <p:cNvPr id="17411" name="Content Placeholder 2"/>
          <p:cNvSpPr>
            <a:spLocks noGrp="1"/>
          </p:cNvSpPr>
          <p:nvPr>
            <p:ph idx="1"/>
          </p:nvPr>
        </p:nvSpPr>
        <p:spPr>
          <a:xfrm>
            <a:off x="250825" y="1773238"/>
            <a:ext cx="6265863" cy="5257800"/>
          </a:xfrm>
        </p:spPr>
        <p:txBody>
          <a:bodyPr/>
          <a:lstStyle/>
          <a:p>
            <a:pPr eaLnBrk="1" hangingPunct="1">
              <a:lnSpc>
                <a:spcPct val="90000"/>
              </a:lnSpc>
              <a:buFont typeface="Arial" charset="0"/>
              <a:buNone/>
            </a:pPr>
            <a:r>
              <a:rPr lang="lv-LV" sz="2700" smtClean="0"/>
              <a:t>Berojas pilsētā, kas tagad atrodas Grieķijas ziemeļu daļā, Pāvils sludināja Dieva evaņģēliju (‘labo vēsti’); bet tā vietā lai ļaudis vienkārši pieņemtu Pāvila vārdus, tie “vārdu labprāt uzņēma, meklēdami ik dienas rakstos, vai tas tā esot. Daudzi no viņiem kļuva ticīgi”.</a:t>
            </a:r>
            <a:r>
              <a:rPr lang="en-GB" sz="2700" smtClean="0"/>
              <a:t> </a:t>
            </a:r>
            <a:r>
              <a:rPr lang="en-GB" sz="2400" smtClean="0"/>
              <a:t>A</a:t>
            </a:r>
            <a:r>
              <a:rPr lang="lv-LV" sz="2400" smtClean="0"/>
              <a:t>p.darbi</a:t>
            </a:r>
            <a:r>
              <a:rPr lang="en-GB" sz="2400" smtClean="0"/>
              <a:t> 17:11</a:t>
            </a:r>
            <a:r>
              <a:rPr lang="en-GB" sz="2700" smtClean="0"/>
              <a:t>. </a:t>
            </a:r>
          </a:p>
          <a:p>
            <a:pPr eaLnBrk="1" hangingPunct="1">
              <a:lnSpc>
                <a:spcPct val="90000"/>
              </a:lnSpc>
              <a:buFont typeface="Arial" charset="0"/>
              <a:buNone/>
            </a:pPr>
            <a:r>
              <a:rPr lang="lv-LV" sz="2700" smtClean="0"/>
              <a:t>Viņu ticība radās, jo viņi, neturēdamies pie aizspriedumiem, regulāri (“ik dienas”) un sistemātiski studēja Bībeli. </a:t>
            </a:r>
            <a:endParaRPr lang="en-GB" sz="2700" smtClean="0"/>
          </a:p>
        </p:txBody>
      </p:sp>
      <p:pic>
        <p:nvPicPr>
          <p:cNvPr id="4" name="Picture 3" descr="scroll 2.jpg"/>
          <p:cNvPicPr>
            <a:picLocks noChangeAspect="1"/>
          </p:cNvPicPr>
          <p:nvPr/>
        </p:nvPicPr>
        <p:blipFill>
          <a:blip r:embed="rId3" cstate="print"/>
          <a:stretch>
            <a:fillRect/>
          </a:stretch>
        </p:blipFill>
        <p:spPr>
          <a:xfrm>
            <a:off x="6442564" y="2137172"/>
            <a:ext cx="2701436" cy="4059535"/>
          </a:xfrm>
          <a:prstGeom prst="rect">
            <a:avLst/>
          </a:prstGeom>
          <a:effectLst>
            <a:softEdge rad="127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50825" y="765175"/>
            <a:ext cx="5473700" cy="2592388"/>
          </a:xfrm>
        </p:spPr>
        <p:txBody>
          <a:bodyPr/>
          <a:lstStyle/>
          <a:p>
            <a:pPr algn="l" eaLnBrk="1" hangingPunct="1"/>
            <a:r>
              <a:rPr lang="lv-LV" sz="3600" smtClean="0"/>
              <a:t>Saikne starp patiesa evaņģēlija izklāsta klausīšanos un patiesu ticību tiek bieži uzsvērta evaņģēlija rakstos. </a:t>
            </a:r>
            <a:r>
              <a:rPr lang="en-GB" sz="4000" smtClean="0"/>
              <a:t/>
            </a:r>
            <a:br>
              <a:rPr lang="en-GB" sz="4000" smtClean="0"/>
            </a:br>
            <a:endParaRPr lang="en-GB" sz="4000" smtClean="0"/>
          </a:p>
        </p:txBody>
      </p:sp>
      <p:sp>
        <p:nvSpPr>
          <p:cNvPr id="18434" name="Content Placeholder 2"/>
          <p:cNvSpPr>
            <a:spLocks noGrp="1"/>
          </p:cNvSpPr>
          <p:nvPr>
            <p:ph idx="1"/>
          </p:nvPr>
        </p:nvSpPr>
        <p:spPr>
          <a:xfrm>
            <a:off x="395288" y="3789363"/>
            <a:ext cx="8497887" cy="3311525"/>
          </a:xfrm>
        </p:spPr>
        <p:txBody>
          <a:bodyPr/>
          <a:lstStyle/>
          <a:p>
            <a:pPr eaLnBrk="1" hangingPunct="1"/>
            <a:r>
              <a:rPr lang="en-GB" smtClean="0"/>
              <a:t>“</a:t>
            </a:r>
            <a:r>
              <a:rPr lang="lv-LV" smtClean="0"/>
              <a:t>Daudz korintiešu, viņu </a:t>
            </a:r>
            <a:r>
              <a:rPr lang="lv-LV" i="1" smtClean="0"/>
              <a:t>dzirdēdami</a:t>
            </a:r>
            <a:r>
              <a:rPr lang="lv-LV" smtClean="0"/>
              <a:t>, ticēja un tika kristīti.</a:t>
            </a:r>
            <a:r>
              <a:rPr lang="en-GB" smtClean="0"/>
              <a:t>” </a:t>
            </a:r>
            <a:r>
              <a:rPr lang="en-GB" sz="2800" smtClean="0"/>
              <a:t>A</a:t>
            </a:r>
            <a:r>
              <a:rPr lang="lv-LV" sz="2800" smtClean="0"/>
              <a:t>p.d.</a:t>
            </a:r>
            <a:r>
              <a:rPr lang="en-GB" sz="2800" smtClean="0"/>
              <a:t>18:8 </a:t>
            </a:r>
          </a:p>
          <a:p>
            <a:pPr eaLnBrk="1" hangingPunct="1"/>
            <a:r>
              <a:rPr lang="lv-LV" smtClean="0"/>
              <a:t>Lai ļaudis “no manas mutes </a:t>
            </a:r>
            <a:r>
              <a:rPr lang="lv-LV" i="1" smtClean="0"/>
              <a:t>dzirdētu </a:t>
            </a:r>
            <a:r>
              <a:rPr lang="lv-LV" smtClean="0"/>
              <a:t>evaņģēliju</a:t>
            </a:r>
            <a:r>
              <a:rPr lang="lv-LV" i="1" smtClean="0"/>
              <a:t> </a:t>
            </a:r>
            <a:r>
              <a:rPr lang="lv-LV" smtClean="0"/>
              <a:t>un</a:t>
            </a:r>
            <a:r>
              <a:rPr lang="lv-LV" i="1" smtClean="0"/>
              <a:t> </a:t>
            </a:r>
            <a:r>
              <a:rPr lang="lv-LV" smtClean="0"/>
              <a:t>ticētu.</a:t>
            </a:r>
            <a:r>
              <a:rPr lang="lv-LV" i="1" smtClean="0"/>
              <a:t>”</a:t>
            </a:r>
            <a:r>
              <a:rPr lang="en-GB" smtClean="0"/>
              <a:t> </a:t>
            </a:r>
            <a:r>
              <a:rPr lang="en-GB" sz="2800" smtClean="0"/>
              <a:t>A</a:t>
            </a:r>
            <a:r>
              <a:rPr lang="lv-LV" sz="2800" smtClean="0"/>
              <a:t>p.d.</a:t>
            </a:r>
            <a:r>
              <a:rPr lang="en-GB" sz="2800" smtClean="0"/>
              <a:t>15:7 </a:t>
            </a:r>
          </a:p>
          <a:p>
            <a:pPr eaLnBrk="1" hangingPunct="1"/>
            <a:r>
              <a:rPr lang="en-GB" smtClean="0"/>
              <a:t>“</a:t>
            </a:r>
            <a:r>
              <a:rPr lang="lv-LV" smtClean="0"/>
              <a:t>Tā mēs </a:t>
            </a:r>
            <a:r>
              <a:rPr lang="lv-LV" i="1" smtClean="0"/>
              <a:t>sludinām,</a:t>
            </a:r>
            <a:r>
              <a:rPr lang="lv-LV" smtClean="0"/>
              <a:t> un tā jūs esat kļuvuši ticīgi</a:t>
            </a:r>
            <a:r>
              <a:rPr lang="en-GB" smtClean="0"/>
              <a:t>”</a:t>
            </a:r>
            <a:r>
              <a:rPr lang="lv-LV" smtClean="0"/>
              <a:t>.</a:t>
            </a:r>
            <a:r>
              <a:rPr lang="en-GB" smtClean="0"/>
              <a:t> </a:t>
            </a:r>
            <a:r>
              <a:rPr lang="en-GB" sz="2800" smtClean="0"/>
              <a:t>1 </a:t>
            </a:r>
            <a:r>
              <a:rPr lang="lv-LV" sz="2800" smtClean="0"/>
              <a:t>K</a:t>
            </a:r>
            <a:r>
              <a:rPr lang="en-GB" sz="2800" smtClean="0"/>
              <a:t>or. 15:11</a:t>
            </a:r>
          </a:p>
          <a:p>
            <a:pPr eaLnBrk="1" hangingPunct="1"/>
            <a:endParaRPr lang="en-GB" sz="2800" smtClean="0"/>
          </a:p>
        </p:txBody>
      </p:sp>
      <p:pic>
        <p:nvPicPr>
          <p:cNvPr id="5" name="Picture 4" descr="scroll read.jpg"/>
          <p:cNvPicPr>
            <a:picLocks noChangeAspect="1"/>
          </p:cNvPicPr>
          <p:nvPr/>
        </p:nvPicPr>
        <p:blipFill>
          <a:blip r:embed="rId2" cstate="print"/>
          <a:stretch>
            <a:fillRect/>
          </a:stretch>
        </p:blipFill>
        <p:spPr>
          <a:xfrm>
            <a:off x="5647066" y="620688"/>
            <a:ext cx="3496934" cy="2952328"/>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11_mist_treesb"/>
          <p:cNvPicPr>
            <a:picLocks noChangeAspect="1" noChangeArrowheads="1"/>
          </p:cNvPicPr>
          <p:nvPr/>
        </p:nvPicPr>
        <p:blipFill>
          <a:blip r:embed="rId3" cstate="print">
            <a:lum bright="-78000"/>
          </a:blip>
          <a:srcRect/>
          <a:stretch>
            <a:fillRect/>
          </a:stretch>
        </p:blipFill>
        <p:spPr bwMode="auto">
          <a:xfrm>
            <a:off x="0" y="0"/>
            <a:ext cx="9144000" cy="6858000"/>
          </a:xfrm>
          <a:prstGeom prst="rect">
            <a:avLst/>
          </a:prstGeom>
          <a:noFill/>
          <a:ln w="9525">
            <a:noFill/>
            <a:miter lim="800000"/>
            <a:headEnd/>
            <a:tailEnd/>
          </a:ln>
        </p:spPr>
      </p:pic>
      <p:sp>
        <p:nvSpPr>
          <p:cNvPr id="95235" name="Text Box 3"/>
          <p:cNvSpPr txBox="1">
            <a:spLocks noChangeArrowheads="1"/>
          </p:cNvSpPr>
          <p:nvPr/>
        </p:nvSpPr>
        <p:spPr bwMode="auto">
          <a:xfrm>
            <a:off x="228600" y="304800"/>
            <a:ext cx="6705600" cy="2381250"/>
          </a:xfrm>
          <a:prstGeom prst="rect">
            <a:avLst/>
          </a:prstGeom>
          <a:noFill/>
          <a:ln w="9525">
            <a:noFill/>
            <a:miter lim="800000"/>
            <a:headEnd/>
            <a:tailEnd/>
          </a:ln>
        </p:spPr>
        <p:txBody>
          <a:bodyPr>
            <a:spAutoFit/>
          </a:bodyPr>
          <a:lstStyle/>
          <a:p>
            <a:pPr algn="ctr">
              <a:spcBef>
                <a:spcPct val="50000"/>
              </a:spcBef>
            </a:pPr>
            <a:r>
              <a:rPr lang="en-US" altLang="ko-KR" sz="3600" i="1">
                <a:solidFill>
                  <a:schemeClr val="bg1"/>
                </a:solidFill>
                <a:latin typeface="Times New Roman" pitchFamily="18" charset="0"/>
                <a:cs typeface="맑은 고딕"/>
              </a:rPr>
              <a:t>“…God created the heavens and the earth, and the earth was formless and void…”</a:t>
            </a:r>
          </a:p>
          <a:p>
            <a:pPr algn="ctr">
              <a:spcBef>
                <a:spcPct val="50000"/>
              </a:spcBef>
            </a:pPr>
            <a:r>
              <a:rPr lang="en-US" altLang="ko-KR" sz="2800" i="1">
                <a:solidFill>
                  <a:schemeClr val="bg1"/>
                </a:solidFill>
                <a:latin typeface="Times New Roman" pitchFamily="18" charset="0"/>
                <a:cs typeface="맑은 고딕"/>
              </a:rPr>
              <a:t>Genesis 1:1,2</a:t>
            </a:r>
          </a:p>
        </p:txBody>
      </p:sp>
      <p:pic>
        <p:nvPicPr>
          <p:cNvPr id="95236" name="Picture 4" descr="11_mist_trees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5237" name="Text Box 5"/>
          <p:cNvSpPr txBox="1">
            <a:spLocks noChangeArrowheads="1"/>
          </p:cNvSpPr>
          <p:nvPr/>
        </p:nvSpPr>
        <p:spPr bwMode="auto">
          <a:xfrm>
            <a:off x="304800" y="381000"/>
            <a:ext cx="6705600" cy="2930525"/>
          </a:xfrm>
          <a:prstGeom prst="rect">
            <a:avLst/>
          </a:prstGeom>
          <a:noFill/>
          <a:ln w="9525">
            <a:noFill/>
            <a:miter lim="800000"/>
            <a:headEnd/>
            <a:tailEnd/>
          </a:ln>
        </p:spPr>
        <p:txBody>
          <a:bodyPr>
            <a:spAutoFit/>
          </a:bodyPr>
          <a:lstStyle/>
          <a:p>
            <a:pPr algn="ctr">
              <a:spcBef>
                <a:spcPct val="50000"/>
              </a:spcBef>
            </a:pPr>
            <a:r>
              <a:rPr lang="lv-LV" altLang="ko-KR" sz="3600" i="1">
                <a:latin typeface="Times New Roman" pitchFamily="18" charset="0"/>
                <a:cs typeface="맑은 고딕"/>
              </a:rPr>
              <a:t> “Un Dievs sacīja: Lai top gaisma. Un gaisma tapa. Un Dievs redzēja gaismu labu esam, un Dievs šķīra gaismu no tumsas.” </a:t>
            </a:r>
            <a:endParaRPr lang="en-US" altLang="ko-KR" sz="3600">
              <a:latin typeface="Times New Roman" pitchFamily="18" charset="0"/>
              <a:cs typeface="맑은 고딕"/>
            </a:endParaRPr>
          </a:p>
          <a:p>
            <a:pPr algn="ctr">
              <a:spcBef>
                <a:spcPct val="50000"/>
              </a:spcBef>
            </a:pPr>
            <a:r>
              <a:rPr lang="lv-LV" altLang="ko-KR" sz="2800">
                <a:solidFill>
                  <a:srgbClr val="17375E"/>
                </a:solidFill>
                <a:latin typeface="Times New Roman" pitchFamily="18" charset="0"/>
                <a:cs typeface="맑은 고딕"/>
              </a:rPr>
              <a:t>1.Mozus</a:t>
            </a:r>
            <a:r>
              <a:rPr lang="en-US" altLang="ko-KR" sz="2800">
                <a:solidFill>
                  <a:srgbClr val="17375E"/>
                </a:solidFill>
                <a:latin typeface="Times New Roman" pitchFamily="18" charset="0"/>
                <a:cs typeface="맑은 고딕"/>
              </a:rPr>
              <a:t> 1:3-4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20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fade">
                                      <p:cBhvr>
                                        <p:cTn id="12" dur="5000"/>
                                        <p:tgtEl>
                                          <p:spTgt spid="95236"/>
                                        </p:tgtEl>
                                      </p:cBhvr>
                                    </p:animEffect>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2000"/>
                                        <p:tgtEl>
                                          <p:spTgt spid="95237"/>
                                        </p:tgtEl>
                                      </p:cBhvr>
                                    </p:animEffect>
                                  </p:childTnLst>
                                </p:cTn>
                              </p:par>
                              <p:par>
                                <p:cTn id="17" presetID="10" presetClass="entr" presetSubtype="0" fill="hold" nodeType="withEffect">
                                  <p:stCondLst>
                                    <p:cond delay="0"/>
                                  </p:stCondLst>
                                  <p:childTnLst>
                                    <p:set>
                                      <p:cBhvr>
                                        <p:cTn id="18" dur="1" fill="hold">
                                          <p:stCondLst>
                                            <p:cond delay="0"/>
                                          </p:stCondLst>
                                        </p:cTn>
                                        <p:tgtEl>
                                          <p:spTgt spid="95237"/>
                                        </p:tgtEl>
                                        <p:attrNameLst>
                                          <p:attrName>style.visibility</p:attrName>
                                        </p:attrNameLst>
                                      </p:cBhvr>
                                      <p:to>
                                        <p:strVal val="visible"/>
                                      </p:to>
                                    </p:set>
                                    <p:animEffect transition="in" filter="fade">
                                      <p:cBhvr>
                                        <p:cTn id="19" dur="2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p:txBody>
          <a:bodyPr/>
          <a:lstStyle/>
          <a:p>
            <a:pPr eaLnBrk="1" hangingPunct="1"/>
            <a:r>
              <a:rPr lang="en-GB" smtClean="0"/>
              <a:t>1.2 </a:t>
            </a:r>
            <a:r>
              <a:rPr lang="lv-LV" smtClean="0"/>
              <a:t>Dieva personība</a:t>
            </a:r>
            <a:r>
              <a:rPr lang="en-GB" smtClean="0"/>
              <a:t>  </a:t>
            </a:r>
            <a:br>
              <a:rPr lang="en-GB" smtClean="0"/>
            </a:br>
            <a:endParaRPr lang="en-GB" smtClean="0"/>
          </a:p>
        </p:txBody>
      </p:sp>
      <p:pic>
        <p:nvPicPr>
          <p:cNvPr id="5" name="Picture 4" descr="question man paid for.jpg"/>
          <p:cNvPicPr>
            <a:picLocks noChangeAspect="1"/>
          </p:cNvPicPr>
          <p:nvPr/>
        </p:nvPicPr>
        <p:blipFill>
          <a:blip r:embed="rId2" cstate="print"/>
          <a:stretch>
            <a:fillRect/>
          </a:stretch>
        </p:blipFill>
        <p:spPr>
          <a:xfrm>
            <a:off x="2843808" y="3284984"/>
            <a:ext cx="3596090" cy="2720756"/>
          </a:xfrm>
          <a:prstGeom prst="ellipse">
            <a:avLst/>
          </a:prstGeom>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765175"/>
            <a:ext cx="8229600" cy="5360988"/>
          </a:xfrm>
        </p:spPr>
        <p:txBody>
          <a:bodyPr/>
          <a:lstStyle/>
          <a:p>
            <a:pPr eaLnBrk="1" hangingPunct="1">
              <a:buFont typeface="Arial" charset="0"/>
              <a:buNone/>
            </a:pPr>
            <a:r>
              <a:rPr lang="en-GB" smtClean="0">
                <a:solidFill>
                  <a:srgbClr val="10253F"/>
                </a:solidFill>
              </a:rPr>
              <a:t> </a:t>
            </a:r>
            <a:r>
              <a:rPr lang="lv-LV" sz="2000" smtClean="0">
                <a:solidFill>
                  <a:srgbClr val="10253F"/>
                </a:solidFill>
              </a:rPr>
              <a:t>Ja Dievs nav reāla būtne, tad Viņam nevar būt Dēls, kas ir “Viņa godības atspulgs un </a:t>
            </a:r>
            <a:r>
              <a:rPr lang="lv-LV" sz="2000" i="1" smtClean="0">
                <a:solidFill>
                  <a:srgbClr val="10253F"/>
                </a:solidFill>
              </a:rPr>
              <a:t>būtības</a:t>
            </a:r>
            <a:r>
              <a:rPr lang="lv-LV" sz="2000" smtClean="0">
                <a:solidFill>
                  <a:srgbClr val="10253F"/>
                </a:solidFill>
              </a:rPr>
              <a:t> attēls”. Ebr.1:3</a:t>
            </a:r>
            <a:endParaRPr lang="en-GB" sz="2000" smtClean="0">
              <a:solidFill>
                <a:srgbClr val="10253F"/>
              </a:solidFill>
            </a:endParaRPr>
          </a:p>
        </p:txBody>
      </p:sp>
      <p:pic>
        <p:nvPicPr>
          <p:cNvPr id="4" name="Picture 3" descr="father son.jpg"/>
          <p:cNvPicPr>
            <a:picLocks noChangeAspect="1"/>
          </p:cNvPicPr>
          <p:nvPr/>
        </p:nvPicPr>
        <p:blipFill>
          <a:blip r:embed="rId3" cstate="print"/>
          <a:stretch>
            <a:fillRect/>
          </a:stretch>
        </p:blipFill>
        <p:spPr>
          <a:xfrm>
            <a:off x="1538863" y="2564904"/>
            <a:ext cx="6295100" cy="4032448"/>
          </a:xfrm>
          <a:prstGeom prst="cloud">
            <a:avLst/>
          </a:prstGeom>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549275"/>
            <a:ext cx="8642350" cy="5576888"/>
          </a:xfrm>
        </p:spPr>
        <p:txBody>
          <a:bodyPr>
            <a:normAutofit/>
          </a:bodyPr>
          <a:lstStyle/>
          <a:p>
            <a:pPr eaLnBrk="1" hangingPunct="1">
              <a:lnSpc>
                <a:spcPct val="80000"/>
              </a:lnSpc>
              <a:buFont typeface="Arial" charset="0"/>
              <a:buNone/>
              <a:defRPr/>
            </a:pPr>
            <a:r>
              <a:rPr lang="en-GB" sz="2500" smtClean="0"/>
              <a:t>“</a:t>
            </a:r>
            <a:r>
              <a:rPr lang="lv-LV" sz="2500" smtClean="0"/>
              <a:t>Svētīgi sirdsšķīstie, jo tie Dievu redzēs</a:t>
            </a:r>
            <a:r>
              <a:rPr lang="en-GB" sz="2500" smtClean="0"/>
              <a:t>”. </a:t>
            </a:r>
            <a:r>
              <a:rPr lang="en-GB" sz="2000" smtClean="0"/>
              <a:t>M</a:t>
            </a:r>
            <a:r>
              <a:rPr lang="lv-LV" sz="2000" smtClean="0"/>
              <a:t>a</a:t>
            </a:r>
            <a:r>
              <a:rPr lang="en-GB" sz="2000" smtClean="0"/>
              <a:t>t. 5:8</a:t>
            </a:r>
          </a:p>
          <a:p>
            <a:pPr eaLnBrk="1" hangingPunct="1">
              <a:lnSpc>
                <a:spcPct val="80000"/>
              </a:lnSpc>
              <a:buFont typeface="Arial" charset="0"/>
              <a:buNone/>
              <a:defRPr/>
            </a:pPr>
            <a:r>
              <a:rPr lang="en-GB" sz="2500" smtClean="0"/>
              <a:t> </a:t>
            </a:r>
          </a:p>
          <a:p>
            <a:pPr eaLnBrk="1" hangingPunct="1">
              <a:lnSpc>
                <a:spcPct val="80000"/>
              </a:lnSpc>
              <a:buFont typeface="Arial" charset="0"/>
              <a:buNone/>
              <a:defRPr/>
            </a:pPr>
            <a:r>
              <a:rPr lang="en-GB" sz="2500" smtClean="0"/>
              <a:t>“</a:t>
            </a:r>
            <a:r>
              <a:rPr lang="lv-LV" sz="2500" smtClean="0"/>
              <a:t>Viņa</a:t>
            </a:r>
            <a:r>
              <a:rPr lang="en-GB" sz="2500" smtClean="0"/>
              <a:t> (</a:t>
            </a:r>
            <a:r>
              <a:rPr lang="lv-LV" sz="2500" smtClean="0"/>
              <a:t>Dieva</a:t>
            </a:r>
            <a:r>
              <a:rPr lang="en-GB" sz="2500" smtClean="0"/>
              <a:t>) </a:t>
            </a:r>
            <a:r>
              <a:rPr lang="lv-LV" sz="2500" smtClean="0"/>
              <a:t>kalpi Tam kalpos. Tie skatīs Viņa vaigu, un Viņa vārds (Dieva vārds - Atkl.</a:t>
            </a:r>
            <a:r>
              <a:rPr lang="en-GB" sz="2500" smtClean="0"/>
              <a:t>3:12)</a:t>
            </a:r>
            <a:r>
              <a:rPr lang="lv-LV" sz="2500" smtClean="0"/>
              <a:t> būs tiem uz pierēm</a:t>
            </a:r>
            <a:r>
              <a:rPr lang="en-GB" sz="2500" smtClean="0"/>
              <a:t>”. </a:t>
            </a:r>
            <a:r>
              <a:rPr lang="lv-LV" sz="2000" smtClean="0"/>
              <a:t>Atkl</a:t>
            </a:r>
            <a:r>
              <a:rPr lang="en-GB" sz="2000" smtClean="0"/>
              <a:t>.22:3,4</a:t>
            </a:r>
          </a:p>
          <a:p>
            <a:pPr eaLnBrk="1" hangingPunct="1">
              <a:lnSpc>
                <a:spcPct val="80000"/>
              </a:lnSpc>
              <a:buFont typeface="Arial" charset="0"/>
              <a:buNone/>
              <a:defRPr/>
            </a:pPr>
            <a:endParaRPr lang="en-GB" sz="2500" smtClean="0"/>
          </a:p>
          <a:p>
            <a:pPr algn="ctr" eaLnBrk="1" hangingPunct="1">
              <a:lnSpc>
                <a:spcPct val="80000"/>
              </a:lnSpc>
              <a:buFont typeface="Arial" charset="0"/>
              <a:buNone/>
              <a:defRPr/>
            </a:pPr>
            <a:r>
              <a:rPr lang="lv-LV" sz="2900" b="1" smtClean="0">
                <a:solidFill>
                  <a:srgbClr val="632523"/>
                </a:solidFill>
                <a:effectLst>
                  <a:outerShdw blurRad="38100" dist="38100" dir="2700000" algn="tl">
                    <a:srgbClr val="000000"/>
                  </a:outerShdw>
                </a:effectLst>
              </a:rPr>
              <a:t>Tas dziļi praktiski iespaidos mūsu dzīves</a:t>
            </a:r>
            <a:endParaRPr lang="en-GB" sz="2900" b="1" smtClean="0">
              <a:solidFill>
                <a:srgbClr val="632523"/>
              </a:solidFill>
              <a:effectLst>
                <a:outerShdw blurRad="38100" dist="38100" dir="2700000" algn="tl">
                  <a:srgbClr val="000000"/>
                </a:outerShdw>
              </a:effectLst>
            </a:endParaRPr>
          </a:p>
          <a:p>
            <a:pPr eaLnBrk="1" hangingPunct="1">
              <a:lnSpc>
                <a:spcPct val="80000"/>
              </a:lnSpc>
              <a:buFont typeface="Arial" charset="0"/>
              <a:buNone/>
              <a:defRPr/>
            </a:pPr>
            <a:r>
              <a:rPr lang="en-GB" sz="2500" smtClean="0"/>
              <a:t> </a:t>
            </a:r>
          </a:p>
          <a:p>
            <a:pPr eaLnBrk="1" hangingPunct="1">
              <a:lnSpc>
                <a:spcPct val="80000"/>
              </a:lnSpc>
              <a:buFont typeface="Arial" charset="0"/>
              <a:buNone/>
              <a:defRPr/>
            </a:pPr>
            <a:r>
              <a:rPr lang="en-GB" sz="2500" smtClean="0"/>
              <a:t>“</a:t>
            </a:r>
            <a:r>
              <a:rPr lang="lv-LV" sz="2500" smtClean="0"/>
              <a:t>Dzenieties pēc miera ar visiem un pēc svētas dzīves, bez kā neviens neredzēs To Kungu”</a:t>
            </a:r>
            <a:r>
              <a:rPr lang="en-GB" sz="2500" smtClean="0"/>
              <a:t>. </a:t>
            </a:r>
            <a:r>
              <a:rPr lang="lv-LV" sz="2000" smtClean="0"/>
              <a:t>E</a:t>
            </a:r>
            <a:r>
              <a:rPr lang="en-GB" sz="2000" smtClean="0"/>
              <a:t>b</a:t>
            </a:r>
            <a:r>
              <a:rPr lang="lv-LV" sz="2000" smtClean="0"/>
              <a:t>r</a:t>
            </a:r>
            <a:r>
              <a:rPr lang="en-GB" sz="2000" smtClean="0"/>
              <a:t>. 12:14</a:t>
            </a:r>
          </a:p>
          <a:p>
            <a:pPr eaLnBrk="1" hangingPunct="1">
              <a:lnSpc>
                <a:spcPct val="80000"/>
              </a:lnSpc>
              <a:buFont typeface="Arial" charset="0"/>
              <a:buNone/>
              <a:defRPr/>
            </a:pPr>
            <a:r>
              <a:rPr lang="en-GB" sz="2500" smtClean="0"/>
              <a:t> </a:t>
            </a:r>
          </a:p>
          <a:p>
            <a:pPr eaLnBrk="1" hangingPunct="1">
              <a:lnSpc>
                <a:spcPct val="80000"/>
              </a:lnSpc>
              <a:buFont typeface="Arial" charset="0"/>
              <a:buNone/>
              <a:defRPr/>
            </a:pPr>
            <a:r>
              <a:rPr lang="lv-LV" sz="2500" smtClean="0"/>
              <a:t>Mums nav jāzvēr, jo “kas pie debesīm zvēr, tas zvēr pie Dieva goda krēsla un pie Tā, kas tur sēd virsū</a:t>
            </a:r>
            <a:r>
              <a:rPr lang="en-GB" sz="2500" smtClean="0"/>
              <a:t>.” </a:t>
            </a:r>
            <a:r>
              <a:rPr lang="en-GB" sz="2000" smtClean="0"/>
              <a:t>M</a:t>
            </a:r>
            <a:r>
              <a:rPr lang="lv-LV" sz="2000" smtClean="0"/>
              <a:t>a</a:t>
            </a:r>
            <a:r>
              <a:rPr lang="en-GB" sz="2000" smtClean="0"/>
              <a:t>t. 23:22 </a:t>
            </a:r>
          </a:p>
          <a:p>
            <a:pPr eaLnBrk="1" hangingPunct="1">
              <a:lnSpc>
                <a:spcPct val="80000"/>
              </a:lnSpc>
              <a:defRPr/>
            </a:pPr>
            <a:endParaRPr lang="en-GB" sz="25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3501</TotalTime>
  <Words>1413</Words>
  <Application>Microsoft Office PowerPoint</Application>
  <PresentationFormat>On-screen Show (4:3)</PresentationFormat>
  <Paragraphs>140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Bībeles pamati  1.nodaļa: Dievs</vt:lpstr>
      <vt:lpstr>1.1 Dieva Eksistence</vt:lpstr>
      <vt:lpstr>Slide 3</vt:lpstr>
      <vt:lpstr>“Tātad ticība nāk no sludināšanas un sludināšana – no Kristus pavēles”. Rom. 10:17  </vt:lpstr>
      <vt:lpstr>Saikne starp patiesa evaņģēlija izklāsta klausīšanos un patiesu ticību tiek bieži uzsvērta evaņģēlija rakstos.  </vt:lpstr>
      <vt:lpstr>Slide 6</vt:lpstr>
      <vt:lpstr>1.2 Dieva personība   </vt:lpstr>
      <vt:lpstr>Slide 8</vt:lpstr>
      <vt:lpstr>Slide 9</vt:lpstr>
      <vt:lpstr>Slide 10</vt:lpstr>
      <vt:lpstr>“Dievs sacīja: ‘Darīsim cilvēku pēc mūsu tēla un pēc mūsu līdzības’”. 1.Mozus 1:26</vt:lpstr>
      <vt:lpstr>Dievam ir personiska atrašanās vieta “Dievs ir debesīs” (S.Māc.5:2) “Jo Viņš skatās no Savas svētnīcas, Tas Kungs raugās no debesīm uz zemi” (Ps.102:19)  “Tad Tu uzklausi to debesīs, Savā dzīvojamā mājoklī” (1.Ķēn.8:39).</vt:lpstr>
      <vt:lpstr>Slide 13</vt:lpstr>
      <vt:lpstr>Ebreju un grieķu valodās cilvēka vārds atspoguļoja viņa personību.</vt:lpstr>
      <vt:lpstr>Slide 15</vt:lpstr>
      <vt:lpstr>Slide 16</vt:lpstr>
      <vt:lpstr>Slide 17</vt:lpstr>
      <vt:lpstr>יהוה אלהים</vt:lpstr>
      <vt:lpstr>Slide 19</vt:lpstr>
      <vt:lpstr>Slide 20</vt:lpstr>
      <vt:lpstr>Slide 21</vt:lpstr>
      <vt:lpstr>1.4 Eņģeļi</vt:lpstr>
      <vt:lpstr>Eņģeļi </vt:lpstr>
      <vt:lpstr>Vārda ‘Eņģelis’ nozīme</vt:lpstr>
      <vt:lpstr>Dieva daba un cilvēka daba</vt:lpstr>
      <vt:lpstr>Eņģeļi negrēko</vt:lpstr>
      <vt:lpstr>Lūkas 20:35,36</vt:lpstr>
      <vt:lpstr>Sargeņģeļi</vt:lpstr>
      <vt:lpstr> Pirmā nodarbība: jautājumi apspriešanai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115</cp:revision>
  <dcterms:created xsi:type="dcterms:W3CDTF">2012-04-15T06:54:36Z</dcterms:created>
  <dcterms:modified xsi:type="dcterms:W3CDTF">2012-06-08T10:46:02Z</dcterms:modified>
</cp:coreProperties>
</file>